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9" r:id="rId3"/>
    <p:sldId id="273" r:id="rId4"/>
    <p:sldId id="291" r:id="rId5"/>
    <p:sldId id="266" r:id="rId6"/>
    <p:sldId id="270" r:id="rId7"/>
    <p:sldId id="256" r:id="rId8"/>
    <p:sldId id="260" r:id="rId9"/>
    <p:sldId id="262" r:id="rId10"/>
    <p:sldId id="269" r:id="rId11"/>
    <p:sldId id="268" r:id="rId12"/>
    <p:sldId id="264" r:id="rId13"/>
    <p:sldId id="259" r:id="rId14"/>
    <p:sldId id="265" r:id="rId15"/>
    <p:sldId id="276" r:id="rId16"/>
    <p:sldId id="271" r:id="rId17"/>
    <p:sldId id="274" r:id="rId18"/>
    <p:sldId id="280" r:id="rId19"/>
    <p:sldId id="307" r:id="rId20"/>
    <p:sldId id="277" r:id="rId21"/>
    <p:sldId id="282" r:id="rId22"/>
    <p:sldId id="283" r:id="rId23"/>
    <p:sldId id="275" r:id="rId24"/>
    <p:sldId id="267" r:id="rId25"/>
    <p:sldId id="297" r:id="rId26"/>
    <p:sldId id="299" r:id="rId27"/>
    <p:sldId id="281" r:id="rId28"/>
    <p:sldId id="284" r:id="rId29"/>
    <p:sldId id="285" r:id="rId30"/>
    <p:sldId id="286" r:id="rId31"/>
    <p:sldId id="279" r:id="rId32"/>
    <p:sldId id="301" r:id="rId33"/>
    <p:sldId id="302" r:id="rId34"/>
    <p:sldId id="305" r:id="rId35"/>
    <p:sldId id="304" r:id="rId36"/>
    <p:sldId id="294" r:id="rId37"/>
    <p:sldId id="295" r:id="rId38"/>
    <p:sldId id="296" r:id="rId39"/>
    <p:sldId id="258" r:id="rId40"/>
    <p:sldId id="308" r:id="rId41"/>
    <p:sldId id="278" r:id="rId42"/>
    <p:sldId id="298" r:id="rId43"/>
    <p:sldId id="292" r:id="rId44"/>
    <p:sldId id="311" r:id="rId45"/>
    <p:sldId id="310" r:id="rId4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uHk9xV0TDywDnMSIZ8wLA" hashData="P3+g1arStvMoipi3grNYRG+NuH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C04BF72-862C-4C49-88C5-BC9972D19F46}" type="datetimeFigureOut">
              <a:rPr lang="es-ES" smtClean="0"/>
              <a:pPr/>
              <a:t>22/11/2013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C1F256-8460-4FD0-8A69-99B52257CFB1}" type="slidenum">
              <a:rPr lang="es-ES" smtClean="0"/>
              <a:pPr/>
              <a:t>‹Nº›</a:t>
            </a:fld>
            <a:endParaRPr lang="es-ES"/>
          </a:p>
        </p:txBody>
      </p:sp>
    </p:spTree>
  </p:cSld>
  <p:clrMapOvr>
    <a:masterClrMapping/>
  </p:clrMapOvr>
  <p:transition advTm="5000">
    <p:pull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C04BF72-862C-4C49-88C5-BC9972D19F46}" type="datetimeFigureOut">
              <a:rPr lang="es-ES" smtClean="0"/>
              <a:pPr/>
              <a:t>22/11/2013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C1F256-8460-4FD0-8A69-99B52257CFB1}" type="slidenum">
              <a:rPr lang="es-ES" smtClean="0"/>
              <a:pPr/>
              <a:t>‹Nº›</a:t>
            </a:fld>
            <a:endParaRPr lang="es-ES"/>
          </a:p>
        </p:txBody>
      </p:sp>
    </p:spTree>
  </p:cSld>
  <p:clrMapOvr>
    <a:masterClrMapping/>
  </p:clrMapOvr>
  <p:transition advTm="5000">
    <p:pull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C04BF72-862C-4C49-88C5-BC9972D19F46}" type="datetimeFigureOut">
              <a:rPr lang="es-ES" smtClean="0"/>
              <a:pPr/>
              <a:t>22/11/2013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C1F256-8460-4FD0-8A69-99B52257CFB1}" type="slidenum">
              <a:rPr lang="es-ES" smtClean="0"/>
              <a:pPr/>
              <a:t>‹Nº›</a:t>
            </a:fld>
            <a:endParaRPr lang="es-ES"/>
          </a:p>
        </p:txBody>
      </p:sp>
    </p:spTree>
  </p:cSld>
  <p:clrMapOvr>
    <a:masterClrMapping/>
  </p:clrMapOvr>
  <p:transition advTm="5000">
    <p:pull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C04BF72-862C-4C49-88C5-BC9972D19F46}" type="datetimeFigureOut">
              <a:rPr lang="es-ES" smtClean="0"/>
              <a:pPr/>
              <a:t>22/11/2013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EC1F256-8460-4FD0-8A69-99B52257CFB1}" type="slidenum">
              <a:rPr lang="es-ES" smtClean="0"/>
              <a:pPr/>
              <a:t>‹Nº›</a:t>
            </a:fld>
            <a:endParaRPr lang="es-ES"/>
          </a:p>
        </p:txBody>
      </p:sp>
    </p:spTree>
  </p:cSld>
  <p:clrMapOvr>
    <a:masterClrMapping/>
  </p:clrMapOvr>
  <p:transition advTm="5000">
    <p:pull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C04BF72-862C-4C49-88C5-BC9972D19F46}" type="datetimeFigureOut">
              <a:rPr lang="es-ES" smtClean="0"/>
              <a:pPr/>
              <a:t>22/11/2013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EC1F256-8460-4FD0-8A69-99B52257CFB1}" type="slidenum">
              <a:rPr lang="es-ES" smtClean="0"/>
              <a:pPr/>
              <a:t>‹Nº›</a:t>
            </a:fld>
            <a:endParaRPr lang="es-ES"/>
          </a:p>
        </p:txBody>
      </p:sp>
    </p:spTree>
  </p:cSld>
  <p:clrMapOvr>
    <a:masterClrMapping/>
  </p:clrMapOvr>
  <p:transition advTm="5000">
    <p:pull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C04BF72-862C-4C49-88C5-BC9972D19F46}" type="datetimeFigureOut">
              <a:rPr lang="es-ES" smtClean="0"/>
              <a:pPr/>
              <a:t>22/11/2013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EC1F256-8460-4FD0-8A69-99B52257CFB1}" type="slidenum">
              <a:rPr lang="es-ES" smtClean="0"/>
              <a:pPr/>
              <a:t>‹Nº›</a:t>
            </a:fld>
            <a:endParaRPr lang="es-ES"/>
          </a:p>
        </p:txBody>
      </p:sp>
    </p:spTree>
  </p:cSld>
  <p:clrMapOvr>
    <a:masterClrMapping/>
  </p:clrMapOvr>
  <p:transition advTm="5000">
    <p:pull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C04BF72-862C-4C49-88C5-BC9972D19F46}" type="datetimeFigureOut">
              <a:rPr lang="es-ES" smtClean="0"/>
              <a:pPr/>
              <a:t>22/11/2013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EC1F256-8460-4FD0-8A69-99B52257CFB1}" type="slidenum">
              <a:rPr lang="es-ES" smtClean="0"/>
              <a:pPr/>
              <a:t>‹Nº›</a:t>
            </a:fld>
            <a:endParaRPr lang="es-ES"/>
          </a:p>
        </p:txBody>
      </p:sp>
    </p:spTree>
  </p:cSld>
  <p:clrMapOvr>
    <a:masterClrMapping/>
  </p:clrMapOvr>
  <p:transition advTm="5000">
    <p:pull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C04BF72-862C-4C49-88C5-BC9972D19F46}" type="datetimeFigureOut">
              <a:rPr lang="es-ES" smtClean="0"/>
              <a:pPr/>
              <a:t>22/11/2013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EC1F256-8460-4FD0-8A69-99B52257CFB1}" type="slidenum">
              <a:rPr lang="es-ES" smtClean="0"/>
              <a:pPr/>
              <a:t>‹Nº›</a:t>
            </a:fld>
            <a:endParaRPr lang="es-ES"/>
          </a:p>
        </p:txBody>
      </p:sp>
    </p:spTree>
  </p:cSld>
  <p:clrMapOvr>
    <a:masterClrMapping/>
  </p:clrMapOvr>
  <p:transition advTm="5000">
    <p:pull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C04BF72-862C-4C49-88C5-BC9972D19F46}" type="datetimeFigureOut">
              <a:rPr lang="es-ES" smtClean="0"/>
              <a:pPr/>
              <a:t>22/11/2013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EC1F256-8460-4FD0-8A69-99B52257CFB1}" type="slidenum">
              <a:rPr lang="es-ES" smtClean="0"/>
              <a:pPr/>
              <a:t>‹Nº›</a:t>
            </a:fld>
            <a:endParaRPr lang="es-ES"/>
          </a:p>
        </p:txBody>
      </p:sp>
    </p:spTree>
  </p:cSld>
  <p:clrMapOvr>
    <a:masterClrMapping/>
  </p:clrMapOvr>
  <p:transition advTm="5000">
    <p:pull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C04BF72-862C-4C49-88C5-BC9972D19F46}" type="datetimeFigureOut">
              <a:rPr lang="es-ES" smtClean="0"/>
              <a:pPr/>
              <a:t>22/11/2013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C1F256-8460-4FD0-8A69-99B52257CFB1}" type="slidenum">
              <a:rPr lang="es-ES" smtClean="0"/>
              <a:pPr/>
              <a:t>‹Nº›</a:t>
            </a:fld>
            <a:endParaRPr lang="es-ES"/>
          </a:p>
        </p:txBody>
      </p:sp>
    </p:spTree>
  </p:cSld>
  <p:clrMapOvr>
    <a:masterClrMapping/>
  </p:clrMapOvr>
  <p:transition advTm="5000">
    <p:pull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C04BF72-862C-4C49-88C5-BC9972D19F46}" type="datetimeFigureOut">
              <a:rPr lang="es-ES" smtClean="0"/>
              <a:pPr/>
              <a:t>22/11/2013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C1F256-8460-4FD0-8A69-99B52257CFB1}" type="slidenum">
              <a:rPr lang="es-ES" smtClean="0"/>
              <a:pPr/>
              <a:t>‹Nº›</a:t>
            </a:fld>
            <a:endParaRPr lang="es-ES"/>
          </a:p>
        </p:txBody>
      </p:sp>
    </p:spTree>
  </p:cSld>
  <p:clrMapOvr>
    <a:masterClrMapping/>
  </p:clrMapOvr>
  <p:transition advTm="5000">
    <p:pull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C6F07CA-8E8D-44E5-ACD3-13E8B79B9CD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04BF72-862C-4C49-88C5-BC9972D19F46}" type="datetimeFigureOut">
              <a:rPr lang="es-ES" smtClean="0"/>
              <a:pPr/>
              <a:t>22/11/2013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C1F256-8460-4FD0-8A69-99B52257CF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5000">
    <p:pull dir="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B283336-03E6-4B18-8ED5-61BDD2B35CC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3.jpeg"/><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gif"/></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44.png"/><Relationship Id="rId7" Type="http://schemas.openxmlformats.org/officeDocument/2006/relationships/image" Target="../media/image4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4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Documents and Settings\Dell\Escritorio\lineas3.png"/>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8" name="Picture 8"/>
          <p:cNvPicPr>
            <a:picLocks noChangeAspect="1" noChangeArrowheads="1"/>
          </p:cNvPicPr>
          <p:nvPr/>
        </p:nvPicPr>
        <p:blipFill>
          <a:blip r:embed="rId4"/>
          <a:srcRect/>
          <a:stretch>
            <a:fillRect/>
          </a:stretch>
        </p:blipFill>
        <p:spPr bwMode="auto">
          <a:xfrm>
            <a:off x="571472" y="4714884"/>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500034" y="5500702"/>
            <a:ext cx="1000132" cy="1052513"/>
          </a:xfrm>
          <a:prstGeom prst="rect">
            <a:avLst/>
          </a:prstGeom>
          <a:noFill/>
          <a:ln w="38100">
            <a:solidFill>
              <a:srgbClr val="1CDEF8"/>
            </a:solidFill>
            <a:miter lim="800000"/>
            <a:headEnd/>
            <a:tailEnd/>
          </a:ln>
        </p:spPr>
      </p:pic>
      <p:sp>
        <p:nvSpPr>
          <p:cNvPr id="15" name="14 Rectángulo"/>
          <p:cNvSpPr/>
          <p:nvPr/>
        </p:nvSpPr>
        <p:spPr>
          <a:xfrm>
            <a:off x="1571604" y="5857892"/>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Tm="10000">
    <p:pull dir="r"/>
    <p:sndAc>
      <p:stSnd loop="1">
        <p:snd r:embed="rId2" name="10-One of These Days.wav-MIX.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untitled.bmp"/>
          <p:cNvPicPr>
            <a:picLocks noChangeAspect="1" noChangeArrowheads="1"/>
          </p:cNvPicPr>
          <p:nvPr/>
        </p:nvPicPr>
        <p:blipFill>
          <a:blip r:embed="rId2"/>
          <a:srcRect/>
          <a:stretch>
            <a:fillRect/>
          </a:stretch>
        </p:blipFill>
        <p:spPr bwMode="auto">
          <a:xfrm>
            <a:off x="0" y="0"/>
            <a:ext cx="9198278" cy="6858000"/>
          </a:xfrm>
          <a:prstGeom prst="rect">
            <a:avLst/>
          </a:prstGeom>
          <a:noFill/>
        </p:spPr>
      </p:pic>
    </p:spTree>
  </p:cSld>
  <p:clrMapOvr>
    <a:masterClrMapping/>
  </p:clrMapOvr>
  <p:transition advTm="7000">
    <p:pull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00-pampa-de-Nasca-foto-aerea.jpg"/>
          <p:cNvPicPr>
            <a:picLocks noChangeAspect="1" noChangeArrowheads="1"/>
          </p:cNvPicPr>
          <p:nvPr/>
        </p:nvPicPr>
        <p:blipFill>
          <a:blip r:embed="rId2"/>
          <a:srcRect/>
          <a:stretch>
            <a:fillRect/>
          </a:stretch>
        </p:blipFill>
        <p:spPr bwMode="auto">
          <a:xfrm>
            <a:off x="-228600" y="0"/>
            <a:ext cx="9372600" cy="6858000"/>
          </a:xfrm>
          <a:prstGeom prst="rect">
            <a:avLst/>
          </a:prstGeom>
          <a:noFill/>
        </p:spPr>
      </p:pic>
    </p:spTree>
  </p:cSld>
  <p:clrMapOvr>
    <a:masterClrMapping/>
  </p:clrMapOvr>
  <p:transition advTm="5000">
    <p:pull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lineas.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9000">
    <p:pull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Las-Lineas-de-Nazca-el-eterno-misterio.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advTm="5000">
    <p:pull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285852" y="1142984"/>
            <a:ext cx="7143800" cy="4801314"/>
          </a:xfrm>
          <a:prstGeom prst="rect">
            <a:avLst/>
          </a:prstGeom>
        </p:spPr>
        <p:txBody>
          <a:bodyPr wrap="square">
            <a:spAutoFit/>
          </a:bodyPr>
          <a:lstStyle/>
          <a:p>
            <a:r>
              <a:rPr lang="es-ES" b="1" i="1" dirty="0" smtClean="0">
                <a:latin typeface="Arial" pitchFamily="34" charset="0"/>
                <a:cs typeface="Arial" pitchFamily="34" charset="0"/>
              </a:rPr>
              <a:t>Las líneas de Nazca se ubican en las pampas de  Jumana en el desierto de Paracas en Ica – Perú, estas misteriosas, fantásticas y asombrosas líneas fueron realizadas por la cultura Nazca (siglo I). Estas gigantescas líneas forman varios cientos de figuras que van desde simples figuras geométricas hasta figuras humanas, animales y de plantas, dichas figuras han sido trazadas en el desierto de una manera que aún no se sabe a ciencia cierta cómo y por qué.</a:t>
            </a:r>
          </a:p>
          <a:p>
            <a:endParaRPr lang="es-ES" b="1" i="1" dirty="0" smtClean="0">
              <a:latin typeface="Arial" pitchFamily="34" charset="0"/>
              <a:cs typeface="Arial" pitchFamily="34" charset="0"/>
            </a:endParaRPr>
          </a:p>
          <a:p>
            <a:r>
              <a:rPr lang="es-ES" b="1" i="1" dirty="0" smtClean="0">
                <a:latin typeface="Arial" pitchFamily="34" charset="0"/>
                <a:cs typeface="Arial" pitchFamily="34" charset="0"/>
              </a:rPr>
              <a:t>Las líneas de Nazca se trazaron de una manera asombrosa que hasta hoy sorprende al mundo, son perfectas y sólo puede ser apreciadas desde el aire, hecho que ha alimentado muchas especulaciones sobre su procedencia y fin. Una de las teorías más fuertes es la de que estas líneas sería un calendario astrológico, como se sabe muchas culturas incas dominaban la astrología de manera extraordinaria, es por eso que se desliza  esta teoría que quizá sea la más fuerte de todas.</a:t>
            </a:r>
            <a:endParaRPr lang="es-ES" b="1" i="1" dirty="0">
              <a:latin typeface="Arial" pitchFamily="34" charset="0"/>
              <a:cs typeface="Arial" pitchFamily="34" charset="0"/>
            </a:endParaRPr>
          </a:p>
        </p:txBody>
      </p:sp>
    </p:spTree>
  </p:cSld>
  <p:clrMapOvr>
    <a:masterClrMapping/>
  </p:clrMapOvr>
  <p:transition advTm="41000">
    <p:pull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descr="C:\Documents and Settings\Dell\Escritorio\imagesCAAY62V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pull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descr="C:\Documents and Settings\Dell\Escritorio\untitled.bmp"/>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pull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hqdefault.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pull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untitled.bmp"/>
          <p:cNvPicPr>
            <a:picLocks noChangeAspect="1" noChangeArrowheads="1"/>
          </p:cNvPicPr>
          <p:nvPr/>
        </p:nvPicPr>
        <p:blipFill>
          <a:blip r:embed="rId2"/>
          <a:srcRect/>
          <a:stretch>
            <a:fillRect/>
          </a:stretch>
        </p:blipFill>
        <p:spPr bwMode="auto">
          <a:xfrm>
            <a:off x="0" y="0"/>
            <a:ext cx="9144000" cy="7000890"/>
          </a:xfrm>
          <a:prstGeom prst="rect">
            <a:avLst/>
          </a:prstGeom>
          <a:noFill/>
        </p:spPr>
      </p:pic>
    </p:spTree>
  </p:cSld>
  <p:clrMapOvr>
    <a:masterClrMapping/>
  </p:clrMapOvr>
  <p:transition advTm="5000">
    <p:pull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nazca_astronauta1-300x287.jpg"/>
          <p:cNvPicPr>
            <a:picLocks noChangeAspect="1" noChangeArrowheads="1"/>
          </p:cNvPicPr>
          <p:nvPr/>
        </p:nvPicPr>
        <p:blipFill>
          <a:blip r:embed="rId2"/>
          <a:srcRect/>
          <a:stretch>
            <a:fillRect/>
          </a:stretch>
        </p:blipFill>
        <p:spPr bwMode="auto">
          <a:xfrm>
            <a:off x="0" y="-1"/>
            <a:ext cx="9144000" cy="6902547"/>
          </a:xfrm>
          <a:prstGeom prst="rect">
            <a:avLst/>
          </a:prstGeom>
          <a:noFill/>
        </p:spPr>
      </p:pic>
    </p:spTree>
  </p:cSld>
  <p:clrMapOvr>
    <a:masterClrMapping/>
  </p:clrMapOvr>
  <p:transition advTm="5000">
    <p:pull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14414" y="1071546"/>
            <a:ext cx="6858000" cy="4801314"/>
          </a:xfrm>
          <a:prstGeom prst="rect">
            <a:avLst/>
          </a:prstGeom>
        </p:spPr>
        <p:txBody>
          <a:bodyPr wrap="square">
            <a:spAutoFit/>
          </a:bodyPr>
          <a:lstStyle/>
          <a:p>
            <a:r>
              <a:rPr lang="es-ES" b="1" i="1" dirty="0" smtClean="0">
                <a:latin typeface="Arial" pitchFamily="34" charset="0"/>
                <a:cs typeface="Arial" pitchFamily="34" charset="0"/>
              </a:rPr>
              <a:t>Las líneas de Nazca y los extraterrestres</a:t>
            </a:r>
          </a:p>
          <a:p>
            <a:r>
              <a:rPr lang="es-ES" b="1" i="1" dirty="0" smtClean="0">
                <a:latin typeface="Arial" pitchFamily="34" charset="0"/>
                <a:cs typeface="Arial" pitchFamily="34" charset="0"/>
              </a:rPr>
              <a:t>Para que realizar unas líneas que solo podrían ser apreciadas desde los aires, cuando se hicieron el hombre aún no dominaba los cielos. Esa es uno de los cuestionamientos más grandes que existen entorno a estas líneas. Y estas preguntas han dado paso a la teoría que fueron hechas por seres de otros mundos que obviamente si dominaban los cielos.</a:t>
            </a:r>
          </a:p>
          <a:p>
            <a:r>
              <a:rPr lang="es-ES" b="1" i="1" dirty="0" smtClean="0">
                <a:latin typeface="Arial" pitchFamily="34" charset="0"/>
                <a:cs typeface="Arial" pitchFamily="34" charset="0"/>
              </a:rPr>
              <a:t>Otra de las teorías que van de la mano de los extraterrestres, es que estas líneas son una especie de aeropuerto para naves de otros mundos. Es más existe una figura llamada el “astronauta” (fotografía inferior), en la que apreciamos claramente a un ser dotado con una especie de casco espacial.</a:t>
            </a:r>
          </a:p>
          <a:p>
            <a:r>
              <a:rPr lang="es-ES" b="1" i="1" dirty="0" smtClean="0">
                <a:latin typeface="Arial" pitchFamily="34" charset="0"/>
                <a:cs typeface="Arial" pitchFamily="34" charset="0"/>
              </a:rPr>
              <a:t>Las conjeturas son muchas, las teorías abundan y la incógnita seguirá rondando a historiadores y ufólogos, solo basta observarlas y sacar nuestras propias conclusiones.</a:t>
            </a:r>
            <a:endParaRPr lang="es-ES" b="1" i="1" dirty="0">
              <a:latin typeface="Arial" pitchFamily="34" charset="0"/>
              <a:cs typeface="Arial" pitchFamily="34" charset="0"/>
            </a:endParaRPr>
          </a:p>
        </p:txBody>
      </p:sp>
    </p:spTree>
  </p:cSld>
  <p:clrMapOvr>
    <a:masterClrMapping/>
  </p:clrMapOvr>
  <p:transition advTm="40000">
    <p:pull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nazca3_26_11_200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pull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imagesCATKR8N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pull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Nazca_monkey.jpg"/>
          <p:cNvPicPr>
            <a:picLocks noChangeAspect="1" noChangeArrowheads="1"/>
          </p:cNvPicPr>
          <p:nvPr/>
        </p:nvPicPr>
        <p:blipFill>
          <a:blip r:embed="rId2"/>
          <a:srcRect/>
          <a:stretch>
            <a:fillRect/>
          </a:stretch>
        </p:blipFill>
        <p:spPr bwMode="auto">
          <a:xfrm>
            <a:off x="0" y="0"/>
            <a:ext cx="9144000" cy="6981560"/>
          </a:xfrm>
          <a:prstGeom prst="rect">
            <a:avLst/>
          </a:prstGeom>
          <a:noFill/>
        </p:spPr>
      </p:pic>
    </p:spTree>
  </p:cSld>
  <p:clrMapOvr>
    <a:masterClrMapping/>
  </p:clrMapOvr>
  <p:transition advTm="5000">
    <p:pull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nazca-lineas-1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pull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5008" y="1428736"/>
            <a:ext cx="3143272" cy="5078313"/>
          </a:xfrm>
          <a:prstGeom prst="rect">
            <a:avLst/>
          </a:prstGeom>
        </p:spPr>
        <p:txBody>
          <a:bodyPr wrap="square">
            <a:spAutoFit/>
          </a:bodyPr>
          <a:lstStyle/>
          <a:p>
            <a:r>
              <a:rPr lang="es-ES" b="1" i="1" dirty="0" smtClean="0">
                <a:latin typeface="Arial" pitchFamily="34" charset="0"/>
                <a:cs typeface="Arial" pitchFamily="34" charset="0"/>
              </a:rPr>
              <a:t>Las líneas de Nazca son antiguos geoglifos que se encuentran en las Pampas de Jumana, en el desierto de Nazca, entre las poblaciones de Nazca y Palpa (Perú). Fueron trazadas por la cultura Nazca y están compuestas por varios cientos de figuras que abarcan desde diseños tan simples como líneas hasta complejas figuras zoomorfas, fitomorfas y geométricas que aparecen trazadas sobre la superficie terrestre.</a:t>
            </a:r>
          </a:p>
        </p:txBody>
      </p:sp>
      <p:pic>
        <p:nvPicPr>
          <p:cNvPr id="3" name="Picture 2" descr="C:\Documents and Settings\Dell\Escritorio\nazca33.jpg"/>
          <p:cNvPicPr>
            <a:picLocks noChangeAspect="1" noChangeArrowheads="1"/>
          </p:cNvPicPr>
          <p:nvPr/>
        </p:nvPicPr>
        <p:blipFill>
          <a:blip r:embed="rId2"/>
          <a:srcRect/>
          <a:stretch>
            <a:fillRect/>
          </a:stretch>
        </p:blipFill>
        <p:spPr bwMode="auto">
          <a:xfrm>
            <a:off x="0" y="-1"/>
            <a:ext cx="5286380" cy="6865429"/>
          </a:xfrm>
          <a:prstGeom prst="rect">
            <a:avLst/>
          </a:prstGeom>
          <a:noFill/>
        </p:spPr>
      </p:pic>
    </p:spTree>
  </p:cSld>
  <p:clrMapOvr>
    <a:masterClrMapping/>
  </p:clrMapOvr>
  <p:transition advTm="27000">
    <p:pull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Dell\Escritorio\NAZCAGOOGLE4.jpg"/>
          <p:cNvPicPr>
            <a:picLocks noChangeAspect="1" noChangeArrowheads="1"/>
          </p:cNvPicPr>
          <p:nvPr/>
        </p:nvPicPr>
        <p:blipFill>
          <a:blip r:embed="rId2"/>
          <a:srcRect/>
          <a:stretch>
            <a:fillRect/>
          </a:stretch>
        </p:blipFill>
        <p:spPr bwMode="auto">
          <a:xfrm>
            <a:off x="0" y="0"/>
            <a:ext cx="9165594" cy="6858000"/>
          </a:xfrm>
          <a:prstGeom prst="rect">
            <a:avLst/>
          </a:prstGeom>
          <a:noFill/>
        </p:spPr>
      </p:pic>
    </p:spTree>
  </p:cSld>
  <p:clrMapOvr>
    <a:masterClrMapping/>
  </p:clrMapOvr>
  <p:transition advTm="5000">
    <p:pull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nasca_sobrevuelo.jpg"/>
          <p:cNvPicPr>
            <a:picLocks noChangeAspect="1" noChangeArrowheads="1"/>
          </p:cNvPicPr>
          <p:nvPr/>
        </p:nvPicPr>
        <p:blipFill>
          <a:blip r:embed="rId2"/>
          <a:srcRect/>
          <a:stretch>
            <a:fillRect/>
          </a:stretch>
        </p:blipFill>
        <p:spPr bwMode="auto">
          <a:xfrm>
            <a:off x="0" y="0"/>
            <a:ext cx="9187822" cy="6858000"/>
          </a:xfrm>
          <a:prstGeom prst="rect">
            <a:avLst/>
          </a:prstGeom>
          <a:noFill/>
        </p:spPr>
      </p:pic>
    </p:spTree>
  </p:cSld>
  <p:clrMapOvr>
    <a:masterClrMapping/>
  </p:clrMapOvr>
  <p:transition advTm="5000">
    <p:pull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2910" y="642918"/>
            <a:ext cx="8501090" cy="6463308"/>
          </a:xfrm>
          <a:prstGeom prst="rect">
            <a:avLst/>
          </a:prstGeom>
        </p:spPr>
        <p:txBody>
          <a:bodyPr wrap="square">
            <a:spAutoFit/>
          </a:bodyPr>
          <a:lstStyle/>
          <a:p>
            <a:r>
              <a:rPr lang="es-ES" b="1" i="1" dirty="0" smtClean="0">
                <a:latin typeface="Arial" pitchFamily="34" charset="0"/>
                <a:cs typeface="Arial" pitchFamily="34" charset="0"/>
              </a:rPr>
              <a:t>Se extienden por una superficie de unos 450 Km², y se estima que fueron hechas durante tres periodos distintos que se extendieron entre el año 500 </a:t>
            </a:r>
            <a:r>
              <a:rPr lang="es-ES" b="1" i="1" dirty="0" err="1" smtClean="0">
                <a:latin typeface="Arial" pitchFamily="34" charset="0"/>
                <a:cs typeface="Arial" pitchFamily="34" charset="0"/>
              </a:rPr>
              <a:t>a.c</a:t>
            </a:r>
            <a:r>
              <a:rPr lang="es-ES" b="1" i="1" dirty="0" smtClean="0">
                <a:latin typeface="Arial" pitchFamily="34" charset="0"/>
                <a:cs typeface="Arial" pitchFamily="34" charset="0"/>
              </a:rPr>
              <a:t> y el año 500 </a:t>
            </a:r>
            <a:r>
              <a:rPr lang="es-ES" b="1" i="1" dirty="0" err="1" smtClean="0">
                <a:latin typeface="Arial" pitchFamily="34" charset="0"/>
                <a:cs typeface="Arial" pitchFamily="34" charset="0"/>
              </a:rPr>
              <a:t>d.c.</a:t>
            </a:r>
            <a:r>
              <a:rPr lang="es-ES" b="1" i="1" dirty="0" smtClean="0">
                <a:latin typeface="Arial" pitchFamily="34" charset="0"/>
                <a:cs typeface="Arial" pitchFamily="34" charset="0"/>
              </a:rPr>
              <a:t/>
            </a:r>
            <a:br>
              <a:rPr lang="es-ES" b="1" i="1" dirty="0" smtClean="0">
                <a:latin typeface="Arial" pitchFamily="34" charset="0"/>
                <a:cs typeface="Arial" pitchFamily="34" charset="0"/>
              </a:rPr>
            </a:br>
            <a:r>
              <a:rPr lang="es-ES" b="1" i="1" dirty="0" smtClean="0">
                <a:latin typeface="Arial" pitchFamily="34" charset="0"/>
                <a:cs typeface="Arial" pitchFamily="34" charset="0"/>
              </a:rPr>
              <a:t>Además de las figuras conocidas por todos, existen también gran cantidad de líneas rectas que cruzan en todas direcciones, algunas de las cuales se han podido relacionar con eventos astronómicos.</a:t>
            </a:r>
            <a:br>
              <a:rPr lang="es-ES" b="1" i="1" dirty="0" smtClean="0">
                <a:latin typeface="Arial" pitchFamily="34" charset="0"/>
                <a:cs typeface="Arial" pitchFamily="34" charset="0"/>
              </a:rPr>
            </a:br>
            <a:r>
              <a:rPr lang="es-ES" b="1" i="1" dirty="0" smtClean="0">
                <a:latin typeface="Arial" pitchFamily="34" charset="0"/>
                <a:cs typeface="Arial" pitchFamily="34" charset="0"/>
              </a:rPr>
              <a:t>La razón por la que no han sido borradas por los elementos, y esta es una pregunta que muchísima gente se hace al verlas, es la casi total ausencia de lluvias en la zona, lo que convierte este lugar en unos de los más secos del mundo. Además, el suelo contiene mucho yeso, que ayuda a fijar la tierra y las piedras de la superficie al exponerse a la humedad del rocío. Finalmente tenemos el viento, que a pesar de arrastrar arena, no encuentra donde depositarla en esta llanura, libre totalmente de obstáculos, por lo que termina depositándola muy lejos de allí, donde forma grandes dunas hacia el norte. Finalmente, la combinación de la superficie oscura con el fuerte sol, crean una capa de aire caliente que hace disminuir de manera importante la velocidad del viento a muy baja altura.</a:t>
            </a:r>
            <a:br>
              <a:rPr lang="es-ES" b="1" i="1" dirty="0" smtClean="0">
                <a:latin typeface="Arial" pitchFamily="34" charset="0"/>
                <a:cs typeface="Arial" pitchFamily="34" charset="0"/>
              </a:rPr>
            </a:br>
            <a:r>
              <a:rPr lang="es-ES" b="1" i="1" dirty="0" smtClean="0">
                <a:latin typeface="Arial" pitchFamily="34" charset="0"/>
                <a:cs typeface="Arial" pitchFamily="34" charset="0"/>
              </a:rPr>
              <a:t>Ya se trate de que sean obra de los marcianos, de los enanitos de Blanca nieves, o de los habitantes “oriundos” de la zona, por sus características, estas líneas están entre los enigmas más grandes de la arqueología, y constituyen el grupo de geoglifos más excepcional del mundo entero.</a:t>
            </a:r>
            <a:r>
              <a:rPr lang="es-ES" dirty="0" smtClean="0"/>
              <a:t/>
            </a:r>
            <a:br>
              <a:rPr lang="es-ES" dirty="0" smtClean="0"/>
            </a:br>
            <a:r>
              <a:rPr lang="es-ES" dirty="0" smtClean="0"/>
              <a:t/>
            </a:r>
            <a:br>
              <a:rPr lang="es-ES" dirty="0" smtClean="0"/>
            </a:br>
            <a:endParaRPr lang="es-ES" dirty="0"/>
          </a:p>
        </p:txBody>
      </p:sp>
    </p:spTree>
  </p:cSld>
  <p:clrMapOvr>
    <a:masterClrMapping/>
  </p:clrMapOvr>
  <p:transition advTm="56000">
    <p:pull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516CcsCsco7dias.jpg"/>
          <p:cNvPicPr>
            <a:picLocks noChangeAspect="1" noChangeArrowheads="1"/>
          </p:cNvPicPr>
          <p:nvPr/>
        </p:nvPicPr>
        <p:blipFill>
          <a:blip r:embed="rId2"/>
          <a:srcRect/>
          <a:stretch>
            <a:fillRect/>
          </a:stretch>
        </p:blipFill>
        <p:spPr bwMode="auto">
          <a:xfrm>
            <a:off x="0" y="0"/>
            <a:ext cx="9222905" cy="6858000"/>
          </a:xfrm>
          <a:prstGeom prst="rect">
            <a:avLst/>
          </a:prstGeom>
          <a:noFill/>
        </p:spPr>
      </p:pic>
    </p:spTree>
  </p:cSld>
  <p:clrMapOvr>
    <a:masterClrMapping/>
  </p:clrMapOvr>
  <p:transition advTm="5000">
    <p:pull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nazca2.jpg"/>
          <p:cNvPicPr>
            <a:picLocks noChangeAspect="1" noChangeArrowheads="1"/>
          </p:cNvPicPr>
          <p:nvPr/>
        </p:nvPicPr>
        <p:blipFill>
          <a:blip r:embed="rId2"/>
          <a:srcRect/>
          <a:stretch>
            <a:fillRect/>
          </a:stretch>
        </p:blipFill>
        <p:spPr bwMode="auto">
          <a:xfrm>
            <a:off x="0" y="0"/>
            <a:ext cx="9152956" cy="6858000"/>
          </a:xfrm>
          <a:prstGeom prst="rect">
            <a:avLst/>
          </a:prstGeom>
          <a:noFill/>
        </p:spPr>
      </p:pic>
    </p:spTree>
  </p:cSld>
  <p:clrMapOvr>
    <a:masterClrMapping/>
  </p:clrMapOvr>
  <p:transition advTm="5000">
    <p:pull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images.jpg"/>
          <p:cNvPicPr>
            <a:picLocks noChangeAspect="1" noChangeArrowheads="1"/>
          </p:cNvPicPr>
          <p:nvPr/>
        </p:nvPicPr>
        <p:blipFill>
          <a:blip r:embed="rId2"/>
          <a:srcRect/>
          <a:stretch>
            <a:fillRect/>
          </a:stretch>
        </p:blipFill>
        <p:spPr bwMode="auto">
          <a:xfrm>
            <a:off x="0" y="0"/>
            <a:ext cx="9137850" cy="6858000"/>
          </a:xfrm>
          <a:prstGeom prst="rect">
            <a:avLst/>
          </a:prstGeom>
          <a:noFill/>
        </p:spPr>
      </p:pic>
    </p:spTree>
  </p:cSld>
  <p:clrMapOvr>
    <a:masterClrMapping/>
  </p:clrMapOvr>
  <p:transition advTm="5000">
    <p:pull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t_el_colibri.jpg"/>
          <p:cNvPicPr>
            <a:picLocks noChangeAspect="1" noChangeArrowheads="1"/>
          </p:cNvPicPr>
          <p:nvPr/>
        </p:nvPicPr>
        <p:blipFill>
          <a:blip r:embed="rId2"/>
          <a:srcRect/>
          <a:stretch>
            <a:fillRect/>
          </a:stretch>
        </p:blipFill>
        <p:spPr bwMode="auto">
          <a:xfrm>
            <a:off x="0" y="0"/>
            <a:ext cx="9326880" cy="6858000"/>
          </a:xfrm>
          <a:prstGeom prst="rect">
            <a:avLst/>
          </a:prstGeom>
          <a:noFill/>
        </p:spPr>
      </p:pic>
    </p:spTree>
  </p:cSld>
  <p:clrMapOvr>
    <a:masterClrMapping/>
  </p:clrMapOvr>
  <p:transition advTm="5000">
    <p:pull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lineas-nazca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pull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p:cNvSpPr>
            <a:spLocks noChangeArrowheads="1"/>
          </p:cNvSpPr>
          <p:nvPr/>
        </p:nvSpPr>
        <p:spPr bwMode="auto">
          <a:xfrm flipH="1">
            <a:off x="1357290" y="714356"/>
            <a:ext cx="7429552" cy="8066927"/>
          </a:xfrm>
          <a:prstGeom prst="rect">
            <a:avLst/>
          </a:prstGeom>
          <a:noFill/>
          <a:ln w="9525">
            <a:noFill/>
            <a:miter lim="800000"/>
            <a:headEnd/>
            <a:tailEnd/>
          </a:ln>
          <a:effectLst/>
        </p:spPr>
        <p:txBody>
          <a:bodyPr vert="horz" wrap="square" lIns="0" tIns="0" rIns="119025" bIns="79350" numCol="1" anchor="ctr" anchorCtr="0" compatLnSpc="1">
            <a:prstTxWarp prst="textNoShape">
              <a:avLst/>
            </a:prstTxWarp>
            <a:spAutoFit/>
          </a:bodyPr>
          <a:lstStyle/>
          <a:p>
            <a:pPr marL="0" marR="0" lvl="0" indent="0" algn="l" defTabSz="914400" rtl="0" eaLnBrk="1" fontAlgn="t" latinLnBrk="0" hangingPunct="1">
              <a:lnSpc>
                <a:spcPct val="100000"/>
              </a:lnSpc>
              <a:spcBef>
                <a:spcPct val="0"/>
              </a:spcBef>
              <a:spcAft>
                <a:spcPct val="0"/>
              </a:spcAft>
              <a:buClrTx/>
              <a:buSzTx/>
              <a:buFontTx/>
              <a:buNone/>
              <a:tabLst/>
            </a:pPr>
            <a:r>
              <a:rPr lang="es-ES" b="1" i="1" dirty="0" smtClean="0">
                <a:latin typeface="Arial" pitchFamily="34" charset="0"/>
              </a:rPr>
              <a:t>A</a:t>
            </a:r>
            <a:r>
              <a:rPr kumimoji="0" lang="es-ES" sz="1800" b="1" i="1" u="none" strike="noStrike" cap="none" normalizeH="0" baseline="0" dirty="0" smtClean="0">
                <a:ln>
                  <a:noFill/>
                </a:ln>
                <a:solidFill>
                  <a:schemeClr val="tx1"/>
                </a:solidFill>
                <a:effectLst/>
                <a:latin typeface="Arial" pitchFamily="34" charset="0"/>
              </a:rPr>
              <a:t>lgunas de más de 200 metros de ancho son diseños de una exactitud exhasperante hechas en la tierra eliminando las piedras rojizas predominantes en la zona y dejando en descubierto el suelo blanquecino que hay debajo.</a:t>
            </a:r>
            <a:br>
              <a:rPr kumimoji="0" lang="es-ES" sz="1800" b="1" i="1" u="none" strike="noStrike" cap="none" normalizeH="0" baseline="0" dirty="0" smtClean="0">
                <a:ln>
                  <a:noFill/>
                </a:ln>
                <a:solidFill>
                  <a:schemeClr val="tx1"/>
                </a:solidFill>
                <a:effectLst/>
                <a:latin typeface="Arial" pitchFamily="34" charset="0"/>
              </a:rPr>
            </a:br>
            <a:r>
              <a:rPr kumimoji="0" lang="es-ES" sz="1800" b="1" i="1" u="none" strike="noStrike" cap="none" normalizeH="0" baseline="0" dirty="0" smtClean="0">
                <a:ln>
                  <a:noFill/>
                </a:ln>
                <a:solidFill>
                  <a:schemeClr val="tx1"/>
                </a:solidFill>
                <a:effectLst/>
                <a:latin typeface="Arial" pitchFamily="34" charset="0"/>
              </a:rPr>
              <a:t>Por supuesto, los estúpidos de siempre le han asignado una significación religiosa ( y éste es uno de los últimos </a:t>
            </a:r>
            <a:r>
              <a:rPr kumimoji="0" lang="es-ES" sz="1800" b="1" i="1" u="none" strike="noStrike" cap="none" normalizeH="0" baseline="0" dirty="0" err="1" smtClean="0">
                <a:ln>
                  <a:noFill/>
                </a:ln>
                <a:solidFill>
                  <a:schemeClr val="tx1"/>
                </a:solidFill>
                <a:effectLst/>
                <a:latin typeface="Arial" pitchFamily="34" charset="0"/>
              </a:rPr>
              <a:t>posts</a:t>
            </a:r>
            <a:r>
              <a:rPr kumimoji="0" lang="es-ES" sz="1800" b="1" i="1" u="none" strike="noStrike" cap="none" normalizeH="0" baseline="0" dirty="0" smtClean="0">
                <a:ln>
                  <a:noFill/>
                </a:ln>
                <a:solidFill>
                  <a:schemeClr val="tx1"/>
                </a:solidFill>
                <a:effectLst/>
                <a:latin typeface="Arial" pitchFamily="34" charset="0"/>
              </a:rPr>
              <a:t> en los que mencionaremos tales manifestaciones de ignorancia en el mejor de los casos y perversidad en el peor ya que ni siquiera merecen que continuemos dedicándoles renglones, tiempo o espacio ).</a:t>
            </a:r>
            <a:br>
              <a:rPr kumimoji="0" lang="es-ES" sz="1800" b="1" i="1" u="none" strike="noStrike" cap="none" normalizeH="0" baseline="0" dirty="0" smtClean="0">
                <a:ln>
                  <a:noFill/>
                </a:ln>
                <a:solidFill>
                  <a:schemeClr val="tx1"/>
                </a:solidFill>
                <a:effectLst/>
                <a:latin typeface="Arial" pitchFamily="34" charset="0"/>
              </a:rPr>
            </a:br>
            <a:r>
              <a:rPr kumimoji="0" lang="es-ES" sz="1800" b="1" i="1" u="none" strike="noStrike" cap="none" normalizeH="0" baseline="0" dirty="0" smtClean="0">
                <a:ln>
                  <a:noFill/>
                </a:ln>
                <a:solidFill>
                  <a:schemeClr val="tx1"/>
                </a:solidFill>
                <a:effectLst/>
                <a:latin typeface="Arial" pitchFamily="34" charset="0"/>
              </a:rPr>
              <a:t>Pero hay una “segunda línea” de Nazca que fue descubierta mucho más recientemente con la ayuda invalorable del Google </a:t>
            </a:r>
            <a:r>
              <a:rPr kumimoji="0" lang="es-ES" sz="1800" b="1" i="1" u="none" strike="noStrike" cap="none" normalizeH="0" baseline="0" dirty="0" err="1" smtClean="0">
                <a:ln>
                  <a:noFill/>
                </a:ln>
                <a:solidFill>
                  <a:schemeClr val="tx1"/>
                </a:solidFill>
                <a:effectLst/>
                <a:latin typeface="Arial" pitchFamily="34" charset="0"/>
              </a:rPr>
              <a:t>Earth</a:t>
            </a:r>
            <a:r>
              <a:rPr kumimoji="0" lang="es-ES" sz="1800" b="1" i="1" u="none" strike="noStrike" cap="none" normalizeH="0" baseline="0" dirty="0" smtClean="0">
                <a:ln>
                  <a:noFill/>
                </a:ln>
                <a:solidFill>
                  <a:schemeClr val="tx1"/>
                </a:solidFill>
                <a:effectLst/>
                <a:latin typeface="Arial" pitchFamily="34" charset="0"/>
              </a:rPr>
              <a:t> ( actualmente, el mejor arqueólogo de la humanidad ) y que es mucho más intrigante e inexplicable: enormes líneas de muchísimos kilómetros de extensión, dispersas entre el desierto de Nazca y las montañas cercanas. La erosión indica que estas líneas son mucho más antiguas que los geoglifos de animales. Esto demuestra, una vez más sin vueltas ni vueltas, que fueron realizadas por una civilización que no sólo volaba, </a:t>
            </a:r>
            <a:r>
              <a:rPr kumimoji="0" lang="es-ES" sz="1800" b="1" i="1" u="none" strike="noStrike" cap="none" normalizeH="0" baseline="0" dirty="0" err="1" smtClean="0">
                <a:ln>
                  <a:noFill/>
                </a:ln>
                <a:solidFill>
                  <a:schemeClr val="tx1"/>
                </a:solidFill>
                <a:effectLst/>
                <a:latin typeface="Arial" pitchFamily="34" charset="0"/>
              </a:rPr>
              <a:t>sinó</a:t>
            </a:r>
            <a:r>
              <a:rPr kumimoji="0" lang="es-ES" sz="1800" b="1" i="1" u="none" strike="noStrike" cap="none" normalizeH="0" baseline="0" dirty="0" smtClean="0">
                <a:ln>
                  <a:noFill/>
                </a:ln>
                <a:solidFill>
                  <a:schemeClr val="tx1"/>
                </a:solidFill>
                <a:effectLst/>
                <a:latin typeface="Arial" pitchFamily="34" charset="0"/>
              </a:rPr>
              <a:t> que lo hacía a alturas equivalentes a las de un Boeing 747 o una nave espacial.  </a:t>
            </a:r>
            <a:r>
              <a:rPr kumimoji="0" lang="es-ES" sz="15900" b="1" i="1" u="none" strike="noStrike" cap="none" normalizeH="0" baseline="0" dirty="0" smtClean="0">
                <a:ln>
                  <a:noFill/>
                </a:ln>
                <a:solidFill>
                  <a:schemeClr val="tx1"/>
                </a:solidFill>
                <a:effectLst/>
                <a:latin typeface="Arial" pitchFamily="34" charset="0"/>
              </a:rPr>
              <a:t> </a:t>
            </a:r>
            <a:r>
              <a:rPr kumimoji="0" lang="es-ES" sz="1800" b="0" i="0" u="none" strike="noStrike" cap="none" normalizeH="0" baseline="0" dirty="0" smtClean="0">
                <a:ln>
                  <a:noFill/>
                </a:ln>
                <a:solidFill>
                  <a:schemeClr val="tx1"/>
                </a:solidFill>
                <a:effectLst/>
                <a:latin typeface="Arial" pitchFamily="34" charset="0"/>
              </a:rPr>
              <a:t>                                                            </a:t>
            </a:r>
          </a:p>
        </p:txBody>
      </p:sp>
    </p:spTree>
  </p:cSld>
  <p:clrMapOvr>
    <a:masterClrMapping/>
  </p:clrMapOvr>
  <p:transition advTm="51000">
    <p:pull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517CcsCsco7dias.jpg"/>
          <p:cNvPicPr>
            <a:picLocks noChangeAspect="1" noChangeArrowheads="1"/>
          </p:cNvPicPr>
          <p:nvPr/>
        </p:nvPicPr>
        <p:blipFill>
          <a:blip r:embed="rId2"/>
          <a:srcRect/>
          <a:stretch>
            <a:fillRect/>
          </a:stretch>
        </p:blipFill>
        <p:spPr bwMode="auto">
          <a:xfrm>
            <a:off x="0" y="0"/>
            <a:ext cx="9222904" cy="6858000"/>
          </a:xfrm>
          <a:prstGeom prst="rect">
            <a:avLst/>
          </a:prstGeom>
          <a:noFill/>
        </p:spPr>
      </p:pic>
    </p:spTree>
  </p:cSld>
  <p:clrMapOvr>
    <a:masterClrMapping/>
  </p:clrMapOvr>
  <p:transition advTm="5000">
    <p:pull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518CcsCsco7dias.jpg"/>
          <p:cNvPicPr>
            <a:picLocks noChangeAspect="1" noChangeArrowheads="1"/>
          </p:cNvPicPr>
          <p:nvPr/>
        </p:nvPicPr>
        <p:blipFill>
          <a:blip r:embed="rId2"/>
          <a:srcRect/>
          <a:stretch>
            <a:fillRect/>
          </a:stretch>
        </p:blipFill>
        <p:spPr bwMode="auto">
          <a:xfrm>
            <a:off x="0" y="0"/>
            <a:ext cx="9222904" cy="6858000"/>
          </a:xfrm>
          <a:prstGeom prst="rect">
            <a:avLst/>
          </a:prstGeom>
          <a:noFill/>
        </p:spPr>
      </p:pic>
    </p:spTree>
  </p:cSld>
  <p:clrMapOvr>
    <a:masterClrMapping/>
  </p:clrMapOvr>
  <p:transition advTm="5000">
    <p:pull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519CcsCsco7dias.jpg"/>
          <p:cNvPicPr>
            <a:picLocks noChangeAspect="1" noChangeArrowheads="1"/>
          </p:cNvPicPr>
          <p:nvPr/>
        </p:nvPicPr>
        <p:blipFill>
          <a:blip r:embed="rId2"/>
          <a:srcRect/>
          <a:stretch>
            <a:fillRect/>
          </a:stretch>
        </p:blipFill>
        <p:spPr bwMode="auto">
          <a:xfrm>
            <a:off x="0" y="0"/>
            <a:ext cx="9222904" cy="6858000"/>
          </a:xfrm>
          <a:prstGeom prst="rect">
            <a:avLst/>
          </a:prstGeom>
          <a:noFill/>
        </p:spPr>
      </p:pic>
    </p:spTree>
  </p:cSld>
  <p:clrMapOvr>
    <a:masterClrMapping/>
  </p:clrMapOvr>
  <p:transition advTm="5000">
    <p:pull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images.jpg"/>
          <p:cNvPicPr>
            <a:picLocks noChangeAspect="1" noChangeArrowheads="1"/>
          </p:cNvPicPr>
          <p:nvPr/>
        </p:nvPicPr>
        <p:blipFill>
          <a:blip r:embed="rId2"/>
          <a:srcRect/>
          <a:stretch>
            <a:fillRect/>
          </a:stretch>
        </p:blipFill>
        <p:spPr bwMode="auto">
          <a:xfrm>
            <a:off x="0" y="0"/>
            <a:ext cx="9367561" cy="6858000"/>
          </a:xfrm>
          <a:prstGeom prst="rect">
            <a:avLst/>
          </a:prstGeom>
          <a:noFill/>
        </p:spPr>
      </p:pic>
    </p:spTree>
  </p:cSld>
  <p:clrMapOvr>
    <a:masterClrMapping/>
  </p:clrMapOvr>
  <p:transition advTm="5000">
    <p:pull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NAZCAGOOGLE6.jpg"/>
          <p:cNvPicPr>
            <a:picLocks noChangeAspect="1" noChangeArrowheads="1"/>
          </p:cNvPicPr>
          <p:nvPr/>
        </p:nvPicPr>
        <p:blipFill>
          <a:blip r:embed="rId2"/>
          <a:srcRect/>
          <a:stretch>
            <a:fillRect/>
          </a:stretch>
        </p:blipFill>
        <p:spPr bwMode="auto">
          <a:xfrm>
            <a:off x="-1" y="0"/>
            <a:ext cx="9273425" cy="6858000"/>
          </a:xfrm>
          <a:prstGeom prst="rect">
            <a:avLst/>
          </a:prstGeom>
          <a:noFill/>
        </p:spPr>
      </p:pic>
    </p:spTree>
  </p:cSld>
  <p:clrMapOvr>
    <a:masterClrMapping/>
  </p:clrMapOvr>
  <p:transition advTm="5000">
    <p:pull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NAZCAGOOGLE5.jpg"/>
          <p:cNvPicPr>
            <a:picLocks noChangeAspect="1" noChangeArrowheads="1"/>
          </p:cNvPicPr>
          <p:nvPr/>
        </p:nvPicPr>
        <p:blipFill>
          <a:blip r:embed="rId2"/>
          <a:srcRect/>
          <a:stretch>
            <a:fillRect/>
          </a:stretch>
        </p:blipFill>
        <p:spPr bwMode="auto">
          <a:xfrm>
            <a:off x="-1" y="0"/>
            <a:ext cx="9273425" cy="6858000"/>
          </a:xfrm>
          <a:prstGeom prst="rect">
            <a:avLst/>
          </a:prstGeom>
          <a:noFill/>
        </p:spPr>
      </p:pic>
    </p:spTree>
  </p:cSld>
  <p:clrMapOvr>
    <a:masterClrMapping/>
  </p:clrMapOvr>
  <p:transition advTm="5000">
    <p:pull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Dell\Escritorio\NAZCAGOOGLE.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advTm="5000">
    <p:pull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NAZCAGOOGLE3.jpg"/>
          <p:cNvPicPr>
            <a:picLocks noChangeAspect="1" noChangeArrowheads="1"/>
          </p:cNvPicPr>
          <p:nvPr/>
        </p:nvPicPr>
        <p:blipFill>
          <a:blip r:embed="rId2"/>
          <a:srcRect/>
          <a:stretch>
            <a:fillRect/>
          </a:stretch>
        </p:blipFill>
        <p:spPr bwMode="auto">
          <a:xfrm>
            <a:off x="0" y="0"/>
            <a:ext cx="9241300" cy="6858000"/>
          </a:xfrm>
          <a:prstGeom prst="rect">
            <a:avLst/>
          </a:prstGeom>
          <a:noFill/>
        </p:spPr>
      </p:pic>
    </p:spTree>
  </p:cSld>
  <p:clrMapOvr>
    <a:masterClrMapping/>
  </p:clrMapOvr>
  <p:transition advTm="5000">
    <p:pull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t_varios_animales.jpg"/>
          <p:cNvPicPr>
            <a:picLocks noChangeAspect="1" noChangeArrowheads="1"/>
          </p:cNvPicPr>
          <p:nvPr/>
        </p:nvPicPr>
        <p:blipFill>
          <a:blip r:embed="rId2"/>
          <a:srcRect/>
          <a:stretch>
            <a:fillRect/>
          </a:stretch>
        </p:blipFill>
        <p:spPr bwMode="auto">
          <a:xfrm>
            <a:off x="0" y="0"/>
            <a:ext cx="9292590" cy="6858000"/>
          </a:xfrm>
          <a:prstGeom prst="rect">
            <a:avLst/>
          </a:prstGeom>
          <a:noFill/>
        </p:spPr>
      </p:pic>
    </p:spTree>
  </p:cSld>
  <p:clrMapOvr>
    <a:masterClrMapping/>
  </p:clrMapOvr>
  <p:transition advTm="5000">
    <p:pull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t_la_espiral.jpg"/>
          <p:cNvPicPr>
            <a:picLocks noChangeAspect="1" noChangeArrowheads="1"/>
          </p:cNvPicPr>
          <p:nvPr/>
        </p:nvPicPr>
        <p:blipFill>
          <a:blip r:embed="rId2"/>
          <a:srcRect/>
          <a:stretch>
            <a:fillRect/>
          </a:stretch>
        </p:blipFill>
        <p:spPr bwMode="auto">
          <a:xfrm>
            <a:off x="0" y="0"/>
            <a:ext cx="9326880" cy="6858000"/>
          </a:xfrm>
          <a:prstGeom prst="rect">
            <a:avLst/>
          </a:prstGeom>
          <a:noFill/>
        </p:spPr>
      </p:pic>
    </p:spTree>
  </p:cSld>
  <p:clrMapOvr>
    <a:masterClrMapping/>
  </p:clrMapOvr>
  <p:transition advTm="5000">
    <p:pull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t_el_astonauta.jpg"/>
          <p:cNvPicPr>
            <a:picLocks noChangeAspect="1" noChangeArrowheads="1"/>
          </p:cNvPicPr>
          <p:nvPr/>
        </p:nvPicPr>
        <p:blipFill>
          <a:blip r:embed="rId2"/>
          <a:srcRect/>
          <a:stretch>
            <a:fillRect/>
          </a:stretch>
        </p:blipFill>
        <p:spPr bwMode="auto">
          <a:xfrm>
            <a:off x="0" y="0"/>
            <a:ext cx="9144000" cy="7143776"/>
          </a:xfrm>
          <a:prstGeom prst="rect">
            <a:avLst/>
          </a:prstGeom>
          <a:noFill/>
        </p:spPr>
      </p:pic>
    </p:spTree>
  </p:cSld>
  <p:clrMapOvr>
    <a:masterClrMapping/>
  </p:clrMapOvr>
  <p:transition advTm="5000">
    <p:pull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357818" y="571480"/>
            <a:ext cx="3571868" cy="6186309"/>
          </a:xfrm>
          <a:prstGeom prst="rect">
            <a:avLst/>
          </a:prstGeom>
        </p:spPr>
        <p:txBody>
          <a:bodyPr wrap="square">
            <a:spAutoFit/>
          </a:bodyPr>
          <a:lstStyle/>
          <a:p>
            <a:r>
              <a:rPr lang="es-ES" b="1" i="1" dirty="0" smtClean="0">
                <a:latin typeface="Arial" pitchFamily="34" charset="0"/>
                <a:cs typeface="Arial" pitchFamily="34" charset="0"/>
              </a:rPr>
              <a:t>Desde 1994 el Comité de la UNESCO ha inscrito las líneas y geoglifos de Nazca y de Pampas de Jumana como Patrimonio de la Humanidad.</a:t>
            </a:r>
          </a:p>
          <a:p>
            <a:r>
              <a:rPr lang="es-ES" b="1" i="1" dirty="0" smtClean="0">
                <a:latin typeface="Arial" pitchFamily="34" charset="0"/>
                <a:cs typeface="Arial" pitchFamily="34" charset="0"/>
              </a:rPr>
              <a:t>Sin embargo, en los últimos años han sufrido graves daños por la construcción de la autopista panamericana y las rodadas de todoterrenos.</a:t>
            </a:r>
          </a:p>
          <a:p>
            <a:r>
              <a:rPr lang="es-ES" b="1" i="1" dirty="0" smtClean="0">
                <a:latin typeface="Arial" pitchFamily="34" charset="0"/>
                <a:cs typeface="Arial" pitchFamily="34" charset="0"/>
              </a:rPr>
              <a:t>En este documental se habla de que en el desierto del sur de Perú se halla uno de los grandes misterios de la humanidad: estas líneas grabadas en el suelo de animales, humanos y formas geométricas que cubren cientos de kilómetros.</a:t>
            </a:r>
          </a:p>
          <a:p>
            <a:r>
              <a:rPr lang="es-ES" b="1" i="1" dirty="0" smtClean="0">
                <a:latin typeface="Arial" pitchFamily="34" charset="0"/>
                <a:cs typeface="Arial" pitchFamily="34" charset="0"/>
              </a:rPr>
              <a:t>Se han dicho muchas cosas sobre ellas pero todavía no está claro su origen…</a:t>
            </a:r>
            <a:endParaRPr lang="es-ES" b="1" i="1" dirty="0">
              <a:latin typeface="Arial" pitchFamily="34" charset="0"/>
              <a:cs typeface="Arial" pitchFamily="34" charset="0"/>
            </a:endParaRPr>
          </a:p>
        </p:txBody>
      </p:sp>
      <p:pic>
        <p:nvPicPr>
          <p:cNvPr id="3" name="Picture 2" descr="C:\Documents and Settings\Dell\Escritorio\Nazca_monkey.jpg"/>
          <p:cNvPicPr>
            <a:picLocks noChangeAspect="1" noChangeArrowheads="1"/>
          </p:cNvPicPr>
          <p:nvPr/>
        </p:nvPicPr>
        <p:blipFill>
          <a:blip r:embed="rId2"/>
          <a:srcRect/>
          <a:stretch>
            <a:fillRect/>
          </a:stretch>
        </p:blipFill>
        <p:spPr bwMode="auto">
          <a:xfrm>
            <a:off x="1" y="0"/>
            <a:ext cx="5000627" cy="6858000"/>
          </a:xfrm>
          <a:prstGeom prst="rect">
            <a:avLst/>
          </a:prstGeom>
          <a:noFill/>
        </p:spPr>
      </p:pic>
    </p:spTree>
  </p:cSld>
  <p:clrMapOvr>
    <a:masterClrMapping/>
  </p:clrMapOvr>
  <p:transition advTm="33000">
    <p:pull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Dell\Escritorio\NAZCAGOOGLE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pull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23 Junio 2010 LINEAS DE NAZCA CONDOR Gal L 10 J P E G.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pull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lineas2bnazca2bara25c32591a.jpg"/>
          <p:cNvPicPr>
            <a:picLocks noChangeAspect="1" noChangeArrowheads="1"/>
          </p:cNvPicPr>
          <p:nvPr/>
        </p:nvPicPr>
        <p:blipFill>
          <a:blip r:embed="rId2"/>
          <a:srcRect/>
          <a:stretch>
            <a:fillRect/>
          </a:stretch>
        </p:blipFill>
        <p:spPr bwMode="auto">
          <a:xfrm>
            <a:off x="-4581525" y="-1795463"/>
            <a:ext cx="15240000" cy="10153651"/>
          </a:xfrm>
          <a:prstGeom prst="rect">
            <a:avLst/>
          </a:prstGeom>
          <a:noFill/>
        </p:spPr>
      </p:pic>
    </p:spTree>
  </p:cSld>
  <p:clrMapOvr>
    <a:masterClrMapping/>
  </p:clrMapOvr>
  <p:transition advTm="5000">
    <p:pull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Nazca%20Lines.jpg"/>
          <p:cNvPicPr>
            <a:picLocks noChangeAspect="1" noChangeArrowheads="1"/>
          </p:cNvPicPr>
          <p:nvPr/>
        </p:nvPicPr>
        <p:blipFill>
          <a:blip r:embed="rId2"/>
          <a:srcRect/>
          <a:stretch>
            <a:fillRect/>
          </a:stretch>
        </p:blipFill>
        <p:spPr bwMode="auto">
          <a:xfrm>
            <a:off x="-5559425" y="-1241425"/>
            <a:ext cx="17087850" cy="11734800"/>
          </a:xfrm>
          <a:prstGeom prst="rect">
            <a:avLst/>
          </a:prstGeom>
          <a:noFill/>
        </p:spPr>
      </p:pic>
    </p:spTree>
  </p:cSld>
  <p:clrMapOvr>
    <a:masterClrMapping/>
  </p:clrMapOvr>
  <p:transition advTm="5000">
    <p:pull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C:\Documents and Settings\Dell\Escritorio\lineas-de-nazc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8" name="Picture 8"/>
          <p:cNvPicPr>
            <a:picLocks noChangeAspect="1" noChangeArrowheads="1"/>
          </p:cNvPicPr>
          <p:nvPr/>
        </p:nvPicPr>
        <p:blipFill>
          <a:blip r:embed="rId3"/>
          <a:srcRect/>
          <a:stretch>
            <a:fillRect/>
          </a:stretch>
        </p:blipFill>
        <p:spPr bwMode="auto">
          <a:xfrm>
            <a:off x="714348" y="442913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500034" y="5500702"/>
            <a:ext cx="1000132" cy="1052513"/>
          </a:xfrm>
          <a:prstGeom prst="rect">
            <a:avLst/>
          </a:prstGeom>
          <a:noFill/>
          <a:ln w="38100">
            <a:solidFill>
              <a:srgbClr val="1CDEF8"/>
            </a:solidFill>
            <a:miter lim="800000"/>
            <a:headEnd/>
            <a:tailEnd/>
          </a:ln>
        </p:spPr>
      </p:pic>
      <p:sp>
        <p:nvSpPr>
          <p:cNvPr id="15" name="14 Rectángulo"/>
          <p:cNvSpPr/>
          <p:nvPr/>
        </p:nvSpPr>
        <p:spPr>
          <a:xfrm>
            <a:off x="1571604" y="5857892"/>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chemeClr val="bg2">
                    <a:lumMod val="25000"/>
                  </a:schemeClr>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chemeClr val="bg2">
                    <a:lumMod val="25000"/>
                  </a:schemeClr>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chemeClr val="bg2">
                  <a:lumMod val="25000"/>
                </a:schemeClr>
              </a:solidFill>
              <a:effectLst>
                <a:outerShdw dist="35921" dir="2700000" algn="ctr" rotWithShape="0">
                  <a:schemeClr val="folHlink">
                    <a:alpha val="80000"/>
                  </a:schemeClr>
                </a:outerShdw>
              </a:effectLst>
              <a:latin typeface="Snap ITC"/>
            </a:endParaRPr>
          </a:p>
        </p:txBody>
      </p:sp>
      <p:sp>
        <p:nvSpPr>
          <p:cNvPr id="14" name="13 Rectángulo"/>
          <p:cNvSpPr/>
          <p:nvPr/>
        </p:nvSpPr>
        <p:spPr>
          <a:xfrm>
            <a:off x="2428860" y="1428736"/>
            <a:ext cx="4500594" cy="2554545"/>
          </a:xfrm>
          <a:prstGeom prst="rect">
            <a:avLst/>
          </a:prstGeom>
        </p:spPr>
        <p:txBody>
          <a:bodyPr wrap="square">
            <a:spAutoFit/>
          </a:bodyPr>
          <a:lstStyle/>
          <a:p>
            <a:pPr algn="ctr"/>
            <a:r>
              <a:rPr lang="es-ES" sz="4000" b="1" kern="10" dirty="0" smtClean="0">
                <a:ln w="9525">
                  <a:solidFill>
                    <a:srgbClr val="1CDEF8"/>
                  </a:solidFill>
                  <a:round/>
                  <a:headEnd/>
                  <a:tailEnd/>
                </a:ln>
                <a:solidFill>
                  <a:schemeClr val="bg2">
                    <a:lumMod val="25000"/>
                  </a:schemeClr>
                </a:solidFill>
                <a:effectLst>
                  <a:outerShdw dist="35921" dir="2700000" algn="ctr" rotWithShape="0">
                    <a:schemeClr val="folHlink">
                      <a:alpha val="80000"/>
                    </a:schemeClr>
                  </a:outerShdw>
                </a:effectLst>
                <a:latin typeface="Snap ITC"/>
              </a:rPr>
              <a:t> </a:t>
            </a:r>
            <a:r>
              <a:rPr lang="es-ES" sz="4000" b="1" kern="10" dirty="0" smtClean="0">
                <a:ln w="9525">
                  <a:solidFill>
                    <a:srgbClr val="1CDEF8"/>
                  </a:solidFill>
                  <a:round/>
                  <a:headEnd/>
                  <a:tailEnd/>
                </a:ln>
                <a:solidFill>
                  <a:schemeClr val="bg2">
                    <a:lumMod val="25000"/>
                  </a:schemeClr>
                </a:solidFill>
                <a:effectLst>
                  <a:outerShdw dist="35921" dir="2700000" algn="ctr" rotWithShape="0">
                    <a:schemeClr val="folHlink">
                      <a:alpha val="80000"/>
                    </a:schemeClr>
                  </a:outerShdw>
                </a:effectLst>
                <a:latin typeface="Snap ITC"/>
              </a:rPr>
              <a:t>UN FUERTE ABRAZO</a:t>
            </a:r>
          </a:p>
          <a:p>
            <a:pPr algn="ctr"/>
            <a:r>
              <a:rPr lang="es-ES" sz="4000" b="1" kern="10" dirty="0" smtClean="0">
                <a:ln w="9525">
                  <a:solidFill>
                    <a:srgbClr val="1CDEF8"/>
                  </a:solidFill>
                  <a:round/>
                  <a:headEnd/>
                  <a:tailEnd/>
                </a:ln>
                <a:solidFill>
                  <a:schemeClr val="bg2">
                    <a:lumMod val="25000"/>
                  </a:schemeClr>
                </a:solidFill>
                <a:effectLst>
                  <a:outerShdw dist="35921" dir="2700000" algn="ctr" rotWithShape="0">
                    <a:schemeClr val="folHlink">
                      <a:alpha val="80000"/>
                    </a:schemeClr>
                  </a:outerShdw>
                </a:effectLst>
                <a:latin typeface="Snap ITC"/>
              </a:rPr>
              <a:t>QUE TENGAS UN BUEN DIA</a:t>
            </a:r>
            <a:endParaRPr lang="es-ES" sz="4000" dirty="0">
              <a:solidFill>
                <a:schemeClr val="bg2">
                  <a:lumMod val="25000"/>
                </a:schemeClr>
              </a:solidFill>
            </a:endParaRPr>
          </a:p>
        </p:txBody>
      </p:sp>
    </p:spTree>
  </p:cSld>
  <p:clrMapOvr>
    <a:masterClrMapping/>
  </p:clrMapOvr>
  <p:transition advTm="7000">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3000" fill="hold"/>
                                        <p:tgtEl>
                                          <p:spTgt spid="14"/>
                                        </p:tgtEl>
                                        <p:attrNameLst>
                                          <p:attrName>ppt_w</p:attrName>
                                        </p:attrNameLst>
                                      </p:cBhvr>
                                      <p:tavLst>
                                        <p:tav tm="0">
                                          <p:val>
                                            <p:fltVal val="0"/>
                                          </p:val>
                                        </p:tav>
                                        <p:tav tm="100000">
                                          <p:val>
                                            <p:strVal val="#ppt_w"/>
                                          </p:val>
                                        </p:tav>
                                      </p:tavLst>
                                    </p:anim>
                                    <p:anim calcmode="lin" valueType="num">
                                      <p:cBhvr>
                                        <p:cTn id="8" dur="3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L MISTERIO DE LAS LINEAS DE NAZC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MISTERIO DE LAS LINEAS DE NAZCA</Template>
  <TotalTime>10</TotalTime>
  <Words>620</Words>
  <Application>Microsoft Office PowerPoint</Application>
  <PresentationFormat>Presentación en pantalla (4:3)</PresentationFormat>
  <Paragraphs>33</Paragraphs>
  <Slides>44</Slides>
  <Notes>0</Notes>
  <HiddenSlides>0</HiddenSlides>
  <MMClips>1</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EL MISTERIO DE LAS LINEAS DE NAZCA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2013-11-22T21:00:13Z</dcterms:created>
  <dcterms:modified xsi:type="dcterms:W3CDTF">2013-11-22T21:11:11Z</dcterms:modified>
</cp:coreProperties>
</file>