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3" r:id="rId2"/>
  </p:sldMasterIdLst>
  <p:sldIdLst>
    <p:sldId id="316" r:id="rId3"/>
    <p:sldId id="373" r:id="rId4"/>
    <p:sldId id="388" r:id="rId5"/>
    <p:sldId id="384" r:id="rId6"/>
    <p:sldId id="364" r:id="rId7"/>
    <p:sldId id="362" r:id="rId8"/>
    <p:sldId id="363" r:id="rId9"/>
    <p:sldId id="375" r:id="rId10"/>
    <p:sldId id="393" r:id="rId11"/>
    <p:sldId id="365" r:id="rId12"/>
    <p:sldId id="382" r:id="rId13"/>
    <p:sldId id="383" r:id="rId14"/>
    <p:sldId id="378" r:id="rId15"/>
    <p:sldId id="381" r:id="rId16"/>
    <p:sldId id="406" r:id="rId17"/>
    <p:sldId id="361" r:id="rId18"/>
    <p:sldId id="380" r:id="rId19"/>
    <p:sldId id="379" r:id="rId20"/>
    <p:sldId id="385" r:id="rId21"/>
    <p:sldId id="367" r:id="rId22"/>
    <p:sldId id="405" r:id="rId23"/>
    <p:sldId id="376" r:id="rId24"/>
    <p:sldId id="386" r:id="rId25"/>
    <p:sldId id="387" r:id="rId26"/>
    <p:sldId id="366" r:id="rId27"/>
    <p:sldId id="389" r:id="rId28"/>
    <p:sldId id="390" r:id="rId29"/>
    <p:sldId id="391" r:id="rId30"/>
    <p:sldId id="392" r:id="rId31"/>
    <p:sldId id="377" r:id="rId32"/>
    <p:sldId id="396" r:id="rId33"/>
    <p:sldId id="397" r:id="rId34"/>
    <p:sldId id="398" r:id="rId35"/>
    <p:sldId id="399" r:id="rId36"/>
    <p:sldId id="369" r:id="rId37"/>
    <p:sldId id="401" r:id="rId38"/>
    <p:sldId id="402" r:id="rId39"/>
    <p:sldId id="404" r:id="rId40"/>
    <p:sldId id="370" r:id="rId41"/>
    <p:sldId id="374" r:id="rId42"/>
    <p:sldId id="372" r:id="rId43"/>
    <p:sldId id="400" r:id="rId44"/>
    <p:sldId id="403" r:id="rId45"/>
    <p:sldId id="395" r:id="rId46"/>
    <p:sldId id="338" r:id="rId47"/>
    <p:sldId id="407" r:id="rId4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eOdDgMk4pE4F1gUWdvA7fw" hashData="xJjE8NHABiu1fw09Pzm8KFYXv9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85" autoAdjust="0"/>
  </p:normalViewPr>
  <p:slideViewPr>
    <p:cSldViewPr>
      <p:cViewPr varScale="1">
        <p:scale>
          <a:sx n="73" d="100"/>
          <a:sy n="73" d="100"/>
        </p:scale>
        <p:origin x="-90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B31EA4E7-07DA-4681-ACAC-45CB404848FC}" type="slidenum">
              <a:rPr lang="es-ES_tradnl"/>
              <a:pPr>
                <a:defRPr/>
              </a:pPr>
              <a:t>‹Nº›</a:t>
            </a:fld>
            <a:endParaRPr lang="es-ES_tradnl"/>
          </a:p>
        </p:txBody>
      </p:sp>
    </p:spTree>
  </p:cSld>
  <p:clrMapOvr>
    <a:masterClrMapping/>
  </p:clrMapOvr>
  <p:transition spd="slow" advTm="6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C0E83720-1C73-4226-A8F3-1D242A4D9117}" type="slidenum">
              <a:rPr lang="es-ES_tradnl"/>
              <a:pPr>
                <a:defRPr/>
              </a:pPr>
              <a:t>‹Nº›</a:t>
            </a:fld>
            <a:endParaRPr lang="es-ES_tradnl"/>
          </a:p>
        </p:txBody>
      </p:sp>
    </p:spTree>
  </p:cSld>
  <p:clrMapOvr>
    <a:masterClrMapping/>
  </p:clrMapOvr>
  <p:transition spd="slow" advTm="6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6602DBBC-2B6D-4840-953C-827701770274}" type="slidenum">
              <a:rPr lang="es-ES_tradnl"/>
              <a:pPr>
                <a:defRPr/>
              </a:pPr>
              <a:t>‹Nº›</a:t>
            </a:fld>
            <a:endParaRPr lang="es-ES_tradnl"/>
          </a:p>
        </p:txBody>
      </p:sp>
    </p:spTree>
  </p:cSld>
  <p:clrMapOvr>
    <a:masterClrMapping/>
  </p:clrMapOvr>
  <p:transition spd="slow" advTm="6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E56986B5-2F84-43C5-8FA1-16024BC5216B}" type="slidenum">
              <a:rPr lang="es-ES_tradnl"/>
              <a:pPr>
                <a:defRPr/>
              </a:pPr>
              <a:t>‹Nº›</a:t>
            </a:fld>
            <a:endParaRPr lang="es-ES_tradnl"/>
          </a:p>
        </p:txBody>
      </p:sp>
    </p:spTree>
  </p:cSld>
  <p:clrMapOvr>
    <a:masterClrMapping/>
  </p:clrMapOvr>
  <p:transition spd="slow" advTm="6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3603612E-AEFD-44E2-BE38-3C65B59D77A1}" type="slidenum">
              <a:rPr lang="es-ES_tradnl"/>
              <a:pPr>
                <a:defRPr/>
              </a:pPr>
              <a:t>‹Nº›</a:t>
            </a:fld>
            <a:endParaRPr lang="es-ES_tradnl"/>
          </a:p>
        </p:txBody>
      </p:sp>
    </p:spTree>
  </p:cSld>
  <p:clrMapOvr>
    <a:masterClrMapping/>
  </p:clrMapOvr>
  <p:transition spd="slow" advTm="6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A4E89569-2481-49A0-AD29-94B32E91ED3D}" type="slidenum">
              <a:rPr lang="es-ES_tradnl"/>
              <a:pPr>
                <a:defRPr/>
              </a:pPr>
              <a:t>‹Nº›</a:t>
            </a:fld>
            <a:endParaRPr lang="es-ES_tradnl"/>
          </a:p>
        </p:txBody>
      </p:sp>
    </p:spTree>
  </p:cSld>
  <p:clrMapOvr>
    <a:masterClrMapping/>
  </p:clrMapOvr>
  <p:transition spd="slow" advTm="6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460DD9FD-886C-420E-927E-2178836E92D9}" type="slidenum">
              <a:rPr lang="es-ES_tradnl"/>
              <a:pPr>
                <a:defRPr/>
              </a:pPr>
              <a:t>‹Nº›</a:t>
            </a:fld>
            <a:endParaRPr lang="es-ES_tradnl"/>
          </a:p>
        </p:txBody>
      </p:sp>
    </p:spTree>
  </p:cSld>
  <p:clrMapOvr>
    <a:masterClrMapping/>
  </p:clrMapOvr>
  <p:transition spd="slow" advTm="6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5DA9EB8F-1500-4EA9-AA84-94A0569A7D4F}" type="slidenum">
              <a:rPr lang="es-ES_tradnl"/>
              <a:pPr>
                <a:defRPr/>
              </a:pPr>
              <a:t>‹Nº›</a:t>
            </a:fld>
            <a:endParaRPr lang="es-ES_tradnl"/>
          </a:p>
        </p:txBody>
      </p:sp>
    </p:spTree>
  </p:cSld>
  <p:clrMapOvr>
    <a:masterClrMapping/>
  </p:clrMapOvr>
  <p:transition spd="slow" advTm="6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78BC573D-5796-4804-80A6-B2FB18732D90}" type="slidenum">
              <a:rPr lang="es-ES_tradnl"/>
              <a:pPr>
                <a:defRPr/>
              </a:pPr>
              <a:t>‹Nº›</a:t>
            </a:fld>
            <a:endParaRPr lang="es-ES_tradnl"/>
          </a:p>
        </p:txBody>
      </p:sp>
    </p:spTree>
  </p:cSld>
  <p:clrMapOvr>
    <a:masterClrMapping/>
  </p:clrMapOvr>
  <p:transition spd="slow" advTm="6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73D617F1-B7EE-45DE-9359-56AF1A134A3E}" type="slidenum">
              <a:rPr lang="es-ES_tradnl"/>
              <a:pPr>
                <a:defRPr/>
              </a:pPr>
              <a:t>‹Nº›</a:t>
            </a:fld>
            <a:endParaRPr lang="es-ES_tradnl"/>
          </a:p>
        </p:txBody>
      </p:sp>
    </p:spTree>
  </p:cSld>
  <p:clrMapOvr>
    <a:masterClrMapping/>
  </p:clrMapOvr>
  <p:transition spd="slow" advTm="6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80CC7D93-6D08-464E-8009-96A637A6A40C}" type="slidenum">
              <a:rPr lang="es-ES_tradnl"/>
              <a:pPr>
                <a:defRPr/>
              </a:pPr>
              <a:t>‹Nº›</a:t>
            </a:fld>
            <a:endParaRPr lang="es-ES_tradnl"/>
          </a:p>
        </p:txBody>
      </p:sp>
    </p:spTree>
  </p:cSld>
  <p:clrMapOvr>
    <a:masterClrMapping/>
  </p:clrMapOvr>
  <p:transition spd="slow" advTm="6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5A2EA78-806D-4500-9AD6-A8A14F55C05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B8D74E70-4D6C-4EFA-9422-0CBB7D97FF89}"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slow" advTm="6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7A443DF-D886-4D84-94FD-0D63E988982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1.gif"/><Relationship Id="rId4" Type="http://schemas.openxmlformats.org/officeDocument/2006/relationships/image" Target="../media/image4.jpeg"/></Relationships>
</file>

<file path=ppt/slides/_rels/slide46.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42.png"/><Relationship Id="rId7" Type="http://schemas.openxmlformats.org/officeDocument/2006/relationships/image" Target="../media/image4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5.png"/><Relationship Id="rId1" Type="http://schemas.openxmlformats.org/officeDocument/2006/relationships/audio" Target="../media/audio3.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4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1374841035_395163_1374849068_sumario_grande.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4429124" y="571480"/>
            <a:ext cx="4500594" cy="4154965"/>
          </a:xfrm>
          <a:prstGeom prst="rect">
            <a:avLst/>
          </a:prstGeom>
        </p:spPr>
        <p:txBody>
          <a:bodyPr lIns="91422" tIns="45711" rIns="91422" bIns="45711">
            <a:spAutoFit/>
          </a:bodyPr>
          <a:lstStyle/>
          <a:p>
            <a:pPr algn="ctr">
              <a:defRPr/>
            </a:pPr>
            <a:r>
              <a:rPr lang="es-ES" sz="6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EL FIN DE </a:t>
            </a:r>
          </a:p>
          <a:p>
            <a:pPr algn="ctr">
              <a:defRPr/>
            </a:pPr>
            <a:r>
              <a:rPr lang="es-ES" sz="6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LAS ABEJAS</a:t>
            </a:r>
          </a:p>
        </p:txBody>
      </p:sp>
      <p:pic>
        <p:nvPicPr>
          <p:cNvPr id="3076" name="Picture 8"/>
          <p:cNvPicPr>
            <a:picLocks noChangeAspect="1" noChangeArrowheads="1"/>
          </p:cNvPicPr>
          <p:nvPr/>
        </p:nvPicPr>
        <p:blipFill>
          <a:blip r:embed="rId4"/>
          <a:srcRect/>
          <a:stretch>
            <a:fillRect/>
          </a:stretch>
        </p:blipFill>
        <p:spPr bwMode="auto">
          <a:xfrm>
            <a:off x="785813" y="5143500"/>
            <a:ext cx="1025525" cy="723900"/>
          </a:xfrm>
          <a:prstGeom prst="rect">
            <a:avLst/>
          </a:prstGeom>
          <a:noFill/>
          <a:ln w="9525">
            <a:noFill/>
            <a:round/>
            <a:headEnd/>
            <a:tailEnd/>
          </a:ln>
        </p:spPr>
      </p:pic>
      <p:pic>
        <p:nvPicPr>
          <p:cNvPr id="3077"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3078"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3079"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3080"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3081" name="Picture 2" descr="CARA"/>
          <p:cNvPicPr>
            <a:picLocks noChangeAspect="1" noChangeArrowheads="1"/>
          </p:cNvPicPr>
          <p:nvPr/>
        </p:nvPicPr>
        <p:blipFill>
          <a:blip r:embed="rId6"/>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LUIS</a:t>
            </a:r>
          </a:p>
        </p:txBody>
      </p:sp>
      <p:sp>
        <p:nvSpPr>
          <p:cNvPr id="3083" name="16 CuadroTexto"/>
          <p:cNvSpPr txBox="1">
            <a:spLocks noChangeArrowheads="1"/>
          </p:cNvSpPr>
          <p:nvPr/>
        </p:nvSpPr>
        <p:spPr bwMode="auto">
          <a:xfrm>
            <a:off x="428625" y="6072188"/>
            <a:ext cx="1928813" cy="523220"/>
          </a:xfrm>
          <a:prstGeom prst="rect">
            <a:avLst/>
          </a:prstGeom>
          <a:solidFill>
            <a:srgbClr val="FF33CC"/>
          </a:solidFill>
          <a:ln w="9525">
            <a:noFill/>
            <a:miter lim="800000"/>
            <a:headEnd/>
            <a:tailEnd/>
          </a:ln>
        </p:spPr>
        <p:txBody>
          <a:bodyPr>
            <a:spAutoFit/>
          </a:bodyPr>
          <a:lstStyle/>
          <a:p>
            <a:r>
              <a:rPr lang="es-ES" sz="1400" b="1" dirty="0"/>
              <a:t>EL NUEVO </a:t>
            </a:r>
            <a:r>
              <a:rPr lang="es-ES" sz="1400" b="1" dirty="0" smtClean="0"/>
              <a:t>MUNDO</a:t>
            </a:r>
          </a:p>
          <a:p>
            <a:r>
              <a:rPr lang="es-ES" sz="1400" b="1" dirty="0" smtClean="0"/>
              <a:t>EL DANUBIO  AZUL</a:t>
            </a:r>
            <a:endParaRPr lang="es-ES" sz="1400" b="1" dirty="0"/>
          </a:p>
        </p:txBody>
      </p:sp>
    </p:spTree>
  </p:cSld>
  <p:clrMapOvr>
    <a:masterClrMapping/>
  </p:clrMapOvr>
  <p:transition spd="slow" advTm="14000">
    <p:dissolve/>
    <p:sndAc>
      <p:stSnd>
        <p:snd r:embed="rId2" name="Baby-Happy-Sinfonia-del-nuevo-mundo.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0"/>
                                        <p:tgtEl>
                                          <p:spTgt spid="6">
                                            <p:txEl>
                                              <p:pRg st="0" end="0"/>
                                            </p:txEl>
                                          </p:spTgt>
                                        </p:tgtEl>
                                      </p:cBhvr>
                                    </p:animEffect>
                                    <p:anim calcmode="lin" valueType="num">
                                      <p:cBhvr>
                                        <p:cTn id="8" dur="5000" fill="hold"/>
                                        <p:tgtEl>
                                          <p:spTgt spid="6">
                                            <p:txEl>
                                              <p:pRg st="0" end="0"/>
                                            </p:txEl>
                                          </p:spTgt>
                                        </p:tgtEl>
                                        <p:attrNameLst>
                                          <p:attrName>style.rotation</p:attrName>
                                        </p:attrNameLst>
                                      </p:cBhvr>
                                      <p:tavLst>
                                        <p:tav tm="0">
                                          <p:val>
                                            <p:fltVal val="720"/>
                                          </p:val>
                                        </p:tav>
                                        <p:tav tm="100000">
                                          <p:val>
                                            <p:fltVal val="0"/>
                                          </p:val>
                                        </p:tav>
                                      </p:tavLst>
                                    </p:anim>
                                    <p:anim calcmode="lin" valueType="num">
                                      <p:cBhvr>
                                        <p:cTn id="9" dur="5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10" dur="5000" fill="hold"/>
                                        <p:tgtEl>
                                          <p:spTgt spid="6">
                                            <p:txEl>
                                              <p:pRg st="0" end="0"/>
                                            </p:txEl>
                                          </p:spTgt>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fade">
                                      <p:cBhvr>
                                        <p:cTn id="13" dur="5000"/>
                                        <p:tgtEl>
                                          <p:spTgt spid="6">
                                            <p:txEl>
                                              <p:pRg st="1" end="1"/>
                                            </p:txEl>
                                          </p:spTgt>
                                        </p:tgtEl>
                                      </p:cBhvr>
                                    </p:animEffect>
                                    <p:anim calcmode="lin" valueType="num">
                                      <p:cBhvr>
                                        <p:cTn id="14" dur="5000" fill="hold"/>
                                        <p:tgtEl>
                                          <p:spTgt spid="6">
                                            <p:txEl>
                                              <p:pRg st="1" end="1"/>
                                            </p:txEl>
                                          </p:spTgt>
                                        </p:tgtEl>
                                        <p:attrNameLst>
                                          <p:attrName>style.rotation</p:attrName>
                                        </p:attrNameLst>
                                      </p:cBhvr>
                                      <p:tavLst>
                                        <p:tav tm="0">
                                          <p:val>
                                            <p:fltVal val="720"/>
                                          </p:val>
                                        </p:tav>
                                        <p:tav tm="100000">
                                          <p:val>
                                            <p:fltVal val="0"/>
                                          </p:val>
                                        </p:tav>
                                      </p:tavLst>
                                    </p:anim>
                                    <p:anim calcmode="lin" valueType="num">
                                      <p:cBhvr>
                                        <p:cTn id="15" dur="5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16" dur="5000" fill="hold"/>
                                        <p:tgtEl>
                                          <p:spTgt spid="6">
                                            <p:txEl>
                                              <p:pRg st="1" end="1"/>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El-misterio-de-la-muerte-de-las-abejas-resuelto.jpg"/>
          <p:cNvPicPr>
            <a:picLocks noChangeAspect="1" noChangeArrowheads="1"/>
          </p:cNvPicPr>
          <p:nvPr/>
        </p:nvPicPr>
        <p:blipFill>
          <a:blip r:embed="rId2"/>
          <a:srcRect/>
          <a:stretch>
            <a:fillRect/>
          </a:stretch>
        </p:blipFill>
        <p:spPr bwMode="auto">
          <a:xfrm>
            <a:off x="-928726" y="0"/>
            <a:ext cx="10858576"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abejas_colmena.jpg"/>
          <p:cNvPicPr>
            <a:picLocks noChangeAspect="1" noChangeArrowheads="1"/>
          </p:cNvPicPr>
          <p:nvPr/>
        </p:nvPicPr>
        <p:blipFill>
          <a:blip r:embed="rId2"/>
          <a:srcRect/>
          <a:stretch>
            <a:fillRect/>
          </a:stretch>
        </p:blipFill>
        <p:spPr bwMode="auto">
          <a:xfrm>
            <a:off x="0" y="0"/>
            <a:ext cx="9286875"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Bee%202%20-%20AfterEffects.jpg"/>
          <p:cNvPicPr>
            <a:picLocks noChangeAspect="1" noChangeArrowheads="1"/>
          </p:cNvPicPr>
          <p:nvPr/>
        </p:nvPicPr>
        <p:blipFill>
          <a:blip r:embed="rId2"/>
          <a:srcRect/>
          <a:stretch>
            <a:fillRect/>
          </a:stretch>
        </p:blipFill>
        <p:spPr bwMode="auto">
          <a:xfrm>
            <a:off x="0" y="0"/>
            <a:ext cx="921226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2 Rectángulo"/>
          <p:cNvSpPr>
            <a:spLocks noChangeArrowheads="1"/>
          </p:cNvSpPr>
          <p:nvPr/>
        </p:nvSpPr>
        <p:spPr bwMode="auto">
          <a:xfrm>
            <a:off x="5357813" y="2643188"/>
            <a:ext cx="3571875" cy="3416300"/>
          </a:xfrm>
          <a:prstGeom prst="rect">
            <a:avLst/>
          </a:prstGeom>
          <a:noFill/>
          <a:ln w="9525">
            <a:noFill/>
            <a:miter lim="800000"/>
            <a:headEnd/>
            <a:tailEnd/>
          </a:ln>
        </p:spPr>
        <p:txBody>
          <a:bodyPr>
            <a:spAutoFit/>
          </a:bodyPr>
          <a:lstStyle/>
          <a:p>
            <a:pPr algn="ctr"/>
            <a:r>
              <a:rPr lang="es-ES" b="1" i="1"/>
              <a:t>La abeja guarda un misterio</a:t>
            </a:r>
          </a:p>
          <a:p>
            <a:pPr algn="ctr"/>
            <a:r>
              <a:rPr lang="es-ES" b="1" i="1"/>
              <a:t>En 2006 saltó la alarma: colonias enteras de abejas de la miel se desvanecen sin dejar rastro</a:t>
            </a:r>
          </a:p>
          <a:p>
            <a:pPr algn="ctr"/>
            <a:r>
              <a:rPr lang="es-ES" b="1" i="1"/>
              <a:t>Sin ellas, muchos de nuestros alimentos desaparecerían, y con ellos, nuestra forma de vida</a:t>
            </a:r>
          </a:p>
          <a:p>
            <a:pPr algn="ctr"/>
            <a:r>
              <a:rPr lang="es-ES" b="1" i="1"/>
              <a:t>Los expertos estudian cuáles son las causas que ponen su existencia en peligro.</a:t>
            </a:r>
          </a:p>
        </p:txBody>
      </p:sp>
      <p:pic>
        <p:nvPicPr>
          <p:cNvPr id="7171" name="Picture 2" descr="C:\Documents and Settings\Dell\Escritorio\19206_abejas_3_big.jpg"/>
          <p:cNvPicPr>
            <a:picLocks noChangeAspect="1" noChangeArrowheads="1"/>
          </p:cNvPicPr>
          <p:nvPr/>
        </p:nvPicPr>
        <p:blipFill>
          <a:blip r:embed="rId2"/>
          <a:srcRect/>
          <a:stretch>
            <a:fillRect/>
          </a:stretch>
        </p:blipFill>
        <p:spPr bwMode="auto">
          <a:xfrm>
            <a:off x="285750" y="285750"/>
            <a:ext cx="4786313" cy="6291263"/>
          </a:xfrm>
          <a:prstGeom prst="rect">
            <a:avLst/>
          </a:prstGeom>
          <a:noFill/>
          <a:ln w="9525">
            <a:noFill/>
            <a:miter lim="800000"/>
            <a:headEnd/>
            <a:tailEnd/>
          </a:ln>
        </p:spPr>
      </p:pic>
      <p:sp>
        <p:nvSpPr>
          <p:cNvPr id="4" name="4 Rectángulo"/>
          <p:cNvSpPr/>
          <p:nvPr/>
        </p:nvSpPr>
        <p:spPr>
          <a:xfrm>
            <a:off x="0" y="0"/>
            <a:ext cx="9144000" cy="6858000"/>
          </a:xfrm>
          <a:prstGeom prst="fram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5" name="Rectangle 1"/>
          <p:cNvSpPr/>
          <p:nvPr/>
        </p:nvSpPr>
        <p:spPr>
          <a:xfrm>
            <a:off x="785813" y="785813"/>
            <a:ext cx="7500937" cy="5214937"/>
          </a:xfrm>
          <a:prstGeom prst="rect">
            <a:avLst/>
          </a:prstGeom>
          <a:solidFill>
            <a:srgbClr val="FF00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advTm="2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374841035_395163_1374848907_sumario_grande.jpg"/>
          <p:cNvPicPr>
            <a:picLocks noChangeAspect="1" noChangeArrowheads="1"/>
          </p:cNvPicPr>
          <p:nvPr/>
        </p:nvPicPr>
        <p:blipFill>
          <a:blip r:embed="rId2"/>
          <a:srcRect/>
          <a:stretch>
            <a:fillRect/>
          </a:stretch>
        </p:blipFill>
        <p:spPr bwMode="auto">
          <a:xfrm>
            <a:off x="-190500" y="0"/>
            <a:ext cx="93345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1374841035_395163_1374846581_noticia_normal.jpg"/>
          <p:cNvPicPr>
            <a:picLocks noChangeAspect="1" noChangeArrowheads="1"/>
          </p:cNvPicPr>
          <p:nvPr/>
        </p:nvPicPr>
        <p:blipFill>
          <a:blip r:embed="rId2"/>
          <a:srcRect/>
          <a:stretch>
            <a:fillRect/>
          </a:stretch>
        </p:blipFill>
        <p:spPr bwMode="auto">
          <a:xfrm>
            <a:off x="0" y="0"/>
            <a:ext cx="9572625"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 descr="C:\Documents and Settings\Dell\Escritorio\377181_203702683093066_1115424214_n.jpg"/>
          <p:cNvPicPr>
            <a:picLocks noChangeAspect="1" noChangeArrowheads="1"/>
          </p:cNvPicPr>
          <p:nvPr/>
        </p:nvPicPr>
        <p:blipFill>
          <a:blip r:embed="rId2"/>
          <a:srcRect t="65625"/>
          <a:stretch>
            <a:fillRect/>
          </a:stretch>
        </p:blipFill>
        <p:spPr bwMode="auto">
          <a:xfrm>
            <a:off x="0" y="0"/>
            <a:ext cx="9144000" cy="6858000"/>
          </a:xfrm>
          <a:prstGeom prst="rect">
            <a:avLst/>
          </a:prstGeom>
          <a:noFill/>
          <a:ln w="9525">
            <a:noFill/>
            <a:miter lim="800000"/>
            <a:headEnd/>
            <a:tailEnd/>
          </a:ln>
        </p:spPr>
      </p:pic>
      <p:pic>
        <p:nvPicPr>
          <p:cNvPr id="10243" name="Picture 2" descr="C:\Documents and Settings\Dell\Escritorio\DDDDD.jpg"/>
          <p:cNvPicPr>
            <a:picLocks noChangeAspect="1" noChangeArrowheads="1"/>
          </p:cNvPicPr>
          <p:nvPr/>
        </p:nvPicPr>
        <p:blipFill>
          <a:blip r:embed="rId3"/>
          <a:srcRect/>
          <a:stretch>
            <a:fillRect/>
          </a:stretch>
        </p:blipFill>
        <p:spPr bwMode="auto">
          <a:xfrm>
            <a:off x="500063" y="642938"/>
            <a:ext cx="3849687" cy="5000625"/>
          </a:xfrm>
          <a:prstGeom prst="rect">
            <a:avLst/>
          </a:prstGeom>
          <a:noFill/>
          <a:ln w="9525">
            <a:noFill/>
            <a:miter lim="800000"/>
            <a:headEnd/>
            <a:tailEnd/>
          </a:ln>
        </p:spPr>
      </p:pic>
    </p:spTree>
  </p:cSld>
  <p:clrMapOvr>
    <a:masterClrMapping/>
  </p:clrMapOvr>
  <p:transition spd="slow" advTm="1200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EEE.jpg"/>
          <p:cNvPicPr>
            <a:picLocks noChangeAspect="1" noChangeArrowheads="1"/>
          </p:cNvPicPr>
          <p:nvPr/>
        </p:nvPicPr>
        <p:blipFill>
          <a:blip r:embed="rId2"/>
          <a:srcRect/>
          <a:stretch>
            <a:fillRect/>
          </a:stretch>
        </p:blipFill>
        <p:spPr bwMode="auto">
          <a:xfrm>
            <a:off x="0" y="0"/>
            <a:ext cx="9144000" cy="70104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Rectángulo"/>
          <p:cNvSpPr>
            <a:spLocks noChangeArrowheads="1"/>
          </p:cNvSpPr>
          <p:nvPr/>
        </p:nvSpPr>
        <p:spPr bwMode="auto">
          <a:xfrm>
            <a:off x="571500" y="714375"/>
            <a:ext cx="8143875" cy="6462713"/>
          </a:xfrm>
          <a:prstGeom prst="rect">
            <a:avLst/>
          </a:prstGeom>
          <a:noFill/>
          <a:ln w="9525">
            <a:noFill/>
            <a:miter lim="800000"/>
            <a:headEnd/>
            <a:tailEnd/>
          </a:ln>
        </p:spPr>
        <p:txBody>
          <a:bodyPr>
            <a:spAutoFit/>
          </a:bodyPr>
          <a:lstStyle/>
          <a:p>
            <a:pPr algn="ctr"/>
            <a:r>
              <a:rPr lang="es-ES" i="1"/>
              <a:t>Millones de abejas desaparecen cada año. Durante la noche, sin dejar rastro: </a:t>
            </a:r>
            <a:r>
              <a:rPr lang="es-ES" b="1" i="1"/>
              <a:t>los cuerpos nunca se encuentran</a:t>
            </a:r>
            <a:r>
              <a:rPr lang="es-ES" i="1"/>
              <a:t>. Parece una novela de misterio. Pero no es ficción: es lo que está sucediendo en un tercio de las colmenas comerciales de muchos países, como España, Francia o Estados Unidos. </a:t>
            </a:r>
          </a:p>
          <a:p>
            <a:pPr algn="ctr"/>
            <a:r>
              <a:rPr lang="es-ES" i="1"/>
              <a:t>Los científicos han buscado la explicación durante años. ¿Por qué las abejas están desapareciendo en cantidades alarmantes? Es </a:t>
            </a:r>
            <a:r>
              <a:rPr lang="es-ES" b="1" i="1"/>
              <a:t>la mayor amenaza general para el suministro de alimentos</a:t>
            </a:r>
            <a:r>
              <a:rPr lang="es-ES" i="1"/>
              <a:t>, según Kevin Hackett, líder del programa nacional de polinización de Estados Unidos, impulsado por el Departamento de Agricultura.</a:t>
            </a:r>
            <a:br>
              <a:rPr lang="es-ES" i="1"/>
            </a:br>
            <a:r>
              <a:rPr lang="es-ES" i="1"/>
              <a:t/>
            </a:r>
            <a:br>
              <a:rPr lang="es-ES" i="1"/>
            </a:br>
            <a:r>
              <a:rPr lang="es-ES" i="1"/>
              <a:t>Tres estudios recientes señalan a un culpable, de lo cual ya se sospechaba: la culpa es de una clase de </a:t>
            </a:r>
            <a:r>
              <a:rPr lang="es-ES" b="1" i="1"/>
              <a:t>pesticidas conocidos como neonicotinoides</a:t>
            </a:r>
            <a:r>
              <a:rPr lang="es-ES" i="1"/>
              <a:t>. Sólo en Estados Unidos, estos pesticidas, producidos principalmente por el gigante químico alemán </a:t>
            </a:r>
            <a:r>
              <a:rPr lang="es-ES" b="1" i="1"/>
              <a:t>Bayer</a:t>
            </a:r>
            <a:r>
              <a:rPr lang="es-ES" i="1"/>
              <a:t>, se esparcen en cientos de millones de hectáreas de </a:t>
            </a:r>
            <a:r>
              <a:rPr lang="es-ES" b="1" i="1"/>
              <a:t>maíz, trigo, soja y algodón</a:t>
            </a:r>
            <a:r>
              <a:rPr lang="es-ES" i="1"/>
              <a:t>. También se usan en jardinería.</a:t>
            </a:r>
          </a:p>
          <a:p>
            <a:pPr algn="ctr"/>
            <a:r>
              <a:rPr lang="es-ES" i="1"/>
              <a:t>La investigación ha sido publicada en la prestigiosa revista Science. Estos pesticidas son absorbidos por el sistema vascular de las plantas y </a:t>
            </a:r>
            <a:r>
              <a:rPr lang="es-ES" b="1" i="1"/>
              <a:t>contaminan el polen y el néctar</a:t>
            </a:r>
            <a:r>
              <a:rPr lang="es-ES" i="1"/>
              <a:t> que las abejas recogen cuando van a buscar alimento. Es un veneno que afecta al </a:t>
            </a:r>
            <a:r>
              <a:rPr lang="es-ES" b="1" i="1"/>
              <a:t>sistema nervioso</a:t>
            </a:r>
            <a:r>
              <a:rPr lang="es-ES" i="1"/>
              <a:t> de los insectos y les desorienta. No son capaces de regresar a la colmena.</a:t>
            </a:r>
          </a:p>
          <a:p>
            <a:r>
              <a:rPr lang="es-ES"/>
              <a:t/>
            </a:r>
            <a:br>
              <a:rPr lang="es-ES"/>
            </a:br>
            <a:r>
              <a:rPr lang="es-ES"/>
              <a:t/>
            </a:r>
            <a:br>
              <a:rPr lang="es-ES"/>
            </a:br>
            <a:endParaRPr lang="es-ES"/>
          </a:p>
        </p:txBody>
      </p:sp>
      <p:sp>
        <p:nvSpPr>
          <p:cNvPr id="3" name="Rectangle 1"/>
          <p:cNvSpPr/>
          <p:nvPr/>
        </p:nvSpPr>
        <p:spPr>
          <a:xfrm>
            <a:off x="785813" y="785813"/>
            <a:ext cx="7500937" cy="5214937"/>
          </a:xfrm>
          <a:prstGeom prst="rect">
            <a:avLst/>
          </a:prstGeom>
          <a:solidFill>
            <a:srgbClr val="FF00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6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mortandad-abeja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untitled.bmp"/>
          <p:cNvPicPr>
            <a:picLocks noChangeAspect="1" noChangeArrowheads="1"/>
          </p:cNvPicPr>
          <p:nvPr/>
        </p:nvPicPr>
        <p:blipFill>
          <a:blip r:embed="rId2"/>
          <a:srcRect/>
          <a:stretch>
            <a:fillRect/>
          </a:stretch>
        </p:blipFill>
        <p:spPr bwMode="auto">
          <a:xfrm>
            <a:off x="0" y="0"/>
            <a:ext cx="9318625"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abejas-muertas (Custom).jpg"/>
          <p:cNvPicPr>
            <a:picLocks noChangeAspect="1" noChangeArrowheads="1"/>
          </p:cNvPicPr>
          <p:nvPr/>
        </p:nvPicPr>
        <p:blipFill>
          <a:blip r:embed="rId2"/>
          <a:srcRect l="14925" r="5225"/>
          <a:stretch>
            <a:fillRect/>
          </a:stretch>
        </p:blipFill>
        <p:spPr bwMode="auto">
          <a:xfrm>
            <a:off x="0" y="0"/>
            <a:ext cx="942975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abejas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714375" y="928688"/>
            <a:ext cx="7572375" cy="5632450"/>
          </a:xfrm>
          <a:prstGeom prst="rect">
            <a:avLst/>
          </a:prstGeom>
          <a:noFill/>
          <a:ln w="9525">
            <a:noFill/>
            <a:miter lim="800000"/>
            <a:headEnd/>
            <a:tailEnd/>
          </a:ln>
        </p:spPr>
        <p:txBody>
          <a:bodyPr>
            <a:spAutoFit/>
          </a:bodyPr>
          <a:lstStyle/>
          <a:p>
            <a:pPr algn="ctr"/>
            <a:r>
              <a:rPr lang="es-ES" i="1"/>
              <a:t>Otro estudio publicado en Environmental Science and Technology también acusa al químico con el que se rocían los cultivos, con efectos letales en las abejas y la consiguiente pérdida económica para los apicultores.</a:t>
            </a:r>
          </a:p>
          <a:p>
            <a:pPr algn="ctr"/>
            <a:r>
              <a:rPr lang="es-ES" i="1"/>
              <a:t>Los entomólogos han observado a abejas en las colmenas infectadas que presentan </a:t>
            </a:r>
            <a:r>
              <a:rPr lang="es-ES" b="1" i="1"/>
              <a:t>temblores, falta de coordinación y convulsiones</a:t>
            </a:r>
            <a:r>
              <a:rPr lang="es-ES" i="1"/>
              <a:t>, todos ellos pruebas de una intoxicación aguda insecticida.</a:t>
            </a:r>
          </a:p>
          <a:p>
            <a:pPr algn="ctr"/>
            <a:r>
              <a:rPr lang="es-ES" i="1"/>
              <a:t>En todo caso, los científicos creen que la exposición a los pesticidas tóxicos es sólo uno de los factores que ha llevado a la disminución de las abejas en los últimos años. La </a:t>
            </a:r>
            <a:r>
              <a:rPr lang="es-ES" b="1" i="1"/>
              <a:t>destrucción y fragmentación de los hábitats</a:t>
            </a:r>
            <a:r>
              <a:rPr lang="es-ES" i="1"/>
              <a:t> de las abejas, como consecuencia de la expansión de la </a:t>
            </a:r>
            <a:r>
              <a:rPr lang="es-ES" b="1" i="1"/>
              <a:t>agricultura de monocultivo</a:t>
            </a:r>
            <a:r>
              <a:rPr lang="es-ES" i="1"/>
              <a:t>, priva a los polinizadores de alimentos naturales. Esto ya ha provocado la extinción de varias especies de abejas silvestres. La plantación de </a:t>
            </a:r>
            <a:r>
              <a:rPr lang="es-ES" b="1" i="1"/>
              <a:t>organismos genéticamente modificados (OGM)</a:t>
            </a:r>
            <a:r>
              <a:rPr lang="es-ES" i="1"/>
              <a:t>, algunos de los cuales ya contienen insecticidas tóxicos dentro de su estructura genética, también pueden ser responsables del problema de las abejas, ya que debilita su sistema inmunológico.</a:t>
            </a:r>
          </a:p>
          <a:p>
            <a:r>
              <a:rPr lang="es-ES"/>
              <a:t/>
            </a:r>
            <a:br>
              <a:rPr lang="es-ES"/>
            </a:br>
            <a:endParaRPr lang="es-ES"/>
          </a:p>
        </p:txBody>
      </p:sp>
      <p:sp>
        <p:nvSpPr>
          <p:cNvPr id="3" name="Rectangle 1"/>
          <p:cNvSpPr/>
          <p:nvPr/>
        </p:nvSpPr>
        <p:spPr>
          <a:xfrm>
            <a:off x="785813" y="785813"/>
            <a:ext cx="7500937" cy="5214937"/>
          </a:xfrm>
          <a:prstGeom prst="rect">
            <a:avLst/>
          </a:prstGeom>
          <a:solidFill>
            <a:srgbClr val="FF00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6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1374841035_395163_1374848986_sumario_grande.jpg"/>
          <p:cNvPicPr>
            <a:picLocks noChangeAspect="1" noChangeArrowheads="1"/>
          </p:cNvPicPr>
          <p:nvPr/>
        </p:nvPicPr>
        <p:blipFill>
          <a:blip r:embed="rId3"/>
          <a:srcRect/>
          <a:stretch>
            <a:fillRect/>
          </a:stretch>
        </p:blipFill>
        <p:spPr bwMode="auto">
          <a:xfrm>
            <a:off x="-190500" y="0"/>
            <a:ext cx="9334500" cy="6858000"/>
          </a:xfrm>
          <a:prstGeom prst="rect">
            <a:avLst/>
          </a:prstGeom>
          <a:noFill/>
          <a:ln w="9525">
            <a:noFill/>
            <a:miter lim="800000"/>
            <a:headEnd/>
            <a:tailEnd/>
          </a:ln>
        </p:spPr>
      </p:pic>
    </p:spTree>
  </p:cSld>
  <p:clrMapOvr>
    <a:masterClrMapping/>
  </p:clrMapOvr>
  <p:transition spd="slow" advTm="6000">
    <p:dissolve/>
    <p:sndAc>
      <p:stSnd>
        <p:snd r:embed="rId2" name="Herbert-Von-Karajan-Johann-Strauss-II-El-Bello-Danubio-Azul.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x_abelles_xativ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abeja-1346.jpg"/>
          <p:cNvPicPr>
            <a:picLocks noChangeAspect="1" noChangeArrowheads="1"/>
          </p:cNvPicPr>
          <p:nvPr/>
        </p:nvPicPr>
        <p:blipFill>
          <a:blip r:embed="rId2"/>
          <a:srcRect/>
          <a:stretch>
            <a:fillRect/>
          </a:stretch>
        </p:blipFill>
        <p:spPr bwMode="auto">
          <a:xfrm>
            <a:off x="0" y="642938"/>
            <a:ext cx="9204325" cy="542925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2822931711-investigadores-vinculan-parasito-virus-desaparicion-abejas-ee-uu.jpg"/>
          <p:cNvPicPr>
            <a:picLocks noChangeAspect="1" noChangeArrowheads="1"/>
          </p:cNvPicPr>
          <p:nvPr/>
        </p:nvPicPr>
        <p:blipFill>
          <a:blip r:embed="rId2"/>
          <a:srcRect/>
          <a:stretch>
            <a:fillRect/>
          </a:stretch>
        </p:blipFill>
        <p:spPr bwMode="auto">
          <a:xfrm>
            <a:off x="0" y="0"/>
            <a:ext cx="9202738"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Rectángulo"/>
          <p:cNvSpPr>
            <a:spLocks noChangeArrowheads="1"/>
          </p:cNvSpPr>
          <p:nvPr/>
        </p:nvSpPr>
        <p:spPr bwMode="auto">
          <a:xfrm>
            <a:off x="714375" y="1000125"/>
            <a:ext cx="7929563" cy="5078413"/>
          </a:xfrm>
          <a:prstGeom prst="rect">
            <a:avLst/>
          </a:prstGeom>
          <a:noFill/>
          <a:ln w="9525">
            <a:noFill/>
            <a:miter lim="800000"/>
            <a:headEnd/>
            <a:tailEnd/>
          </a:ln>
        </p:spPr>
        <p:txBody>
          <a:bodyPr>
            <a:spAutoFit/>
          </a:bodyPr>
          <a:lstStyle/>
          <a:p>
            <a:pPr algn="ctr"/>
            <a:r>
              <a:rPr lang="es-ES" i="1"/>
              <a:t>Un reciente estudio, publicado por la revista de la “Sociedad de Microbiología Aplicada” ha revelado como dos científicos españoles pueden haber dado con la causa que provoca el conocido como “colapso de las colonias”, en referencia a la desaparición de las abejas, un problema que aumenta cada año en todas partes del planeta.</a:t>
            </a:r>
          </a:p>
          <a:p>
            <a:pPr algn="ctr"/>
            <a:r>
              <a:rPr lang="es-ES" i="1"/>
              <a:t>Los científicos españoles analizaron dos colmenares donde encontró evidencias del síndrome y tras no encontrar pruebas de causas probables como el destructor Varroa, el IAPV o plaguicidas , lo que si identifico fue una infección conocida como Nosemiosis ceranae. Los investigadores trataron entonces a los supervivientes de la colonia enferma con diferentes drogas y han conseguido que la colonia no sólo sobreviva sino que además se recupere.</a:t>
            </a:r>
          </a:p>
          <a:p>
            <a:pPr algn="ctr"/>
            <a:r>
              <a:rPr lang="es-ES" i="1"/>
              <a:t>La perdida de las abejas supone un enorme impacto no sólo para el medio ambiente sino que además lo es para la economía mundial. Las abejas son los principales polinizadores de los cultivos, frutas y flores, y mantienen los ecosistemas no agrícolas. Hoy sabemos que las abejas son atacadas por numerosos agentes patógenos como virus, bacterias, hongos, parásitos e incluso son proclives a sufrir muerte producida por estrés.</a:t>
            </a:r>
          </a:p>
        </p:txBody>
      </p:sp>
      <p:sp>
        <p:nvSpPr>
          <p:cNvPr id="3" name="Rectangle 1"/>
          <p:cNvSpPr/>
          <p:nvPr/>
        </p:nvSpPr>
        <p:spPr>
          <a:xfrm>
            <a:off x="785813" y="785813"/>
            <a:ext cx="7500937" cy="5214937"/>
          </a:xfrm>
          <a:prstGeom prst="rect">
            <a:avLst/>
          </a:prstGeom>
          <a:solidFill>
            <a:srgbClr val="FF00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6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abeja4.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9000">
    <p:dissolv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untitled.bmp"/>
          <p:cNvPicPr>
            <a:picLocks noChangeAspect="1" noChangeArrowheads="1"/>
          </p:cNvPicPr>
          <p:nvPr/>
        </p:nvPicPr>
        <p:blipFill>
          <a:blip r:embed="rId2"/>
          <a:srcRect/>
          <a:stretch>
            <a:fillRect/>
          </a:stretch>
        </p:blipFill>
        <p:spPr bwMode="auto">
          <a:xfrm>
            <a:off x="0" y="0"/>
            <a:ext cx="9151938"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1367247174136.jpg"/>
          <p:cNvPicPr>
            <a:picLocks noChangeAspect="1" noChangeArrowheads="1"/>
          </p:cNvPicPr>
          <p:nvPr/>
        </p:nvPicPr>
        <p:blipFill>
          <a:blip r:embed="rId2"/>
          <a:srcRect l="7082" r="13443"/>
          <a:stretch>
            <a:fillRect/>
          </a:stretch>
        </p:blipFill>
        <p:spPr bwMode="auto">
          <a:xfrm>
            <a:off x="0" y="0"/>
            <a:ext cx="922655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RRR.jpg"/>
          <p:cNvPicPr>
            <a:picLocks noChangeAspect="1" noChangeArrowheads="1"/>
          </p:cNvPicPr>
          <p:nvPr/>
        </p:nvPicPr>
        <p:blipFill>
          <a:blip r:embed="rId2"/>
          <a:srcRect/>
          <a:stretch>
            <a:fillRect/>
          </a:stretch>
        </p:blipFill>
        <p:spPr bwMode="auto">
          <a:xfrm>
            <a:off x="0" y="0"/>
            <a:ext cx="9407525"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Rectángulo"/>
          <p:cNvSpPr>
            <a:spLocks noChangeArrowheads="1"/>
          </p:cNvSpPr>
          <p:nvPr/>
        </p:nvSpPr>
        <p:spPr bwMode="auto">
          <a:xfrm>
            <a:off x="714375" y="857250"/>
            <a:ext cx="7858125" cy="5078413"/>
          </a:xfrm>
          <a:prstGeom prst="rect">
            <a:avLst/>
          </a:prstGeom>
          <a:noFill/>
          <a:ln w="9525">
            <a:noFill/>
            <a:miter lim="800000"/>
            <a:headEnd/>
            <a:tailEnd/>
          </a:ln>
        </p:spPr>
        <p:txBody>
          <a:bodyPr>
            <a:spAutoFit/>
          </a:bodyPr>
          <a:lstStyle/>
          <a:p>
            <a:pPr algn="ctr"/>
            <a:r>
              <a:rPr lang="es-ES" i="1"/>
              <a:t>Para la mayoría de estas enfermedades, la patogénesis molecular, es difícil de entender, lo que dificulta el desarrollo de nuevas formas para prevenir y combatir las enfermedades de las abejas melíferas. En este sentido, estos nuevos descubrimientos, son muy importantes para identificar estas enfermedades en las colmenas y poder tratarlas. Tanto en Europa como en Estados Unidos, se han especulado muchas causas para la desaparición de las abejas, desde las radiaciones emitidas por los teléfonos móviles, hasta el propio cambio climático, pero hasta el momento ninguna causa concreta ha sido identificada como la causa del Colapso de las Colonias, ni siquiera la identificación de esta infección se ha tratado como causa principal y no se puede determinar que esta sea la única y exclusiva causa.</a:t>
            </a:r>
          </a:p>
          <a:p>
            <a:pPr algn="ctr"/>
            <a:r>
              <a:rPr lang="es-ES" i="1"/>
              <a:t>“Ahora que sabemos que esta cepa del parásito podría ser la responsable, se podrán buscar signos de la infección y tratarla en aquellas colonias en que se identifique, y evitar que se propague”, explico el Dr. Higes, un experto en la materia.</a:t>
            </a:r>
          </a:p>
          <a:p>
            <a:pPr algn="ctr"/>
            <a:r>
              <a:rPr lang="es-ES" i="1"/>
              <a:t>Aunque aún estamos lejos de resolver este enigma, esos nuevos datos podrían ayudar a frenas la disminución acelerada de la desaparición de abejas que sufre Europa y Estados Unidos.</a:t>
            </a:r>
          </a:p>
        </p:txBody>
      </p:sp>
      <p:sp>
        <p:nvSpPr>
          <p:cNvPr id="3" name="Rectangle 1"/>
          <p:cNvSpPr/>
          <p:nvPr/>
        </p:nvSpPr>
        <p:spPr>
          <a:xfrm>
            <a:off x="785813" y="785813"/>
            <a:ext cx="7500937" cy="5214937"/>
          </a:xfrm>
          <a:prstGeom prst="rect">
            <a:avLst/>
          </a:prstGeom>
          <a:solidFill>
            <a:srgbClr val="FF00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4" name="4 Rectángulo"/>
          <p:cNvSpPr/>
          <p:nvPr/>
        </p:nvSpPr>
        <p:spPr>
          <a:xfrm>
            <a:off x="0" y="0"/>
            <a:ext cx="9144000" cy="6858000"/>
          </a:xfrm>
          <a:prstGeom prst="fram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6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abeja3.jpeg"/>
          <p:cNvPicPr>
            <a:picLocks noChangeAspect="1" noChangeArrowheads="1"/>
          </p:cNvPicPr>
          <p:nvPr/>
        </p:nvPicPr>
        <p:blipFill>
          <a:blip r:embed="rId2"/>
          <a:srcRect/>
          <a:stretch>
            <a:fillRect/>
          </a:stretch>
        </p:blipFill>
        <p:spPr bwMode="auto">
          <a:xfrm>
            <a:off x="1428750" y="0"/>
            <a:ext cx="6858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abejas.jpg"/>
          <p:cNvPicPr>
            <a:picLocks noChangeAspect="1" noChangeArrowheads="1"/>
          </p:cNvPicPr>
          <p:nvPr/>
        </p:nvPicPr>
        <p:blipFill>
          <a:blip r:embed="rId2"/>
          <a:srcRect/>
          <a:stretch>
            <a:fillRect/>
          </a:stretch>
        </p:blipFill>
        <p:spPr bwMode="auto">
          <a:xfrm>
            <a:off x="-214313" y="-160338"/>
            <a:ext cx="9625013" cy="7232651"/>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0.jpg"/>
          <p:cNvPicPr>
            <a:picLocks noChangeAspect="1" noChangeArrowheads="1"/>
          </p:cNvPicPr>
          <p:nvPr/>
        </p:nvPicPr>
        <p:blipFill>
          <a:blip r:embed="rId2"/>
          <a:srcRect t="18279" b="17204"/>
          <a:stretch>
            <a:fillRect/>
          </a:stretch>
        </p:blipFill>
        <p:spPr bwMode="auto">
          <a:xfrm>
            <a:off x="-9525" y="642938"/>
            <a:ext cx="9153525" cy="5286375"/>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profecia-einstein-desaparicion-abeja-entranara-polen-flores-miel-hombre_3_885243.jpg"/>
          <p:cNvPicPr>
            <a:picLocks noChangeAspect="1" noChangeArrowheads="1"/>
          </p:cNvPicPr>
          <p:nvPr/>
        </p:nvPicPr>
        <p:blipFill>
          <a:blip r:embed="rId2"/>
          <a:srcRect/>
          <a:stretch>
            <a:fillRect/>
          </a:stretch>
        </p:blipFill>
        <p:spPr bwMode="auto">
          <a:xfrm>
            <a:off x="0" y="0"/>
            <a:ext cx="9299575"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Rectángulo"/>
          <p:cNvSpPr>
            <a:spLocks noChangeArrowheads="1"/>
          </p:cNvSpPr>
          <p:nvPr/>
        </p:nvSpPr>
        <p:spPr bwMode="auto">
          <a:xfrm>
            <a:off x="5429250" y="3357563"/>
            <a:ext cx="3429000" cy="3416300"/>
          </a:xfrm>
          <a:prstGeom prst="rect">
            <a:avLst/>
          </a:prstGeom>
          <a:noFill/>
          <a:ln w="9525">
            <a:noFill/>
            <a:miter lim="800000"/>
            <a:headEnd/>
            <a:tailEnd/>
          </a:ln>
        </p:spPr>
        <p:txBody>
          <a:bodyPr>
            <a:spAutoFit/>
          </a:bodyPr>
          <a:lstStyle/>
          <a:p>
            <a:pPr algn="ctr"/>
            <a:r>
              <a:rPr lang="es-ES" b="1" i="1"/>
              <a:t>La creciente desaparición de las abejas en varias regiones del planeta ha despertado la alarma mundial, debido a que aproximadamente el 75% de los cultivos depende de la polinización de insectos, y por consiguiente, su extinción podría afectar a la seguridad alimenticia a nivel mundial.</a:t>
            </a:r>
            <a:r>
              <a:rPr lang="es-ES"/>
              <a:t/>
            </a:r>
            <a:br>
              <a:rPr lang="es-ES"/>
            </a:br>
            <a:endParaRPr lang="es-ES"/>
          </a:p>
        </p:txBody>
      </p:sp>
      <p:pic>
        <p:nvPicPr>
          <p:cNvPr id="32771" name="Picture 2" descr="C:\Documents and Settings\Dell\Escritorio\DDDDD.jpg"/>
          <p:cNvPicPr>
            <a:picLocks noChangeAspect="1" noChangeArrowheads="1"/>
          </p:cNvPicPr>
          <p:nvPr/>
        </p:nvPicPr>
        <p:blipFill>
          <a:blip r:embed="rId2"/>
          <a:srcRect/>
          <a:stretch>
            <a:fillRect/>
          </a:stretch>
        </p:blipFill>
        <p:spPr bwMode="auto">
          <a:xfrm>
            <a:off x="0" y="0"/>
            <a:ext cx="5072063" cy="6858000"/>
          </a:xfrm>
          <a:prstGeom prst="rect">
            <a:avLst/>
          </a:prstGeom>
          <a:noFill/>
          <a:ln w="9525">
            <a:noFill/>
            <a:miter lim="800000"/>
            <a:headEnd/>
            <a:tailEnd/>
          </a:ln>
        </p:spPr>
      </p:pic>
      <p:sp>
        <p:nvSpPr>
          <p:cNvPr id="4" name="Rectangle 1"/>
          <p:cNvSpPr/>
          <p:nvPr/>
        </p:nvSpPr>
        <p:spPr>
          <a:xfrm>
            <a:off x="5572125" y="428625"/>
            <a:ext cx="3286125" cy="6000750"/>
          </a:xfrm>
          <a:prstGeom prst="rect">
            <a:avLst/>
          </a:prstGeom>
          <a:solidFill>
            <a:srgbClr val="FF00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
        <p:nvSpPr>
          <p:cNvPr id="5" name="4 Rectángulo"/>
          <p:cNvSpPr/>
          <p:nvPr/>
        </p:nvSpPr>
        <p:spPr>
          <a:xfrm>
            <a:off x="5072066" y="0"/>
            <a:ext cx="4071934" cy="6858000"/>
          </a:xfrm>
          <a:prstGeom prst="fram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2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5" presetClass="exit" presetSubtype="5" fill="hold" nodeType="withEffect">
                                  <p:stCondLst>
                                    <p:cond delay="0"/>
                                  </p:stCondLst>
                                  <p:childTnLst>
                                    <p:animEffect transition="out" filter="checkerboard(down)">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Abejorro3.JPG"/>
          <p:cNvPicPr>
            <a:picLocks noChangeAspect="1" noChangeArrowheads="1"/>
          </p:cNvPicPr>
          <p:nvPr/>
        </p:nvPicPr>
        <p:blipFill>
          <a:blip r:embed="rId2"/>
          <a:srcRect b="12671"/>
          <a:stretch>
            <a:fillRect/>
          </a:stretch>
        </p:blipFill>
        <p:spPr bwMode="auto">
          <a:xfrm>
            <a:off x="0" y="0"/>
            <a:ext cx="916146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abeja.jpg"/>
          <p:cNvPicPr>
            <a:picLocks noChangeAspect="1" noChangeArrowheads="1"/>
          </p:cNvPicPr>
          <p:nvPr/>
        </p:nvPicPr>
        <p:blipFill>
          <a:blip r:embed="rId2"/>
          <a:srcRect/>
          <a:stretch>
            <a:fillRect/>
          </a:stretch>
        </p:blipFill>
        <p:spPr bwMode="auto">
          <a:xfrm>
            <a:off x="0" y="0"/>
            <a:ext cx="964406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panal0.jpg"/>
          <p:cNvPicPr>
            <a:picLocks noChangeAspect="1" noChangeArrowheads="1"/>
          </p:cNvPicPr>
          <p:nvPr/>
        </p:nvPicPr>
        <p:blipFill>
          <a:blip r:embed="rId2"/>
          <a:srcRect/>
          <a:stretch>
            <a:fillRect/>
          </a:stretch>
        </p:blipFill>
        <p:spPr bwMode="auto">
          <a:xfrm>
            <a:off x="-142875" y="0"/>
            <a:ext cx="9286875"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54472124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descr="C:\Documents and Settings\Dell\Escritorio\377181_203702683093066_1115424214_n.jpg"/>
          <p:cNvPicPr>
            <a:picLocks noChangeAspect="1" noChangeArrowheads="1"/>
          </p:cNvPicPr>
          <p:nvPr/>
        </p:nvPicPr>
        <p:blipFill>
          <a:blip r:embed="rId2"/>
          <a:srcRect b="31250"/>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1000">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96474107_69d52aab0c_z.jpg"/>
          <p:cNvPicPr>
            <a:picLocks noChangeAspect="1" noChangeArrowheads="1"/>
          </p:cNvPicPr>
          <p:nvPr/>
        </p:nvPicPr>
        <p:blipFill>
          <a:blip r:embed="rId2"/>
          <a:srcRect/>
          <a:stretch>
            <a:fillRect/>
          </a:stretch>
        </p:blipFill>
        <p:spPr bwMode="auto">
          <a:xfrm>
            <a:off x="0" y="0"/>
            <a:ext cx="919321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Que-esta-matando-las-abejas.png"/>
          <p:cNvPicPr>
            <a:picLocks noChangeAspect="1" noChangeArrowheads="1"/>
          </p:cNvPicPr>
          <p:nvPr/>
        </p:nvPicPr>
        <p:blipFill>
          <a:blip r:embed="rId2"/>
          <a:srcRect/>
          <a:stretch>
            <a:fillRect/>
          </a:stretch>
        </p:blipFill>
        <p:spPr bwMode="auto">
          <a:xfrm>
            <a:off x="0" y="0"/>
            <a:ext cx="9210675"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abejas-580.jpg"/>
          <p:cNvPicPr>
            <a:picLocks noChangeAspect="1" noChangeArrowheads="1"/>
          </p:cNvPicPr>
          <p:nvPr/>
        </p:nvPicPr>
        <p:blipFill>
          <a:blip r:embed="rId2"/>
          <a:srcRect/>
          <a:stretch>
            <a:fillRect/>
          </a:stretch>
        </p:blipFill>
        <p:spPr bwMode="auto">
          <a:xfrm>
            <a:off x="0" y="0"/>
            <a:ext cx="9221788"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Abejas-Foto-Archivo-COMERCIO_ECMIMA20111101_0068_4.jpg"/>
          <p:cNvPicPr>
            <a:picLocks noChangeAspect="1" noChangeArrowheads="1"/>
          </p:cNvPicPr>
          <p:nvPr/>
        </p:nvPicPr>
        <p:blipFill>
          <a:blip r:embed="rId2"/>
          <a:srcRect/>
          <a:stretch>
            <a:fillRect/>
          </a:stretch>
        </p:blipFill>
        <p:spPr bwMode="auto">
          <a:xfrm>
            <a:off x="0" y="0"/>
            <a:ext cx="916146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1 Rectángulo"/>
          <p:cNvSpPr>
            <a:spLocks noChangeArrowheads="1"/>
          </p:cNvSpPr>
          <p:nvPr/>
        </p:nvSpPr>
        <p:spPr bwMode="auto">
          <a:xfrm>
            <a:off x="1000125" y="857250"/>
            <a:ext cx="7500938" cy="5078413"/>
          </a:xfrm>
          <a:prstGeom prst="rect">
            <a:avLst/>
          </a:prstGeom>
          <a:noFill/>
          <a:ln w="9525">
            <a:noFill/>
            <a:miter lim="800000"/>
            <a:headEnd/>
            <a:tailEnd/>
          </a:ln>
        </p:spPr>
        <p:txBody>
          <a:bodyPr>
            <a:spAutoFit/>
          </a:bodyPr>
          <a:lstStyle/>
          <a:p>
            <a:pPr algn="ctr"/>
            <a:r>
              <a:rPr lang="es-ES" b="1" i="1"/>
              <a:t>Aseguran que la extinción de las abejas es el signo del fin del mundo</a:t>
            </a:r>
          </a:p>
          <a:p>
            <a:pPr algn="ctr"/>
            <a:r>
              <a:rPr lang="es-ES" b="1" i="1"/>
              <a:t>-</a:t>
            </a:r>
          </a:p>
          <a:p>
            <a:pPr algn="ctr"/>
            <a:r>
              <a:rPr lang="es-ES" i="1"/>
              <a:t>Comprobadamente las abejas están muriendo en el mundo. Una epidemia extraña las está matando. Ellas son fundamentales para nuestro equilibrio ecológico, el que sin ellas colapsará en poco tiempo ¿Es el principio del fin? “Si la abeja desapareciera de la superficie de la Tierra, entonces el hombre sólo tendría cuatro años de vida. Sin abejas, no hay polinización, ni plantas, ni animales, tampoco humanos”. Esta frase, y que algunos se la atribuyen a Albert Einstein, advierte una verdad que pareciera estarse cumpliendo. Las abejas están muriendo y es signo de que no nos falta mucho. ¿Por qué?</a:t>
            </a:r>
          </a:p>
          <a:p>
            <a:pPr algn="ctr"/>
            <a:r>
              <a:rPr lang="es-ES" i="1"/>
              <a:t>Desde el 2006 los apicultores empezaron a notar que las abejas estaban muriendo. Los científicos le llaman Trastorno del Colapso de las Colonias y aunque no saben el porqué, estos insectos simplemente se mueren y en la mayoría de los casos lo hacen sin dejar rastro, sólo desaparecen. De hecho muchos apicultores en Estados Unidos han perdido más del 90% de sus colmenas.</a:t>
            </a:r>
          </a:p>
        </p:txBody>
      </p:sp>
      <p:sp>
        <p:nvSpPr>
          <p:cNvPr id="3" name="4 Rectángulo"/>
          <p:cNvSpPr/>
          <p:nvPr/>
        </p:nvSpPr>
        <p:spPr>
          <a:xfrm>
            <a:off x="0" y="0"/>
            <a:ext cx="9144000" cy="6858000"/>
          </a:xfrm>
          <a:prstGeom prst="frame">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Rectangle 1"/>
          <p:cNvSpPr/>
          <p:nvPr/>
        </p:nvSpPr>
        <p:spPr>
          <a:xfrm>
            <a:off x="785813" y="785813"/>
            <a:ext cx="7500937" cy="5214937"/>
          </a:xfrm>
          <a:prstGeom prst="rect">
            <a:avLst/>
          </a:prstGeom>
          <a:solidFill>
            <a:srgbClr val="FF0000">
              <a:alpha val="9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solidFill>
                <a:srgbClr val="FF0000"/>
              </a:solidFill>
            </a:endParaRPr>
          </a:p>
        </p:txBody>
      </p:sp>
    </p:spTree>
  </p:cSld>
  <p:clrMapOvr>
    <a:masterClrMapping/>
  </p:clrMapOvr>
  <p:transition spd="slow" advTm="5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5" fill="hold" nodeType="withEffect">
                                  <p:stCondLst>
                                    <p:cond delay="0"/>
                                  </p:stCondLst>
                                  <p:childTnLst>
                                    <p:animEffect transition="out" filter="checkerboard(dow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abejas.jpg"/>
          <p:cNvPicPr>
            <a:picLocks noChangeAspect="1" noChangeArrowheads="1"/>
          </p:cNvPicPr>
          <p:nvPr/>
        </p:nvPicPr>
        <p:blipFill>
          <a:blip r:embed="rId2"/>
          <a:srcRect l="3125" r="3123"/>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555.jpg"/>
          <p:cNvPicPr>
            <a:picLocks noChangeAspect="1" noChangeArrowheads="1"/>
          </p:cNvPicPr>
          <p:nvPr/>
        </p:nvPicPr>
        <p:blipFill>
          <a:blip r:embed="rId2"/>
          <a:srcRect l="10500" t="2322" r="2499" b="7121"/>
          <a:stretch>
            <a:fillRect/>
          </a:stretch>
        </p:blipFill>
        <p:spPr bwMode="auto">
          <a:xfrm>
            <a:off x="0" y="0"/>
            <a:ext cx="913606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bee-effect_1.jpg"/>
          <p:cNvPicPr>
            <a:picLocks noChangeAspect="1" noChangeArrowheads="1"/>
          </p:cNvPicPr>
          <p:nvPr/>
        </p:nvPicPr>
        <p:blipFill>
          <a:blip r:embed="rId2"/>
          <a:srcRect/>
          <a:stretch>
            <a:fillRect/>
          </a:stretch>
        </p:blipFill>
        <p:spPr bwMode="auto">
          <a:xfrm>
            <a:off x="0" y="0"/>
            <a:ext cx="9148763"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sabias que ___ abejas6.pn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dissolv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Dell\Escritorio\1374841035_395163_1374849068_sumario_grande.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4463892" y="214290"/>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48132"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48133"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48134"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48135"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48136"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6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EL FIN DE LAS ABEJA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FIN DE LAS ABEJAS</Template>
  <TotalTime>1</TotalTime>
  <Words>1081</Words>
  <Application>Microsoft Office PowerPoint</Application>
  <PresentationFormat>Presentación en pantalla (4:3)</PresentationFormat>
  <Paragraphs>46</Paragraphs>
  <Slides>46</Slides>
  <Notes>0</Notes>
  <HiddenSlides>0</HiddenSlides>
  <MMClips>1</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EL FIN DE LAS ABEJAS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2014-02-20T16:20:06Z</dcterms:created>
  <dcterms:modified xsi:type="dcterms:W3CDTF">2014-02-20T16:21:50Z</dcterms:modified>
</cp:coreProperties>
</file>