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0" r:id="rId4"/>
    <p:sldId id="370" r:id="rId5"/>
    <p:sldId id="371" r:id="rId6"/>
    <p:sldId id="372" r:id="rId7"/>
    <p:sldId id="341" r:id="rId8"/>
    <p:sldId id="342" r:id="rId9"/>
    <p:sldId id="343" r:id="rId10"/>
    <p:sldId id="344" r:id="rId11"/>
    <p:sldId id="346" r:id="rId12"/>
    <p:sldId id="363" r:id="rId13"/>
    <p:sldId id="376" r:id="rId14"/>
    <p:sldId id="357" r:id="rId15"/>
    <p:sldId id="364" r:id="rId16"/>
    <p:sldId id="347" r:id="rId17"/>
    <p:sldId id="348" r:id="rId18"/>
    <p:sldId id="373" r:id="rId19"/>
    <p:sldId id="349" r:id="rId20"/>
    <p:sldId id="350" r:id="rId21"/>
    <p:sldId id="351" r:id="rId22"/>
    <p:sldId id="352" r:id="rId23"/>
    <p:sldId id="353" r:id="rId24"/>
    <p:sldId id="374" r:id="rId25"/>
    <p:sldId id="375" r:id="rId26"/>
    <p:sldId id="354" r:id="rId27"/>
    <p:sldId id="355" r:id="rId28"/>
    <p:sldId id="366" r:id="rId29"/>
    <p:sldId id="367" r:id="rId30"/>
    <p:sldId id="358" r:id="rId31"/>
    <p:sldId id="359" r:id="rId32"/>
    <p:sldId id="360" r:id="rId33"/>
    <p:sldId id="361" r:id="rId34"/>
    <p:sldId id="362" r:id="rId35"/>
    <p:sldId id="368" r:id="rId36"/>
    <p:sldId id="369" r:id="rId37"/>
    <p:sldId id="377" r:id="rId38"/>
    <p:sldId id="378" r:id="rId39"/>
    <p:sldId id="338" r:id="rId40"/>
    <p:sldId id="379" r:id="rId4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TeQYH6xy0J4ATwPWyzglxw" hashData="+rjDPYl6yAM2n04nJ1yr+ThRF4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6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6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6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6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6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6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6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6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6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6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6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03AE9E7-E248-4C7C-940C-587CC29523C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6000">
    <p:circl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4848C68-1AA3-485F-9F3D-6119BF98F6C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4.gif"/></Relationships>
</file>

<file path=ppt/slides/_rels/slide3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4.png"/><Relationship Id="rId7" Type="http://schemas.openxmlformats.org/officeDocument/2006/relationships/image" Target="../media/image3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57224" y="1071546"/>
            <a:ext cx="7500958" cy="3416302"/>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El extraño caso de los hombres Árbol</a:t>
            </a:r>
            <a:endPar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3"/>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2643206" cy="369332"/>
          </a:xfrm>
          <a:prstGeom prst="rect">
            <a:avLst/>
          </a:prstGeom>
          <a:solidFill>
            <a:srgbClr val="FF33CC"/>
          </a:solidFill>
        </p:spPr>
        <p:txBody>
          <a:bodyPr wrap="square" rtlCol="0">
            <a:spAutoFit/>
          </a:bodyPr>
          <a:lstStyle/>
          <a:p>
            <a:pPr algn="ctr"/>
            <a:r>
              <a:rPr lang="es-ES" dirty="0" smtClean="0"/>
              <a:t>FOREVER-YOU -AND</a:t>
            </a:r>
            <a:endParaRPr lang="es-ES" dirty="0"/>
          </a:p>
        </p:txBody>
      </p:sp>
    </p:spTree>
  </p:cSld>
  <p:clrMapOvr>
    <a:masterClrMapping/>
  </p:clrMapOvr>
  <p:transition spd="slow" advTm="6000">
    <p:circle/>
    <p:sndAc>
      <p:stSnd loop="1">
        <p:snd r:embed="rId2" name="Ernesto-Cortazar-Forever-You-and-I.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hombre-arbol-indonesia-07.jpg"/>
          <p:cNvPicPr>
            <a:picLocks noChangeAspect="1" noChangeArrowheads="1"/>
          </p:cNvPicPr>
          <p:nvPr/>
        </p:nvPicPr>
        <p:blipFill>
          <a:blip r:embed="rId2"/>
          <a:srcRect/>
          <a:stretch>
            <a:fillRect/>
          </a:stretch>
        </p:blipFill>
        <p:spPr bwMode="auto">
          <a:xfrm>
            <a:off x="0" y="0"/>
            <a:ext cx="9144000" cy="683895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media-7663-18633.jpg"/>
          <p:cNvPicPr>
            <a:picLocks noChangeAspect="1" noChangeArrowheads="1"/>
          </p:cNvPicPr>
          <p:nvPr/>
        </p:nvPicPr>
        <p:blipFill>
          <a:blip r:embed="rId2"/>
          <a:srcRect/>
          <a:stretch>
            <a:fillRect/>
          </a:stretch>
        </p:blipFill>
        <p:spPr bwMode="auto">
          <a:xfrm>
            <a:off x="0" y="0"/>
            <a:ext cx="9144000" cy="686816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media-7664-18637.jpg"/>
          <p:cNvPicPr>
            <a:picLocks noChangeAspect="1" noChangeArrowheads="1"/>
          </p:cNvPicPr>
          <p:nvPr/>
        </p:nvPicPr>
        <p:blipFill>
          <a:blip r:embed="rId2"/>
          <a:srcRect/>
          <a:stretch>
            <a:fillRect/>
          </a:stretch>
        </p:blipFill>
        <p:spPr bwMode="auto">
          <a:xfrm>
            <a:off x="0" y="0"/>
            <a:ext cx="9144000" cy="6868158"/>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media-7665-18641.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hombre-arbol-indonesia-02.jpg"/>
          <p:cNvPicPr>
            <a:picLocks noChangeAspect="1" noChangeArrowheads="1"/>
          </p:cNvPicPr>
          <p:nvPr/>
        </p:nvPicPr>
        <p:blipFill>
          <a:blip r:embed="rId2"/>
          <a:srcRect/>
          <a:stretch>
            <a:fillRect/>
          </a:stretch>
        </p:blipFill>
        <p:spPr bwMode="auto">
          <a:xfrm>
            <a:off x="0" y="0"/>
            <a:ext cx="9144000" cy="6916087"/>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785786" y="714356"/>
            <a:ext cx="7715304" cy="5632311"/>
          </a:xfrm>
          <a:prstGeom prst="rect">
            <a:avLst/>
          </a:prstGeom>
        </p:spPr>
        <p:txBody>
          <a:bodyPr wrap="square">
            <a:spAutoFit/>
          </a:bodyPr>
          <a:lstStyle/>
          <a:p>
            <a:pPr algn="ctr"/>
            <a:r>
              <a:rPr lang="es-ES" sz="2400" dirty="0" smtClean="0">
                <a:latin typeface="Comic Sans MS" pitchFamily="66" charset="0"/>
              </a:rPr>
              <a:t>Hace poco vi un </a:t>
            </a:r>
            <a:r>
              <a:rPr lang="es-ES" sz="2400" u="sng" dirty="0" smtClean="0">
                <a:latin typeface="Comic Sans MS" pitchFamily="66" charset="0"/>
              </a:rPr>
              <a:t>documental </a:t>
            </a:r>
            <a:r>
              <a:rPr lang="es-ES" sz="2400" dirty="0" smtClean="0">
                <a:latin typeface="Comic Sans MS" pitchFamily="66" charset="0"/>
              </a:rPr>
              <a:t>en Discovery Channel, sobre este hombre de Indonesia que sufre una extraña y escalofriante enfermedad (virus papiloma humano). Desde hace ya varios años vio cómo de su cuerpo empezaban a brotar unas extrañas raíces, como si de un árbol se tratara. La enfermedad cubrió sus extremidades y casi todo su cuerpo, dejándolo como para una película de terror.</a:t>
            </a:r>
          </a:p>
          <a:p>
            <a:pPr algn="ctr"/>
            <a:r>
              <a:rPr lang="es-ES" sz="2400" dirty="0" smtClean="0">
                <a:latin typeface="Comic Sans MS" pitchFamily="66" charset="0"/>
              </a:rPr>
              <a:t>El problema es que el hombre tiene un extraño defecto genético en su sistema inmunológico por el que su cuerpo no desarrolla las defensas ante el virus. La probabilidad de tener su deficiencia es menos de una entre un millón.</a:t>
            </a:r>
          </a:p>
          <a:p>
            <a:pPr algn="ctr"/>
            <a:r>
              <a:rPr lang="es-ES" sz="2400" dirty="0" smtClean="0">
                <a:latin typeface="Comic Sans MS" pitchFamily="66" charset="0"/>
              </a:rPr>
              <a:t>Las imágenes pueden resultar chocantes para algunos.</a:t>
            </a:r>
            <a:endParaRPr lang="es-ES" sz="2400" dirty="0">
              <a:latin typeface="Comic Sans MS" pitchFamily="66" charset="0"/>
            </a:endParaRPr>
          </a:p>
        </p:txBody>
      </p:sp>
    </p:spTree>
  </p:cSld>
  <p:clrMapOvr>
    <a:masterClrMapping/>
  </p:clrMapOvr>
  <p:transition spd="slow" advTm="47000">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hombre-arbol-indonesia-04¡¡¡.jpg"/>
          <p:cNvPicPr>
            <a:picLocks noChangeAspect="1" noChangeArrowheads="1"/>
          </p:cNvPicPr>
          <p:nvPr/>
        </p:nvPicPr>
        <p:blipFill>
          <a:blip r:embed="rId2"/>
          <a:srcRect/>
          <a:stretch>
            <a:fillRect/>
          </a:stretch>
        </p:blipFill>
        <p:spPr bwMode="auto">
          <a:xfrm>
            <a:off x="0" y="0"/>
            <a:ext cx="944574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descr="C:\Documents and Settings\Dell\Escritorio\hombre-arbol-indonesia-05.jpg"/>
          <p:cNvPicPr>
            <a:picLocks noChangeAspect="1" noChangeArrowheads="1"/>
          </p:cNvPicPr>
          <p:nvPr/>
        </p:nvPicPr>
        <p:blipFill>
          <a:blip r:embed="rId2"/>
          <a:srcRect/>
          <a:stretch>
            <a:fillRect/>
          </a:stretch>
        </p:blipFill>
        <p:spPr bwMode="auto">
          <a:xfrm>
            <a:off x="0" y="0"/>
            <a:ext cx="9195084"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C:\Documents and Settings\Dell\Escritorio\hombre-arbol-indonesia-06.jpg"/>
          <p:cNvPicPr>
            <a:picLocks noChangeAspect="1" noChangeArrowheads="1"/>
          </p:cNvPicPr>
          <p:nvPr/>
        </p:nvPicPr>
        <p:blipFill>
          <a:blip r:embed="rId2"/>
          <a:srcRect/>
          <a:stretch>
            <a:fillRect/>
          </a:stretch>
        </p:blipFill>
        <p:spPr bwMode="auto">
          <a:xfrm>
            <a:off x="0" y="0"/>
            <a:ext cx="9180898"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hombre-arbol-indonesia-12.jpg"/>
          <p:cNvPicPr>
            <a:picLocks noChangeAspect="1" noChangeArrowheads="1"/>
          </p:cNvPicPr>
          <p:nvPr/>
        </p:nvPicPr>
        <p:blipFill>
          <a:blip r:embed="rId2"/>
          <a:srcRect/>
          <a:stretch>
            <a:fillRect/>
          </a:stretch>
        </p:blipFill>
        <p:spPr bwMode="auto">
          <a:xfrm>
            <a:off x="0" y="0"/>
            <a:ext cx="9144000" cy="6877048"/>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hombre-arbol.jpg"/>
          <p:cNvPicPr>
            <a:picLocks noChangeAspect="1" noChangeArrowheads="1"/>
          </p:cNvPicPr>
          <p:nvPr/>
        </p:nvPicPr>
        <p:blipFill>
          <a:blip r:embed="rId2"/>
          <a:srcRect/>
          <a:stretch>
            <a:fillRect/>
          </a:stretch>
        </p:blipFill>
        <p:spPr bwMode="auto">
          <a:xfrm>
            <a:off x="0" y="-79887"/>
            <a:ext cx="5429255" cy="6937887"/>
          </a:xfrm>
          <a:prstGeom prst="rect">
            <a:avLst/>
          </a:prstGeom>
          <a:noFill/>
        </p:spPr>
      </p:pic>
      <p:sp>
        <p:nvSpPr>
          <p:cNvPr id="3" name="2 Rectángulo"/>
          <p:cNvSpPr/>
          <p:nvPr/>
        </p:nvSpPr>
        <p:spPr>
          <a:xfrm>
            <a:off x="5786446" y="428604"/>
            <a:ext cx="3000380" cy="5693866"/>
          </a:xfrm>
          <a:prstGeom prst="rect">
            <a:avLst/>
          </a:prstGeom>
        </p:spPr>
        <p:txBody>
          <a:bodyPr wrap="square">
            <a:spAutoFit/>
          </a:bodyPr>
          <a:lstStyle/>
          <a:p>
            <a:pPr algn="ctr"/>
            <a:r>
              <a:rPr lang="es-ES" sz="2800" b="1" dirty="0" smtClean="0">
                <a:latin typeface="Comic Sans MS" pitchFamily="66" charset="0"/>
              </a:rPr>
              <a:t>Dede Koswara</a:t>
            </a:r>
            <a:r>
              <a:rPr lang="es-ES" sz="2800" dirty="0" smtClean="0">
                <a:latin typeface="Comic Sans MS" pitchFamily="66" charset="0"/>
              </a:rPr>
              <a:t> es un pescador de 35 años de Indonesia. Cuando era adolescente se hizo un corte en la rodilla  y desde entonces unas  extrañas formaciones han cubierto su cuerpo.</a:t>
            </a:r>
            <a:r>
              <a:rPr lang="es-ES" dirty="0" smtClean="0">
                <a:latin typeface="Comic Sans MS" pitchFamily="66" charset="0"/>
              </a:rPr>
              <a:t> </a:t>
            </a:r>
          </a:p>
        </p:txBody>
      </p:sp>
    </p:spTree>
  </p:cSld>
  <p:clrMapOvr>
    <a:masterClrMapping/>
  </p:clrMapOvr>
  <p:transition spd="slow" advTm="2000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vida_solitaria_1eec0aa6b6dc2f71bf10dc45e.jpg"/>
          <p:cNvPicPr>
            <a:picLocks noChangeAspect="1" noChangeArrowheads="1"/>
          </p:cNvPicPr>
          <p:nvPr/>
        </p:nvPicPr>
        <p:blipFill>
          <a:blip r:embed="rId2"/>
          <a:srcRect/>
          <a:stretch>
            <a:fillRect/>
          </a:stretch>
        </p:blipFill>
        <p:spPr bwMode="auto">
          <a:xfrm>
            <a:off x="0" y="0"/>
            <a:ext cx="9144000" cy="7112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hombre-arbol-indonesia-14.jpg"/>
          <p:cNvPicPr>
            <a:picLocks noChangeAspect="1" noChangeArrowheads="1"/>
          </p:cNvPicPr>
          <p:nvPr/>
        </p:nvPicPr>
        <p:blipFill>
          <a:blip r:embed="rId2"/>
          <a:srcRect/>
          <a:stretch>
            <a:fillRect/>
          </a:stretch>
        </p:blipFill>
        <p:spPr bwMode="auto">
          <a:xfrm>
            <a:off x="1928794" y="-35642"/>
            <a:ext cx="5357818" cy="6893642"/>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C:\Documents and Settings\Dell\Escritorio\hombre-arbol-indonesia-08.jpg"/>
          <p:cNvPicPr>
            <a:picLocks noChangeAspect="1" noChangeArrowheads="1"/>
          </p:cNvPicPr>
          <p:nvPr/>
        </p:nvPicPr>
        <p:blipFill>
          <a:blip r:embed="rId2"/>
          <a:srcRect/>
          <a:stretch>
            <a:fillRect/>
          </a:stretch>
        </p:blipFill>
        <p:spPr bwMode="auto">
          <a:xfrm>
            <a:off x="0" y="0"/>
            <a:ext cx="9429784"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4348" y="928670"/>
            <a:ext cx="7786742" cy="5447645"/>
          </a:xfrm>
          <a:prstGeom prst="rect">
            <a:avLst/>
          </a:prstGeom>
        </p:spPr>
        <p:txBody>
          <a:bodyPr wrap="square">
            <a:spAutoFit/>
          </a:bodyPr>
          <a:lstStyle/>
          <a:p>
            <a:pPr algn="ctr"/>
            <a:r>
              <a:rPr lang="es-ES" sz="2400" dirty="0" smtClean="0">
                <a:latin typeface="Comic Sans MS" pitchFamily="66" charset="0"/>
              </a:rPr>
              <a:t>Estas extrañas protuberancias, que crecen sobre todo en manos y pies, se parecen a las raíces de un árbol y las grandes manchas de la piel se asemejan a la corteza. Así, se conocen como "</a:t>
            </a:r>
            <a:r>
              <a:rPr lang="es-ES" sz="2400" b="1" dirty="0" smtClean="0">
                <a:latin typeface="Comic Sans MS" pitchFamily="66" charset="0"/>
              </a:rPr>
              <a:t>hombres árbol</a:t>
            </a:r>
            <a:r>
              <a:rPr lang="es-ES" sz="2400" dirty="0" smtClean="0">
                <a:latin typeface="Comic Sans MS" pitchFamily="66" charset="0"/>
              </a:rPr>
              <a:t>".</a:t>
            </a:r>
            <a:br>
              <a:rPr lang="es-ES" sz="2400" dirty="0" smtClean="0">
                <a:latin typeface="Comic Sans MS" pitchFamily="66" charset="0"/>
              </a:rPr>
            </a:br>
            <a:r>
              <a:rPr lang="es-ES" sz="2400" dirty="0" smtClean="0">
                <a:latin typeface="Comic Sans MS" pitchFamily="66" charset="0"/>
              </a:rPr>
              <a:t/>
            </a:r>
            <a:br>
              <a:rPr lang="es-ES" sz="2400" dirty="0" smtClean="0">
                <a:latin typeface="Comic Sans MS" pitchFamily="66" charset="0"/>
              </a:rPr>
            </a:br>
            <a:r>
              <a:rPr lang="es-ES" sz="2400" dirty="0" smtClean="0">
                <a:latin typeface="Comic Sans MS" pitchFamily="66" charset="0"/>
              </a:rPr>
              <a:t>Como era de esperar,</a:t>
            </a:r>
            <a:r>
              <a:rPr lang="es-ES" sz="2400" b="1" dirty="0" smtClean="0">
                <a:latin typeface="Comic Sans MS" pitchFamily="66" charset="0"/>
              </a:rPr>
              <a:t> Dede </a:t>
            </a:r>
            <a:r>
              <a:rPr lang="es-ES" sz="2400" dirty="0" smtClean="0">
                <a:latin typeface="Comic Sans MS" pitchFamily="66" charset="0"/>
              </a:rPr>
              <a:t>tiene grandes dificultades funcionales, ya que no puede usar sus manos y sus pies son a menudo un obstáculo. Perdió su trabajo y sus vecinos lo rechazaron. Su esposa lo abandonó, a pesar de sus dos hijos. Para apoyarlos, comenzó a trabajar en espectáculos cirquenses, mostrando algo que se espera ver en una película, pero que es, por desgracia, su vida real.</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38000">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media-7666-18645.jpg"/>
          <p:cNvPicPr>
            <a:picLocks noChangeAspect="1" noChangeArrowheads="1"/>
          </p:cNvPicPr>
          <p:nvPr/>
        </p:nvPicPr>
        <p:blipFill>
          <a:blip r:embed="rId2"/>
          <a:srcRect/>
          <a:stretch>
            <a:fillRect/>
          </a:stretch>
        </p:blipFill>
        <p:spPr bwMode="auto">
          <a:xfrm>
            <a:off x="0" y="0"/>
            <a:ext cx="9144000" cy="686816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Documents and Settings\Dell\Escritorio\hombre-arbol-indonesia-09.jpg"/>
          <p:cNvPicPr>
            <a:picLocks noChangeAspect="1" noChangeArrowheads="1"/>
          </p:cNvPicPr>
          <p:nvPr/>
        </p:nvPicPr>
        <p:blipFill>
          <a:blip r:embed="rId2"/>
          <a:srcRect/>
          <a:stretch>
            <a:fillRect/>
          </a:stretch>
        </p:blipFill>
        <p:spPr bwMode="auto">
          <a:xfrm>
            <a:off x="-198971" y="0"/>
            <a:ext cx="9342971"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hombre-arbol-indonesia-11.jpg"/>
          <p:cNvPicPr>
            <a:picLocks noChangeAspect="1" noChangeArrowheads="1"/>
          </p:cNvPicPr>
          <p:nvPr/>
        </p:nvPicPr>
        <p:blipFill>
          <a:blip r:embed="rId2"/>
          <a:srcRect/>
          <a:stretch>
            <a:fillRect/>
          </a:stretch>
        </p:blipFill>
        <p:spPr bwMode="auto">
          <a:xfrm>
            <a:off x="0" y="0"/>
            <a:ext cx="9180898"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1000108"/>
            <a:ext cx="7643834" cy="5724644"/>
          </a:xfrm>
          <a:prstGeom prst="rect">
            <a:avLst/>
          </a:prstGeom>
        </p:spPr>
        <p:txBody>
          <a:bodyPr wrap="square">
            <a:spAutoFit/>
          </a:bodyPr>
          <a:lstStyle/>
          <a:p>
            <a:pPr algn="ctr"/>
            <a:r>
              <a:rPr lang="es-ES" sz="2400" dirty="0" smtClean="0">
                <a:latin typeface="Comic Sans MS" pitchFamily="66" charset="0"/>
              </a:rPr>
              <a:t>Se cree que Dede sufre una enfermedad conocida como </a:t>
            </a:r>
            <a:r>
              <a:rPr lang="es-ES" sz="2400" b="1" dirty="0" smtClean="0">
                <a:latin typeface="Comic Sans MS" pitchFamily="66" charset="0"/>
              </a:rPr>
              <a:t>Epidermodisplasia Verruciforme</a:t>
            </a:r>
            <a:r>
              <a:rPr lang="es-ES" sz="2400" dirty="0" smtClean="0">
                <a:latin typeface="Comic Sans MS" pitchFamily="66" charset="0"/>
              </a:rPr>
              <a:t>, un trabalenguas. Lo que esto significa es que tiene una anormal  susceptibilidad al  </a:t>
            </a:r>
            <a:r>
              <a:rPr lang="es-ES" sz="2400" b="1" dirty="0" smtClean="0">
                <a:latin typeface="Comic Sans MS" pitchFamily="66" charset="0"/>
              </a:rPr>
              <a:t>virus del papiloma humano</a:t>
            </a:r>
            <a:r>
              <a:rPr lang="es-ES" sz="2400" dirty="0" smtClean="0">
                <a:latin typeface="Comic Sans MS" pitchFamily="66" charset="0"/>
              </a:rPr>
              <a:t>. El virus del papiloma humano. (</a:t>
            </a:r>
            <a:r>
              <a:rPr lang="es-ES" sz="2400" b="1" dirty="0" smtClean="0">
                <a:latin typeface="Comic Sans MS" pitchFamily="66" charset="0"/>
              </a:rPr>
              <a:t>VPH</a:t>
            </a:r>
            <a:r>
              <a:rPr lang="es-ES" sz="2400" dirty="0" smtClean="0">
                <a:latin typeface="Comic Sans MS" pitchFamily="66" charset="0"/>
              </a:rPr>
              <a:t>) se contagia muy fácilmente  y se ha sugerido que hasta un 80% de todos nosotros podemos estar infectados, aunque no presentemos síntomas. Se conocen alrededor de 200 tipos de VPH, pero la mayoría no tienen ningún efecto perceptible. En raras ocasiones, puede dar lugar a ciertas formas de cáncer, pero el resultado más común de una infección por el VPH es una simple verruga.</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31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hombre-arbol-indonesia-1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hombre-arbol-indonesia-10.jpg"/>
          <p:cNvPicPr>
            <a:picLocks noChangeAspect="1" noChangeArrowheads="1"/>
          </p:cNvPicPr>
          <p:nvPr/>
        </p:nvPicPr>
        <p:blipFill>
          <a:blip r:embed="rId2"/>
          <a:srcRect/>
          <a:stretch>
            <a:fillRect/>
          </a:stretch>
        </p:blipFill>
        <p:spPr bwMode="auto">
          <a:xfrm>
            <a:off x="-1" y="0"/>
            <a:ext cx="9289115"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5" name="Picture 3" descr="C:\Documents and Settings\Dell\Escritorio\media-7668-18653.jpg"/>
          <p:cNvPicPr>
            <a:picLocks noChangeAspect="1" noChangeArrowheads="1"/>
          </p:cNvPicPr>
          <p:nvPr/>
        </p:nvPicPr>
        <p:blipFill>
          <a:blip r:embed="rId2"/>
          <a:srcRect/>
          <a:stretch>
            <a:fillRect/>
          </a:stretch>
        </p:blipFill>
        <p:spPr bwMode="auto">
          <a:xfrm>
            <a:off x="-1" y="0"/>
            <a:ext cx="9358347"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desde_los__anos_c20532fe7d7bca67e298b1521.jpg"/>
          <p:cNvPicPr>
            <a:picLocks noChangeAspect="1" noChangeArrowheads="1"/>
          </p:cNvPicPr>
          <p:nvPr/>
        </p:nvPicPr>
        <p:blipFill>
          <a:blip r:embed="rId2"/>
          <a:srcRect/>
          <a:stretch>
            <a:fillRect/>
          </a:stretch>
        </p:blipFill>
        <p:spPr bwMode="auto">
          <a:xfrm>
            <a:off x="0" y="0"/>
            <a:ext cx="9429784" cy="6945336"/>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4348" y="642918"/>
            <a:ext cx="7500990" cy="6463308"/>
          </a:xfrm>
          <a:prstGeom prst="rect">
            <a:avLst/>
          </a:prstGeom>
        </p:spPr>
        <p:txBody>
          <a:bodyPr wrap="square">
            <a:spAutoFit/>
          </a:bodyPr>
          <a:lstStyle/>
          <a:p>
            <a:pPr algn="ctr"/>
            <a:r>
              <a:rPr lang="es-ES" sz="2400" dirty="0" smtClean="0">
                <a:latin typeface="Comic Sans MS" pitchFamily="66" charset="0"/>
              </a:rPr>
              <a:t>Debido a la incapacidad del cuerpo de Dede para detener el desarrollo de estos tumores de la piel, con el tiempo estos se han hecho cada vez más grandes. Especialmente vulnerables al VPH son los pies y las manos, y de esa manera las "raíces" se han hecho especialmente grandes en esas partes del cuerpo.</a:t>
            </a:r>
          </a:p>
          <a:p>
            <a:pPr algn="ctr"/>
            <a:r>
              <a:rPr lang="es-ES" sz="2400" dirty="0" smtClean="0">
                <a:latin typeface="Comic Sans MS" pitchFamily="66" charset="0"/>
              </a:rPr>
              <a:t/>
            </a:r>
            <a:br>
              <a:rPr lang="es-ES" sz="2400" dirty="0" smtClean="0">
                <a:latin typeface="Comic Sans MS" pitchFamily="66" charset="0"/>
              </a:rPr>
            </a:br>
            <a:r>
              <a:rPr lang="es-ES" sz="2400" dirty="0" smtClean="0">
                <a:latin typeface="Comic Sans MS" pitchFamily="66" charset="0"/>
              </a:rPr>
              <a:t>Durante 20 años, el caso ha desconcertado a los médicos. Si bien los científicos conocen la causa de su problema, nadie ha sido capaz de dar con la cura de la enfermedad. Dedé fue noticia internacional cuando apareció en Internet y en Discovery Channel, así como varios programas de televisión cuyo argumento versaba sobre temas médicos.</a:t>
            </a:r>
          </a:p>
          <a:p>
            <a:pPr algn="ct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33000">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C:\Documents and Settings\Dell\Escritorio\hombre-arbol-indonesia-01.jpg"/>
          <p:cNvPicPr>
            <a:picLocks noChangeAspect="1" noChangeArrowheads="1"/>
          </p:cNvPicPr>
          <p:nvPr/>
        </p:nvPicPr>
        <p:blipFill>
          <a:blip r:embed="rId2"/>
          <a:srcRect/>
          <a:stretch>
            <a:fillRect/>
          </a:stretch>
        </p:blipFill>
        <p:spPr bwMode="auto">
          <a:xfrm>
            <a:off x="0" y="0"/>
            <a:ext cx="9144000" cy="6840163"/>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hombre-arbol-indonesia-17.jpg"/>
          <p:cNvPicPr>
            <a:picLocks noChangeAspect="1" noChangeArrowheads="1"/>
          </p:cNvPicPr>
          <p:nvPr/>
        </p:nvPicPr>
        <p:blipFill>
          <a:blip r:embed="rId2"/>
          <a:srcRect/>
          <a:stretch>
            <a:fillRect/>
          </a:stretch>
        </p:blipFill>
        <p:spPr bwMode="auto">
          <a:xfrm>
            <a:off x="0" y="-1"/>
            <a:ext cx="9144000" cy="7004303"/>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hombre-arbol-indonesia-1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357166"/>
            <a:ext cx="7929586" cy="6832640"/>
          </a:xfrm>
          <a:prstGeom prst="rect">
            <a:avLst/>
          </a:prstGeom>
        </p:spPr>
        <p:txBody>
          <a:bodyPr wrap="square">
            <a:spAutoFit/>
          </a:bodyPr>
          <a:lstStyle/>
          <a:p>
            <a:pPr algn="ctr"/>
            <a:r>
              <a:rPr lang="es-ES" sz="2400" dirty="0" smtClean="0">
                <a:latin typeface="Comic Sans MS" pitchFamily="66" charset="0"/>
              </a:rPr>
              <a:t>Médicos de Estados Unidos creían que podían tratar Dede . Sin embargo, funcionarios del Ministerio de Salud de Indonesia no se decidían a dejarlo viajar para recibir tratamiento médico.</a:t>
            </a:r>
            <a:br>
              <a:rPr lang="es-ES" sz="2400" dirty="0" smtClean="0">
                <a:latin typeface="Comic Sans MS" pitchFamily="66" charset="0"/>
              </a:rPr>
            </a:br>
            <a:r>
              <a:rPr lang="es-ES" sz="2400" dirty="0" smtClean="0">
                <a:latin typeface="Comic Sans MS" pitchFamily="66" charset="0"/>
              </a:rPr>
              <a:t/>
            </a:r>
            <a:br>
              <a:rPr lang="es-ES" sz="2400" dirty="0" smtClean="0">
                <a:latin typeface="Comic Sans MS" pitchFamily="66" charset="0"/>
              </a:rPr>
            </a:br>
            <a:r>
              <a:rPr lang="es-ES" sz="2400" dirty="0" smtClean="0">
                <a:latin typeface="Comic Sans MS" pitchFamily="66" charset="0"/>
              </a:rPr>
              <a:t>Después de meses de negociaciones, Dedé fue tratado finalmente. Se sometió a una extensa cirugía y se le extirparon 13 Kg de verrugas y ramificaciones de su cuerpo. La cirugía tuvo tres partes. En primer lugar, le quitaron la gruesa capa de tejido que formaban las verrugas y las inmensas "raíces" de las manos. En segundo lugar, se eliminaron manchas y verrugas más pequeñas por el resto de su cuerpo. En tercer lugar, se injertó piel en sus manos, donde se había retirado la piel. Se esperaba que no se volvieran a reproducir las verrugas o que lo hicieran muy lentamente.</a:t>
            </a:r>
          </a:p>
          <a:p>
            <a:pPr algn="ct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47000">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tras_la_operacion_fd57797ea6ef611e0a426f1f6.jpg"/>
          <p:cNvPicPr>
            <a:picLocks noChangeAspect="1" noChangeArrowheads="1"/>
          </p:cNvPicPr>
          <p:nvPr/>
        </p:nvPicPr>
        <p:blipFill>
          <a:blip r:embed="rId2"/>
          <a:srcRect/>
          <a:stretch>
            <a:fillRect/>
          </a:stretch>
        </p:blipFill>
        <p:spPr bwMode="auto">
          <a:xfrm>
            <a:off x="0" y="0"/>
            <a:ext cx="9144000" cy="698502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volver_a_utilizar_las_manos_91717ab71907420d9f3e14308.jpg"/>
          <p:cNvPicPr>
            <a:picLocks noChangeAspect="1" noChangeArrowheads="1"/>
          </p:cNvPicPr>
          <p:nvPr/>
        </p:nvPicPr>
        <p:blipFill>
          <a:blip r:embed="rId2"/>
          <a:srcRect/>
          <a:stretch>
            <a:fillRect/>
          </a:stretch>
        </p:blipFill>
        <p:spPr bwMode="auto">
          <a:xfrm>
            <a:off x="-1" y="0"/>
            <a:ext cx="9108309"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4348" y="764024"/>
            <a:ext cx="7715304" cy="6093976"/>
          </a:xfrm>
          <a:prstGeom prst="rect">
            <a:avLst/>
          </a:prstGeom>
        </p:spPr>
        <p:txBody>
          <a:bodyPr wrap="square">
            <a:spAutoFit/>
          </a:bodyPr>
          <a:lstStyle/>
          <a:p>
            <a:pPr algn="ctr"/>
            <a:r>
              <a:rPr lang="es-ES" sz="2400" dirty="0" smtClean="0">
                <a:latin typeface="Comic Sans MS" pitchFamily="66" charset="0"/>
              </a:rPr>
              <a:t>Pero por desgracia, no fue así. Aunque se eliminaron el 95% de las </a:t>
            </a:r>
            <a:r>
              <a:rPr lang="es-ES" sz="2400" b="1" dirty="0" smtClean="0">
                <a:latin typeface="Comic Sans MS" pitchFamily="66" charset="0"/>
              </a:rPr>
              <a:t>verrugas</a:t>
            </a:r>
            <a:r>
              <a:rPr lang="es-ES" sz="2400" dirty="0" smtClean="0">
                <a:latin typeface="Comic Sans MS" pitchFamily="66" charset="0"/>
              </a:rPr>
              <a:t>, volvieron a crecer, y el equipo médico estimó que se necesitaría pasar por el quirófano dos al año el resto de su vida para mantenerse sin ellas. Sin embargo, la cirugía estaba lejos de ser un fracaso total. A pesar de que nunca estaría completamente curado, Dede recuperó mucha funcionalidad. Podía alimentarse por sí mismo, usar un teléfono móvil y un lápiz, por ejemplo, cosas que antes no podía hacer. Desde el hospital, comentó: "Lo que realmente quiero es encontrar un buen trabajo. Porque de esa manera, un día, ¿quién sabe? podría conocer una chica y casarme" Ahora que puede sujetar un bolígrafo es un fan de los sudoku.</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45000">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hombre-arbol-5.jpg"/>
          <p:cNvPicPr>
            <a:picLocks noChangeAspect="1" noChangeArrowheads="1"/>
          </p:cNvPicPr>
          <p:nvPr/>
        </p:nvPicPr>
        <p:blipFill>
          <a:blip r:embed="rId2"/>
          <a:srcRect/>
          <a:stretch>
            <a:fillRect/>
          </a:stretch>
        </p:blipFill>
        <p:spPr bwMode="auto">
          <a:xfrm>
            <a:off x="1000100" y="-79063"/>
            <a:ext cx="7143768" cy="6937063"/>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hombre-arbol-indonesia-19.jpg"/>
          <p:cNvPicPr>
            <a:picLocks noChangeAspect="1" noChangeArrowheads="1"/>
          </p:cNvPicPr>
          <p:nvPr/>
        </p:nvPicPr>
        <p:blipFill>
          <a:blip r:embed="rId2"/>
          <a:srcRect/>
          <a:stretch>
            <a:fillRect/>
          </a:stretch>
        </p:blipFill>
        <p:spPr bwMode="auto">
          <a:xfrm>
            <a:off x="-1" y="0"/>
            <a:ext cx="9345183"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hombre-arbol-indonesia-20.jpg"/>
          <p:cNvPicPr>
            <a:picLocks noChangeAspect="1" noChangeArrowheads="1"/>
          </p:cNvPicPr>
          <p:nvPr/>
        </p:nvPicPr>
        <p:blipFill>
          <a:blip r:embed="rId2"/>
          <a:srcRect/>
          <a:stretch>
            <a:fillRect/>
          </a:stretch>
        </p:blipFill>
        <p:spPr bwMode="auto">
          <a:xfrm>
            <a:off x="0" y="0"/>
            <a:ext cx="9144000" cy="7115175"/>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4348" y="428604"/>
            <a:ext cx="7858180" cy="7109639"/>
          </a:xfrm>
          <a:prstGeom prst="rect">
            <a:avLst/>
          </a:prstGeom>
        </p:spPr>
        <p:txBody>
          <a:bodyPr wrap="square">
            <a:spAutoFit/>
          </a:bodyPr>
          <a:lstStyle/>
          <a:p>
            <a:pPr algn="ctr"/>
            <a:r>
              <a:rPr lang="es-ES" sz="2400" dirty="0" smtClean="0">
                <a:latin typeface="Comic Sans MS" pitchFamily="66" charset="0"/>
              </a:rPr>
              <a:t>Un dermatólogo de Estados Unidos sugirió que altas dosis de vitamina A podría ayudarlo a mantener a raya las verrugas, al aumentar la capacidad de su cuerpo en su lucha contra el VPH, y se establecieron negociaciones con empresas farmacéuticas para que le proporcionaran la cantidad necesaria.</a:t>
            </a:r>
          </a:p>
          <a:p>
            <a:pPr algn="ctr"/>
            <a:r>
              <a:rPr lang="es-ES" sz="2400" dirty="0" smtClean="0">
                <a:latin typeface="Comic Sans MS" pitchFamily="66" charset="0"/>
              </a:rPr>
              <a:t/>
            </a:r>
            <a:br>
              <a:rPr lang="es-ES" sz="2400" dirty="0" smtClean="0">
                <a:latin typeface="Comic Sans MS" pitchFamily="66" charset="0"/>
              </a:rPr>
            </a:br>
            <a:r>
              <a:rPr lang="es-ES" sz="2400" dirty="0" smtClean="0">
                <a:latin typeface="Comic Sans MS" pitchFamily="66" charset="0"/>
              </a:rPr>
              <a:t>Aunque el caso de Dede es el más extremo que se ha documentado no es un caso único. Se conocen también otro caso parecido en Rumanía y varios más en Indonesia.</a:t>
            </a:r>
            <a:br>
              <a:rPr lang="es-ES" sz="2400" dirty="0" smtClean="0">
                <a:latin typeface="Comic Sans MS" pitchFamily="66" charset="0"/>
              </a:rPr>
            </a:br>
            <a:r>
              <a:rPr lang="es-ES" sz="2400" dirty="0" smtClean="0">
                <a:latin typeface="Comic Sans MS" pitchFamily="66" charset="0"/>
              </a:rPr>
              <a:t/>
            </a:r>
            <a:br>
              <a:rPr lang="es-ES" sz="2400" dirty="0" smtClean="0">
                <a:latin typeface="Comic Sans MS" pitchFamily="66" charset="0"/>
              </a:rPr>
            </a:br>
            <a:r>
              <a:rPr lang="es-ES" sz="2400" dirty="0" smtClean="0">
                <a:latin typeface="Comic Sans MS" pitchFamily="66" charset="0"/>
              </a:rPr>
              <a:t>El porqué en Indonesia se producen más casos de</a:t>
            </a:r>
            <a:r>
              <a:rPr lang="es-ES" sz="2400" b="1" dirty="0" smtClean="0">
                <a:latin typeface="Comic Sans MS" pitchFamily="66" charset="0"/>
              </a:rPr>
              <a:t> Epidermodisplasia Verruciforme</a:t>
            </a:r>
            <a:r>
              <a:rPr lang="es-ES" sz="2400" dirty="0" smtClean="0">
                <a:latin typeface="Comic Sans MS" pitchFamily="66" charset="0"/>
              </a:rPr>
              <a:t> que en cualquier otro lugar del mundo es un misterio.</a:t>
            </a: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36000">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hombre-arbol-6.jpg"/>
          <p:cNvPicPr>
            <a:picLocks noChangeAspect="1" noChangeArrowheads="1"/>
          </p:cNvPicPr>
          <p:nvPr/>
        </p:nvPicPr>
        <p:blipFill>
          <a:blip r:embed="rId2"/>
          <a:srcRect/>
          <a:stretch>
            <a:fillRect/>
          </a:stretch>
        </p:blipFill>
        <p:spPr bwMode="auto">
          <a:xfrm>
            <a:off x="0" y="0"/>
            <a:ext cx="9137555"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3"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0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EXTRAÑO CASO DE LOS HOMBRES ARBOL">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EXTRAÑO CASO DE LOS HOMBRES ARBOL</Template>
  <TotalTime>1</TotalTime>
  <Words>424</Words>
  <Application>Microsoft Office PowerPoint</Application>
  <PresentationFormat>Presentación en pantalla (4:3)</PresentationFormat>
  <Paragraphs>37</Paragraphs>
  <Slides>39</Slides>
  <Notes>0</Notes>
  <HiddenSlides>0</HiddenSlides>
  <MMClips>1</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EL EXTRAÑO CASO DE LOS HOMBRES ARBOL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2013-12-21T17:06:29Z</dcterms:created>
  <dcterms:modified xsi:type="dcterms:W3CDTF">2013-12-21T17:08:28Z</dcterms:modified>
</cp:coreProperties>
</file>