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47" r:id="rId4"/>
    <p:sldId id="346" r:id="rId5"/>
    <p:sldId id="357" r:id="rId6"/>
    <p:sldId id="351" r:id="rId7"/>
    <p:sldId id="339" r:id="rId8"/>
    <p:sldId id="348" r:id="rId9"/>
    <p:sldId id="342" r:id="rId10"/>
    <p:sldId id="358" r:id="rId11"/>
    <p:sldId id="343" r:id="rId12"/>
    <p:sldId id="356" r:id="rId13"/>
    <p:sldId id="345" r:id="rId14"/>
    <p:sldId id="354" r:id="rId15"/>
    <p:sldId id="341" r:id="rId16"/>
    <p:sldId id="349" r:id="rId17"/>
    <p:sldId id="355" r:id="rId18"/>
    <p:sldId id="353" r:id="rId19"/>
    <p:sldId id="360" r:id="rId20"/>
    <p:sldId id="352" r:id="rId21"/>
    <p:sldId id="350" r:id="rId22"/>
    <p:sldId id="338" r:id="rId23"/>
    <p:sldId id="361" r:id="rId2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hAhl71xJ21gxq0c6zU55zQ" hashData="FTELuiu23Qf10BDM7YaWVTcHp5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3BD"/>
    <a:srgbClr val="33FB4B"/>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956CA4F-6FF1-4391-A7CC-658F8D335DCD}" type="slidenum">
              <a:rPr lang="es-ES_tradnl"/>
              <a:pPr>
                <a:defRPr/>
              </a:pPr>
              <a:t>‹Nº›</a:t>
            </a:fld>
            <a:endParaRPr lang="es-ES_tradnl"/>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2EC27B07-8E39-487E-BC33-E4BFEFB02A06}" type="slidenum">
              <a:rPr lang="es-ES_tradnl"/>
              <a:pPr>
                <a:defRPr/>
              </a:pPr>
              <a:t>‹Nº›</a:t>
            </a:fld>
            <a:endParaRPr lang="es-ES_tradnl"/>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C26A52E-E1F0-4D65-A04E-053D57A9E46F}" type="slidenum">
              <a:rPr lang="es-ES_tradnl"/>
              <a:pPr>
                <a:defRPr/>
              </a:pPr>
              <a:t>‹Nº›</a:t>
            </a:fld>
            <a:endParaRPr lang="es-ES_tradnl"/>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A5A3741C-FBF5-40B6-883D-33345BFE5CF3}" type="slidenum">
              <a:rPr lang="es-ES_tradnl"/>
              <a:pPr>
                <a:defRPr/>
              </a:pPr>
              <a:t>‹Nº›</a:t>
            </a:fld>
            <a:endParaRPr lang="es-ES_tradnl"/>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CF2CE3C2-7DCC-402F-9596-FC06AEB7F70F}" type="slidenum">
              <a:rPr lang="es-ES_tradnl"/>
              <a:pPr>
                <a:defRPr/>
              </a:pPr>
              <a:t>‹Nº›</a:t>
            </a:fld>
            <a:endParaRPr lang="es-ES_tradnl"/>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DD138564-61F7-47DA-850D-5C1214515675}" type="slidenum">
              <a:rPr lang="es-ES_tradnl"/>
              <a:pPr>
                <a:defRPr/>
              </a:pPr>
              <a:t>‹Nº›</a:t>
            </a:fld>
            <a:endParaRPr lang="es-ES_tradnl"/>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73AC9AF2-A4EB-4E9D-95B4-6888068A9D29}" type="slidenum">
              <a:rPr lang="es-ES_tradnl"/>
              <a:pPr>
                <a:defRPr/>
              </a:pPr>
              <a:t>‹Nº›</a:t>
            </a:fld>
            <a:endParaRPr lang="es-ES_tradnl"/>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008F6EB5-9E3B-43B3-8593-A6466DAC43EF}" type="slidenum">
              <a:rPr lang="es-ES_tradnl"/>
              <a:pPr>
                <a:defRPr/>
              </a:pPr>
              <a:t>‹Nº›</a:t>
            </a:fld>
            <a:endParaRPr lang="es-ES_tradnl"/>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CA55F1CC-EA8F-4AD6-8D73-FCF00F6BA6D7}" type="slidenum">
              <a:rPr lang="es-ES_tradnl"/>
              <a:pPr>
                <a:defRPr/>
              </a:pPr>
              <a:t>‹Nº›</a:t>
            </a:fld>
            <a:endParaRPr lang="es-ES_tradnl"/>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CDF85EF-A90D-4A82-AEFD-38CD13870CFB}" type="slidenum">
              <a:rPr lang="es-ES_tradnl"/>
              <a:pPr>
                <a:defRPr/>
              </a:pPr>
              <a:t>‹Nº›</a:t>
            </a:fld>
            <a:endParaRPr lang="es-ES_tradnl"/>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484D73E-5F7B-4B39-9141-D12223E18007}" type="slidenum">
              <a:rPr lang="es-ES_tradnl"/>
              <a:pPr>
                <a:defRPr/>
              </a:pPr>
              <a:t>‹Nº›</a:t>
            </a:fld>
            <a:endParaRPr lang="es-ES_tradnl"/>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03FB61-8807-46A9-8167-227CCFA1FDB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85CA025-D50C-4E53-B00C-89CF99F6EB7E}"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E6CB49D-348B-4216-AF96-6B58A0BA71C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8.png"/><Relationship Id="rId7" Type="http://schemas.openxmlformats.org/officeDocument/2006/relationships/image" Target="../media/image2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9" name="Picture 11" descr="C:\Documents and Settings\Dell\Escritorio\Imagen1.jpg"/>
          <p:cNvPicPr>
            <a:picLocks noChangeAspect="1" noChangeArrowheads="1"/>
          </p:cNvPicPr>
          <p:nvPr/>
        </p:nvPicPr>
        <p:blipFill>
          <a:blip r:embed="rId3"/>
          <a:srcRect/>
          <a:stretch>
            <a:fillRect/>
          </a:stretch>
        </p:blipFill>
        <p:spPr bwMode="auto">
          <a:xfrm>
            <a:off x="2" y="0"/>
            <a:ext cx="9143998" cy="6858000"/>
          </a:xfrm>
          <a:prstGeom prst="rect">
            <a:avLst/>
          </a:prstGeom>
          <a:noFill/>
        </p:spPr>
      </p:pic>
      <p:sp>
        <p:nvSpPr>
          <p:cNvPr id="6" name="5 Rectángulo"/>
          <p:cNvSpPr/>
          <p:nvPr/>
        </p:nvSpPr>
        <p:spPr>
          <a:xfrm>
            <a:off x="642910" y="571480"/>
            <a:ext cx="8215370" cy="4524297"/>
          </a:xfrm>
          <a:prstGeom prst="rect">
            <a:avLst/>
          </a:prstGeom>
        </p:spPr>
        <p:txBody>
          <a:bodyPr wrap="square" lIns="91422" tIns="45711" rIns="91422" bIns="45711">
            <a:spAutoFit/>
          </a:bodyPr>
          <a:lstStyle/>
          <a:p>
            <a:pPr algn="ctr">
              <a:defRPr/>
            </a:pP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CIENCIA </a:t>
            </a:r>
          </a:p>
          <a:p>
            <a:pPr algn="ctr">
              <a:defRPr/>
            </a:pP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O FICCION </a:t>
            </a:r>
          </a:p>
          <a:p>
            <a:pPr algn="ctr">
              <a:defRPr/>
            </a:pPr>
            <a:r>
              <a:rPr lang="es-ES" sz="7200" b="1" i="1" kern="10" dirty="0" smtClean="0">
                <a:ln w="25400">
                  <a:solidFill>
                    <a:srgbClr val="E31C07"/>
                  </a:solidFill>
                  <a:round/>
                  <a:headEnd/>
                  <a:tailEnd/>
                </a:ln>
                <a:solidFill>
                  <a:srgbClr val="33FB4B"/>
                </a:solidFill>
                <a:effectLst>
                  <a:outerShdw dist="35921" dir="2700000" algn="ctr" rotWithShape="0">
                    <a:srgbClr val="808080">
                      <a:alpha val="79999"/>
                    </a:srgbClr>
                  </a:outerShdw>
                </a:effectLst>
                <a:latin typeface="Arial Black" pitchFamily="34" charset="0"/>
                <a:cs typeface="Times New Roman"/>
              </a:rPr>
              <a:t>TAXIS </a:t>
            </a:r>
          </a:p>
          <a:p>
            <a:pPr algn="ctr">
              <a:defRPr/>
            </a:pPr>
            <a:r>
              <a:rPr lang="es-ES" sz="7200" b="1" i="1" kern="10" dirty="0" smtClean="0">
                <a:ln w="25400">
                  <a:solidFill>
                    <a:srgbClr val="E31C07"/>
                  </a:solidFill>
                  <a:round/>
                  <a:headEnd/>
                  <a:tailEnd/>
                </a:ln>
                <a:solidFill>
                  <a:srgbClr val="33FB4B"/>
                </a:solidFill>
                <a:effectLst>
                  <a:outerShdw dist="35921" dir="2700000" algn="ctr" rotWithShape="0">
                    <a:srgbClr val="808080">
                      <a:alpha val="79999"/>
                    </a:srgbClr>
                  </a:outerShdw>
                </a:effectLst>
                <a:latin typeface="Arial Black" pitchFamily="34" charset="0"/>
                <a:cs typeface="Times New Roman"/>
              </a:rPr>
              <a:t>DEL FUTURO</a:t>
            </a:r>
            <a:endParaRPr lang="es-ES" sz="7200" i="1" kern="10" dirty="0">
              <a:ln w="25400">
                <a:solidFill>
                  <a:srgbClr val="E31C07"/>
                </a:solidFill>
                <a:round/>
                <a:headEnd/>
                <a:tailEnd/>
              </a:ln>
              <a:solidFill>
                <a:srgbClr val="33FB4B"/>
              </a:solidFill>
              <a:effectLst>
                <a:outerShdw dist="35921" dir="2700000" algn="ctr" rotWithShape="0">
                  <a:srgbClr val="808080">
                    <a:alpha val="79999"/>
                  </a:srgbClr>
                </a:outerShdw>
              </a:effectLst>
              <a:latin typeface="Arial Black" pitchFamily="34" charset="0"/>
              <a:cs typeface="Times New Roman"/>
            </a:endParaRPr>
          </a:p>
        </p:txBody>
      </p:sp>
      <p:pic>
        <p:nvPicPr>
          <p:cNvPr id="2051" name="Picture 8"/>
          <p:cNvPicPr>
            <a:picLocks noChangeAspect="1" noChangeArrowheads="1"/>
          </p:cNvPicPr>
          <p:nvPr/>
        </p:nvPicPr>
        <p:blipFill>
          <a:blip r:embed="rId4"/>
          <a:srcRect/>
          <a:stretch>
            <a:fillRect/>
          </a:stretch>
        </p:blipFill>
        <p:spPr bwMode="auto">
          <a:xfrm>
            <a:off x="714348" y="5286388"/>
            <a:ext cx="1025525" cy="723900"/>
          </a:xfrm>
          <a:prstGeom prst="rect">
            <a:avLst/>
          </a:prstGeom>
          <a:noFill/>
          <a:ln w="9525">
            <a:noFill/>
            <a:round/>
            <a:headEnd/>
            <a:tailEnd/>
          </a:ln>
        </p:spPr>
      </p:pic>
      <p:pic>
        <p:nvPicPr>
          <p:cNvPr id="2052"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3"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6"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5072066" y="614364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rgbClr val="1903BD"/>
                </a:solidFill>
                <a:effectLst>
                  <a:outerShdw dist="35921" dir="2700000" algn="ctr" rotWithShape="0">
                    <a:schemeClr val="folHlink">
                      <a:alpha val="80000"/>
                    </a:schemeClr>
                  </a:outerShdw>
                </a:effectLst>
                <a:latin typeface="Snap ITC"/>
              </a:rPr>
              <a:t>JOSE LUIS</a:t>
            </a:r>
          </a:p>
        </p:txBody>
      </p:sp>
      <p:sp>
        <p:nvSpPr>
          <p:cNvPr id="12" name="11 Rectángulo"/>
          <p:cNvSpPr/>
          <p:nvPr/>
        </p:nvSpPr>
        <p:spPr>
          <a:xfrm>
            <a:off x="357158" y="6072206"/>
            <a:ext cx="1903085" cy="369332"/>
          </a:xfrm>
          <a:prstGeom prst="rect">
            <a:avLst/>
          </a:prstGeom>
        </p:spPr>
        <p:txBody>
          <a:bodyPr wrap="none">
            <a:spAutoFit/>
          </a:bodyPr>
          <a:lstStyle/>
          <a:p>
            <a:r>
              <a:rPr lang="es-ES" dirty="0" smtClean="0">
                <a:solidFill>
                  <a:srgbClr val="1903BD"/>
                </a:solidFill>
              </a:rPr>
              <a:t>THE SHADOWS</a:t>
            </a:r>
            <a:endParaRPr lang="es-ES" dirty="0">
              <a:solidFill>
                <a:srgbClr val="1903BD"/>
              </a:solidFill>
            </a:endParaRPr>
          </a:p>
        </p:txBody>
      </p:sp>
    </p:spTree>
  </p:cSld>
  <p:clrMapOvr>
    <a:masterClrMapping/>
  </p:clrMapOvr>
  <p:transition spd="slow" advTm="12000">
    <p:dissolve/>
    <p:sndAc>
      <p:stSnd loop="1">
        <p:snd r:embed="rId2" name="The-Shadows-You-Keep-Me-Hangin-On.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800" decel="100000"/>
                                        <p:tgtEl>
                                          <p:spTgt spid="6">
                                            <p:txEl>
                                              <p:pRg st="0" end="0"/>
                                            </p:txEl>
                                          </p:spTgt>
                                        </p:tgtEl>
                                      </p:cBhvr>
                                    </p:animEffect>
                                    <p:anim calcmode="lin" valueType="num">
                                      <p:cBhvr>
                                        <p:cTn id="8" dur="8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800" decel="100000"/>
                                        <p:tgtEl>
                                          <p:spTgt spid="6">
                                            <p:txEl>
                                              <p:pRg st="1" end="1"/>
                                            </p:txEl>
                                          </p:spTgt>
                                        </p:tgtEl>
                                      </p:cBhvr>
                                    </p:animEffect>
                                    <p:anim calcmode="lin" valueType="num">
                                      <p:cBhvr>
                                        <p:cTn id="18" dur="800" decel="100000" fill="hold"/>
                                        <p:tgtEl>
                                          <p:spTgt spid="6">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6">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6">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800" decel="100000"/>
                                        <p:tgtEl>
                                          <p:spTgt spid="6">
                                            <p:txEl>
                                              <p:pRg st="2" end="2"/>
                                            </p:txEl>
                                          </p:spTgt>
                                        </p:tgtEl>
                                      </p:cBhvr>
                                    </p:animEffect>
                                    <p:anim calcmode="lin" valueType="num">
                                      <p:cBhvr>
                                        <p:cTn id="28" dur="800" decel="100000" fill="hold"/>
                                        <p:tgtEl>
                                          <p:spTgt spid="6">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6">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6">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6">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6">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Effect transition="in" filter="fade">
                                      <p:cBhvr>
                                        <p:cTn id="37" dur="800" decel="100000"/>
                                        <p:tgtEl>
                                          <p:spTgt spid="6">
                                            <p:txEl>
                                              <p:pRg st="3" end="3"/>
                                            </p:txEl>
                                          </p:spTgt>
                                        </p:tgtEl>
                                      </p:cBhvr>
                                    </p:animEffect>
                                    <p:anim calcmode="lin" valueType="num">
                                      <p:cBhvr>
                                        <p:cTn id="38" dur="800" decel="100000" fill="hold"/>
                                        <p:tgtEl>
                                          <p:spTgt spid="6">
                                            <p:txEl>
                                              <p:pRg st="3" end="3"/>
                                            </p:txEl>
                                          </p:spTgt>
                                        </p:tgtEl>
                                        <p:attrNameLst>
                                          <p:attrName>style.rotation</p:attrName>
                                        </p:attrNameLst>
                                      </p:cBhvr>
                                      <p:tavLst>
                                        <p:tav tm="0">
                                          <p:val>
                                            <p:fltVal val="-90"/>
                                          </p:val>
                                        </p:tav>
                                        <p:tav tm="100000">
                                          <p:val>
                                            <p:fltVal val="0"/>
                                          </p:val>
                                        </p:tav>
                                      </p:tavLst>
                                    </p:anim>
                                    <p:anim calcmode="lin" valueType="num">
                                      <p:cBhvr>
                                        <p:cTn id="39" dur="800" decel="100000" fill="hold"/>
                                        <p:tgtEl>
                                          <p:spTgt spid="6">
                                            <p:txEl>
                                              <p:pRg st="3" end="3"/>
                                            </p:txEl>
                                          </p:spTgt>
                                        </p:tgtEl>
                                        <p:attrNameLst>
                                          <p:attrName>ppt_x</p:attrName>
                                        </p:attrNameLst>
                                      </p:cBhvr>
                                      <p:tavLst>
                                        <p:tav tm="0">
                                          <p:val>
                                            <p:strVal val="#ppt_x+0.4"/>
                                          </p:val>
                                        </p:tav>
                                        <p:tav tm="100000">
                                          <p:val>
                                            <p:strVal val="#ppt_x-0.05"/>
                                          </p:val>
                                        </p:tav>
                                      </p:tavLst>
                                    </p:anim>
                                    <p:anim calcmode="lin" valueType="num">
                                      <p:cBhvr>
                                        <p:cTn id="40" dur="800" decel="100000" fill="hold"/>
                                        <p:tgtEl>
                                          <p:spTgt spid="6">
                                            <p:txEl>
                                              <p:pRg st="3" end="3"/>
                                            </p:txEl>
                                          </p:spTgt>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6">
                                            <p:txEl>
                                              <p:pRg st="3" end="3"/>
                                            </p:txEl>
                                          </p:spTgt>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6">
                                            <p:txEl>
                                              <p:pRg st="3" end="3"/>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ENDIENTES\taxis\Heathrow-BAA-ULTra-2-537x307.jpg"/>
          <p:cNvPicPr>
            <a:picLocks noChangeAspect="1" noChangeArrowheads="1"/>
          </p:cNvPicPr>
          <p:nvPr/>
        </p:nvPicPr>
        <p:blipFill>
          <a:blip r:embed="rId2"/>
          <a:srcRect l="2506" t="1981" r="2285" b="7921"/>
          <a:stretch>
            <a:fillRect/>
          </a:stretch>
        </p:blipFill>
        <p:spPr bwMode="auto">
          <a:xfrm>
            <a:off x="0" y="-1"/>
            <a:ext cx="9144000" cy="6858001"/>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1857375" y="1928813"/>
            <a:ext cx="6072188" cy="2800350"/>
          </a:xfrm>
          <a:prstGeom prst="rect">
            <a:avLst/>
          </a:prstGeom>
          <a:noFill/>
          <a:ln w="9525">
            <a:noFill/>
            <a:miter lim="800000"/>
            <a:headEnd/>
            <a:tailEnd/>
          </a:ln>
        </p:spPr>
        <p:txBody>
          <a:bodyPr>
            <a:spAutoFit/>
          </a:bodyPr>
          <a:lstStyle/>
          <a:p>
            <a:pPr algn="ctr"/>
            <a:r>
              <a:rPr lang="es-ES" sz="4400" b="1" i="1">
                <a:solidFill>
                  <a:srgbClr val="FFFF00"/>
                </a:solidFill>
                <a:latin typeface="Arial Black" pitchFamily="34" charset="0"/>
              </a:rPr>
              <a:t>Taxis  eléctricos autónomos  para Londres  </a:t>
            </a:r>
          </a:p>
          <a:p>
            <a:pPr algn="ctr"/>
            <a:r>
              <a:rPr lang="es-ES" sz="4400" b="1" i="1">
                <a:solidFill>
                  <a:srgbClr val="FFFF00"/>
                </a:solidFill>
                <a:latin typeface="Arial Black" pitchFamily="34" charset="0"/>
              </a:rPr>
              <a:t>en el 2015.</a:t>
            </a:r>
          </a:p>
        </p:txBody>
      </p:sp>
    </p:spTree>
  </p:cSld>
  <p:clrMapOvr>
    <a:masterClrMapping/>
  </p:clrMapOvr>
  <p:transition spd="slow" advTm="10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PENDIENTES\taxis\taxi-electrico-autonomo_655x438888.jpg"/>
          <p:cNvPicPr>
            <a:picLocks noChangeAspect="1" noChangeArrowheads="1"/>
          </p:cNvPicPr>
          <p:nvPr/>
        </p:nvPicPr>
        <p:blipFill>
          <a:blip r:embed="rId2"/>
          <a:srcRect/>
          <a:stretch>
            <a:fillRect/>
          </a:stretch>
        </p:blipFill>
        <p:spPr bwMode="auto">
          <a:xfrm>
            <a:off x="0" y="0"/>
            <a:ext cx="94011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ENDIENTES\taxis\ku-xlargeooooo.jpg"/>
          <p:cNvPicPr>
            <a:picLocks noChangeAspect="1" noChangeArrowheads="1"/>
          </p:cNvPicPr>
          <p:nvPr/>
        </p:nvPicPr>
        <p:blipFill>
          <a:blip r:embed="rId2"/>
          <a:srcRect/>
          <a:stretch>
            <a:fillRect/>
          </a:stretch>
        </p:blipFill>
        <p:spPr bwMode="auto">
          <a:xfrm>
            <a:off x="0" y="0"/>
            <a:ext cx="93440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571625" y="1785938"/>
            <a:ext cx="6286500" cy="2800350"/>
          </a:xfrm>
          <a:prstGeom prst="rect">
            <a:avLst/>
          </a:prstGeom>
          <a:noFill/>
          <a:ln w="9525">
            <a:noFill/>
            <a:miter lim="800000"/>
            <a:headEnd/>
            <a:tailEnd/>
          </a:ln>
        </p:spPr>
        <p:txBody>
          <a:bodyPr>
            <a:spAutoFit/>
          </a:bodyPr>
          <a:lstStyle/>
          <a:p>
            <a:pPr algn="ctr"/>
            <a:r>
              <a:rPr lang="es-ES" sz="4400" i="1" dirty="0">
                <a:solidFill>
                  <a:srgbClr val="FFFF00"/>
                </a:solidFill>
                <a:latin typeface="Arial Black" pitchFamily="34" charset="0"/>
              </a:rPr>
              <a:t>El gobierno de Reino Unido ha elegido la ciudad de Milton Keynes</a:t>
            </a:r>
          </a:p>
        </p:txBody>
      </p:sp>
    </p:spTree>
  </p:cSld>
  <p:clrMapOvr>
    <a:masterClrMapping/>
  </p:clrMapOvr>
  <p:transition spd="slow" advTm="12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ENDIENTES\taxis\HHHH.jpg"/>
          <p:cNvPicPr>
            <a:picLocks noChangeAspect="1" noChangeArrowheads="1"/>
          </p:cNvPicPr>
          <p:nvPr/>
        </p:nvPicPr>
        <p:blipFill>
          <a:blip r:embed="rId2"/>
          <a:srcRect/>
          <a:stretch>
            <a:fillRect/>
          </a:stretch>
        </p:blipFill>
        <p:spPr bwMode="auto">
          <a:xfrm>
            <a:off x="1785938" y="0"/>
            <a:ext cx="57213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1357313" y="1285875"/>
            <a:ext cx="6429375" cy="4524375"/>
          </a:xfrm>
          <a:prstGeom prst="rect">
            <a:avLst/>
          </a:prstGeom>
          <a:noFill/>
          <a:ln w="9525">
            <a:noFill/>
            <a:miter lim="800000"/>
            <a:headEnd/>
            <a:tailEnd/>
          </a:ln>
        </p:spPr>
        <p:txBody>
          <a:bodyPr>
            <a:spAutoFit/>
          </a:bodyPr>
          <a:lstStyle/>
          <a:p>
            <a:pPr algn="ctr"/>
            <a:r>
              <a:rPr lang="es-ES" sz="3600" b="1" i="1"/>
              <a:t>Para 2015 comenzarán las pruebas de estos nuevos taxis eléctricos autónomos.</a:t>
            </a:r>
          </a:p>
          <a:p>
            <a:pPr algn="ctr"/>
            <a:r>
              <a:rPr lang="es-ES" sz="3600" i="1"/>
              <a:t>En el Reino Unido tienen planeado iniciar pruebas con 100 vehículos eléctricos circulando por las calles, sin conductor, para el año 2015.</a:t>
            </a:r>
          </a:p>
        </p:txBody>
      </p:sp>
    </p:spTree>
  </p:cSld>
  <p:clrMapOvr>
    <a:masterClrMapping/>
  </p:clrMapOvr>
  <p:transition spd="slow" advTm="2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PENDIENTES\taxis\taxis-700x325.jpg"/>
          <p:cNvPicPr>
            <a:picLocks noChangeAspect="1" noChangeArrowheads="1"/>
          </p:cNvPicPr>
          <p:nvPr/>
        </p:nvPicPr>
        <p:blipFill>
          <a:blip r:embed="rId2"/>
          <a:srcRect/>
          <a:stretch>
            <a:fillRect/>
          </a:stretch>
        </p:blipFill>
        <p:spPr bwMode="auto">
          <a:xfrm>
            <a:off x="-87313" y="1000125"/>
            <a:ext cx="9231313" cy="428625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1285875" y="1143000"/>
            <a:ext cx="6643688" cy="4400550"/>
          </a:xfrm>
          <a:prstGeom prst="rect">
            <a:avLst/>
          </a:prstGeom>
          <a:noFill/>
          <a:ln w="9525">
            <a:noFill/>
            <a:miter lim="800000"/>
            <a:headEnd/>
            <a:tailEnd/>
          </a:ln>
        </p:spPr>
        <p:txBody>
          <a:bodyPr>
            <a:spAutoFit/>
          </a:bodyPr>
          <a:lstStyle/>
          <a:p>
            <a:pPr algn="ctr"/>
            <a:r>
              <a:rPr lang="es-ES" sz="2000" b="1" i="1" dirty="0"/>
              <a:t>El gobierno de Reino Unido ha elegido la ciudad de Milton Keynes, popularmente conocida por ser donde está la sede del equipo de Fórmula 1 Red Bull, como ciudad piloto para llevar a cabo las pruebas debido a sus amplias aceras, pues en un principio los vehículos, que se moverán a una velocidad máxima de 12 millas por hora, circularán por carriles especialmente habilitados </a:t>
            </a:r>
            <a:r>
              <a:rPr lang="es-ES" sz="2000" b="1" i="1" dirty="0" smtClean="0"/>
              <a:t>para ello.</a:t>
            </a:r>
            <a:endParaRPr lang="es-ES" sz="2000" b="1" i="1" dirty="0"/>
          </a:p>
          <a:p>
            <a:pPr algn="ctr"/>
            <a:r>
              <a:rPr lang="es-ES" sz="2000" b="1" i="1" dirty="0"/>
              <a:t>Este programa piloto se iniciará conectando la estación de tren de Milton Keynes con el centro de la ciudad. La idea es que con el tiempo los carriles especiales desaparezcan y que los vehículos se muevan por si solos esquivando a los peatones y obstáculos que se encuentren.</a:t>
            </a:r>
          </a:p>
        </p:txBody>
      </p:sp>
    </p:spTree>
  </p:cSld>
  <p:clrMapOvr>
    <a:masterClrMapping/>
  </p:clrMapOvr>
  <p:transition spd="slow" advTm="39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PENDIENTES\taxis\taxi-electrico-autonomo_655x438.jpg"/>
          <p:cNvPicPr>
            <a:picLocks noChangeAspect="1" noChangeArrowheads="1"/>
          </p:cNvPicPr>
          <p:nvPr/>
        </p:nvPicPr>
        <p:blipFill>
          <a:blip r:embed="rId2"/>
          <a:srcRect/>
          <a:stretch>
            <a:fillRect/>
          </a:stretch>
        </p:blipFill>
        <p:spPr bwMode="auto">
          <a:xfrm>
            <a:off x="0" y="0"/>
            <a:ext cx="918686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PENDIENTES\taxis\DDD.jpg"/>
          <p:cNvPicPr>
            <a:picLocks noChangeAspect="1" noChangeArrowheads="1"/>
          </p:cNvPicPr>
          <p:nvPr/>
        </p:nvPicPr>
        <p:blipFill>
          <a:blip r:embed="rId2"/>
          <a:srcRect/>
          <a:stretch>
            <a:fillRect/>
          </a:stretch>
        </p:blipFill>
        <p:spPr bwMode="auto">
          <a:xfrm>
            <a:off x="-571500" y="0"/>
            <a:ext cx="97155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PENDIENTES\taxis\original.jpg"/>
          <p:cNvPicPr>
            <a:picLocks noChangeAspect="1" noChangeArrowheads="1"/>
          </p:cNvPicPr>
          <p:nvPr/>
        </p:nvPicPr>
        <p:blipFill>
          <a:blip r:embed="rId2"/>
          <a:srcRect/>
          <a:stretch>
            <a:fillRect/>
          </a:stretch>
        </p:blipFill>
        <p:spPr bwMode="auto">
          <a:xfrm>
            <a:off x="571500" y="1071563"/>
            <a:ext cx="7620000" cy="43719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1143000" y="428625"/>
            <a:ext cx="7072313" cy="6002338"/>
          </a:xfrm>
          <a:prstGeom prst="rect">
            <a:avLst/>
          </a:prstGeom>
          <a:noFill/>
          <a:ln w="9525">
            <a:noFill/>
            <a:miter lim="800000"/>
            <a:headEnd/>
            <a:tailEnd/>
          </a:ln>
        </p:spPr>
        <p:txBody>
          <a:bodyPr>
            <a:spAutoFit/>
          </a:bodyPr>
          <a:lstStyle/>
          <a:p>
            <a:pPr algn="ctr"/>
            <a:r>
              <a:rPr lang="es-ES" sz="2400" b="1" i="1"/>
              <a:t>Se prevé que los vehículos comiencen a circular en el año 2015 y puedan ser contratados y reservados mediante una aplicación disponible en un teléfono inteligente con un precio previsto de algo más de dos euros por trayecto.</a:t>
            </a:r>
          </a:p>
          <a:p>
            <a:pPr algn="ctr"/>
            <a:r>
              <a:rPr lang="es-ES" sz="2400" b="1" i="1"/>
              <a:t>Los vehículos que probablemente se utilizen podrán ser similares a los que ya se llevan utilizando en la terminal cinco del aeropuerto de Londres-Heathrow desde el año 2011, pero con una capacidad interior suficiente como para dos personas y su equipaje. Estos vehículos, diseñados a modo de cápsulas, irían provistos de cámaras y sensores para poder esquivar los obstáculos o personas que se pudieran encontrar en el camino.</a:t>
            </a:r>
          </a:p>
        </p:txBody>
      </p:sp>
    </p:spTree>
  </p:cSld>
  <p:clrMapOvr>
    <a:masterClrMapping/>
  </p:clrMapOvr>
  <p:transition spd="slow" advTm="48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PENDIENTES\taxis\ku-xlarge.jpg"/>
          <p:cNvPicPr>
            <a:picLocks noChangeAspect="1" noChangeArrowheads="1"/>
          </p:cNvPicPr>
          <p:nvPr/>
        </p:nvPicPr>
        <p:blipFill>
          <a:blip r:embed="rId2"/>
          <a:srcRect/>
          <a:stretch>
            <a:fillRect/>
          </a:stretch>
        </p:blipFill>
        <p:spPr bwMode="auto">
          <a:xfrm>
            <a:off x="0" y="0"/>
            <a:ext cx="93154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PENDIENTES\taxis\original.jpg"/>
          <p:cNvPicPr>
            <a:picLocks noChangeAspect="1" noChangeArrowheads="1"/>
          </p:cNvPicPr>
          <p:nvPr/>
        </p:nvPicPr>
        <p:blipFill>
          <a:blip r:embed="rId2"/>
          <a:srcRect/>
          <a:stretch>
            <a:fillRect/>
          </a:stretch>
        </p:blipFill>
        <p:spPr bwMode="auto">
          <a:xfrm>
            <a:off x="0" y="0"/>
            <a:ext cx="92138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PENDIENTES\taxis\nissan.jpg"/>
          <p:cNvPicPr>
            <a:picLocks noChangeAspect="1" noChangeArrowheads="1"/>
          </p:cNvPicPr>
          <p:nvPr/>
        </p:nvPicPr>
        <p:blipFill>
          <a:blip r:embed="rId2"/>
          <a:srcRect/>
          <a:stretch>
            <a:fillRect/>
          </a:stretch>
        </p:blipFill>
        <p:spPr bwMode="auto">
          <a:xfrm>
            <a:off x="0" y="0"/>
            <a:ext cx="92392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1214438" y="285750"/>
            <a:ext cx="7072312" cy="6002338"/>
          </a:xfrm>
          <a:prstGeom prst="rect">
            <a:avLst/>
          </a:prstGeom>
          <a:noFill/>
          <a:ln w="9525">
            <a:noFill/>
            <a:miter lim="800000"/>
            <a:headEnd/>
            <a:tailEnd/>
          </a:ln>
        </p:spPr>
        <p:txBody>
          <a:bodyPr>
            <a:spAutoFit/>
          </a:bodyPr>
          <a:lstStyle/>
          <a:p>
            <a:pPr algn="ctr"/>
            <a:r>
              <a:rPr lang="es-ES" sz="2400" b="1" i="1"/>
              <a:t>Fabricantes de automóviles como Ford, Jaguar Land Rover y General Motors han expresado ya su interés en el proyecto, que con un costo estimado de 76 millones de euros va a ser financiado en parte por una subvención gubernamental de 58 millones, correspondiendo a inversores privados el resto.</a:t>
            </a:r>
          </a:p>
          <a:p>
            <a:pPr algn="ctr"/>
            <a:r>
              <a:rPr lang="es-ES" sz="2400" b="1" i="1"/>
              <a:t>Estos vehículos tipo cápsulas, alimentados por baterías, actuarán como alternativa al transporte público y cuentan con el respaldo del Consejo Automotriz del Reino Unido, así como de prestigiosos científicos de la Universidad de Cambridge, que esperan que más adelante puedan ser puestos en servicio en más ciudades del reino Unido.</a:t>
            </a:r>
          </a:p>
        </p:txBody>
      </p:sp>
    </p:spTree>
  </p:cSld>
  <p:clrMapOvr>
    <a:masterClrMapping/>
  </p:clrMapOvr>
  <p:transition spd="slow" advTm="52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PENDIENTES\taxis\ku-xlargeuuuuu.jpg"/>
          <p:cNvPicPr>
            <a:picLocks noChangeAspect="1" noChangeArrowheads="1"/>
          </p:cNvPicPr>
          <p:nvPr/>
        </p:nvPicPr>
        <p:blipFill>
          <a:blip r:embed="rId2"/>
          <a:srcRect/>
          <a:stretch>
            <a:fillRect/>
          </a:stretch>
        </p:blipFill>
        <p:spPr bwMode="auto">
          <a:xfrm>
            <a:off x="1214438" y="0"/>
            <a:ext cx="6096000" cy="7305675"/>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PENDIENTES\taxis\ku-xlarge999.jpg"/>
          <p:cNvPicPr>
            <a:picLocks noChangeAspect="1" noChangeArrowheads="1"/>
          </p:cNvPicPr>
          <p:nvPr/>
        </p:nvPicPr>
        <p:blipFill>
          <a:blip r:embed="rId2"/>
          <a:srcRect/>
          <a:stretch>
            <a:fillRect/>
          </a:stretch>
        </p:blipFill>
        <p:spPr bwMode="auto">
          <a:xfrm>
            <a:off x="428625" y="857250"/>
            <a:ext cx="8128000" cy="4953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57222" y="1214422"/>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23555"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23556"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23557"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23558"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23559" name="Picture 2" descr="CARA"/>
          <p:cNvPicPr>
            <a:picLocks noChangeAspect="1" noChangeArrowheads="1"/>
          </p:cNvPicPr>
          <p:nvPr/>
        </p:nvPicPr>
        <p:blipFill>
          <a:blip r:embed="rId3"/>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IENCIA O FICCION-TAXIS DEL FUTUR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CIENCIA O FICCION-TAXIS DEL FUTURO</Template>
  <TotalTime>6</TotalTime>
  <Words>460</Words>
  <Application>Microsoft Office PowerPoint</Application>
  <PresentationFormat>Presentación en pantalla (4:3)</PresentationFormat>
  <Paragraphs>35</Paragraphs>
  <Slides>22</Slides>
  <Notes>0</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CIENCIA O FICCION-TAXIS DEL FUTURO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2014-01-29T20:58:01Z</dcterms:created>
  <dcterms:modified xsi:type="dcterms:W3CDTF">2014-01-29T21:04:38Z</dcterms:modified>
</cp:coreProperties>
</file>