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Default Extension="jpeg" ContentType="image/jpeg"/>
  <Override PartName="/ppt/tags/tag3.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Default Extension="png" ContentType="image/png"/>
  <Default Extension="bin" ContentType="audio/unknown"/>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sj12xVhgdUt78pg2KLiZg" hashData="fYi43vJDKc6rh/c8zJjVVHEvIv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5690" autoAdjust="0"/>
  </p:normalViewPr>
  <p:slideViewPr>
    <p:cSldViewPr>
      <p:cViewPr varScale="1">
        <p:scale>
          <a:sx n="75" d="100"/>
          <a:sy n="75" d="100"/>
        </p:scale>
        <p:origin x="-846"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DDE8C5-EC04-49EF-81A9-F344CB27B946}" type="datetimeFigureOut">
              <a:rPr lang="en-US" smtClean="0"/>
              <a:pPr/>
              <a:t>4/22/2014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31D299-6956-4B66-82C4-B02B5A323E36}" type="slidenum">
              <a:rPr lang="en-US" smtClean="0"/>
              <a:pPr/>
              <a:t>‹Nº›</a:t>
            </a:fld>
            <a:endParaRPr lang="en-US"/>
          </a:p>
        </p:txBody>
      </p:sp>
    </p:spTree>
    <p:extLst>
      <p:ext uri="{BB962C8B-B14F-4D97-AF65-F5344CB8AC3E}">
        <p14:creationId xmlns="" xmlns:p14="http://schemas.microsoft.com/office/powerpoint/2010/main" val="1645872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31D299-6956-4B66-82C4-B02B5A323E36}" type="slidenum">
              <a:rPr lang="en-US" smtClean="0"/>
              <a:pPr/>
              <a:t>3</a:t>
            </a:fld>
            <a:endParaRPr lang="en-US"/>
          </a:p>
        </p:txBody>
      </p:sp>
    </p:spTree>
    <p:extLst>
      <p:ext uri="{BB962C8B-B14F-4D97-AF65-F5344CB8AC3E}">
        <p14:creationId xmlns="" xmlns:p14="http://schemas.microsoft.com/office/powerpoint/2010/main" val="163601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31D299-6956-4B66-82C4-B02B5A323E36}" type="slidenum">
              <a:rPr lang="en-US" smtClean="0"/>
              <a:pPr/>
              <a:t>4</a:t>
            </a:fld>
            <a:endParaRPr lang="en-US"/>
          </a:p>
        </p:txBody>
      </p:sp>
    </p:spTree>
    <p:extLst>
      <p:ext uri="{BB962C8B-B14F-4D97-AF65-F5344CB8AC3E}">
        <p14:creationId xmlns="" xmlns:p14="http://schemas.microsoft.com/office/powerpoint/2010/main" val="4215961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31D299-6956-4B66-82C4-B02B5A323E36}" type="slidenum">
              <a:rPr lang="en-US" smtClean="0"/>
              <a:pPr/>
              <a:t>9</a:t>
            </a:fld>
            <a:endParaRPr lang="en-US"/>
          </a:p>
        </p:txBody>
      </p:sp>
    </p:spTree>
    <p:extLst>
      <p:ext uri="{BB962C8B-B14F-4D97-AF65-F5344CB8AC3E}">
        <p14:creationId xmlns="" xmlns:p14="http://schemas.microsoft.com/office/powerpoint/2010/main" val="634677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Date Placeholder 3"/>
          <p:cNvSpPr>
            <a:spLocks noGrp="1"/>
          </p:cNvSpPr>
          <p:nvPr>
            <p:ph type="dt" sz="half" idx="10"/>
          </p:nvPr>
        </p:nvSpPr>
        <p:spPr/>
        <p:txBody>
          <a:bodyPr/>
          <a:lstStyle/>
          <a:p>
            <a:r>
              <a:rPr lang="en-US" smtClean="0"/>
              <a:t>27/1/2014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4212556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r>
              <a:rPr lang="en-US" smtClean="0"/>
              <a:t>27/1/2014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2098476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r>
              <a:rPr lang="en-US" smtClean="0"/>
              <a:t>27/1/2014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2231196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r>
              <a:rPr lang="en-US" smtClean="0"/>
              <a:t>27/1/2014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4190427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r>
              <a:rPr lang="en-US" smtClean="0"/>
              <a:t>27/1/2014</a:t>
            </a:r>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2941976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r>
              <a:rPr lang="en-US" smtClean="0"/>
              <a:t>27/1/2014</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295483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27/1/2014</a:t>
            </a:r>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2796400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r>
              <a:rPr lang="en-US" smtClean="0"/>
              <a:t>27/1/2014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3669503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r>
              <a:rPr lang="en-US" smtClean="0"/>
              <a:t>27/1/2014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3337640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r>
              <a:rPr lang="en-US" smtClean="0"/>
              <a:t>27/1/2014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1475525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r>
              <a:rPr lang="en-US" smtClean="0"/>
              <a:t>27/1/2014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1740618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53F955E-E399-4503-90B1-B8D1769A8FB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27/1/2014</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22A938-C3C0-49F8-AE15-F44BB02E8ECC}" type="slidenum">
              <a:rPr lang="en-US" smtClean="0"/>
              <a:pPr/>
              <a:t>‹Nº›</a:t>
            </a:fld>
            <a:endParaRPr lang="en-US"/>
          </a:p>
        </p:txBody>
      </p:sp>
    </p:spTree>
    <p:extLst>
      <p:ext uri="{BB962C8B-B14F-4D97-AF65-F5344CB8AC3E}">
        <p14:creationId xmlns="" xmlns:p14="http://schemas.microsoft.com/office/powerpoint/2010/main" val="392736210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1F76C16-3D91-4CD3-B631-5487F99A4AE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bin"/><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ags" Target="../tags/tag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3.xml"/><Relationship Id="rId5" Type="http://schemas.microsoft.com/office/2007/relationships/hdphoto" Target="../media/hdphoto2.wdp"/><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4.xml"/><Relationship Id="rId5" Type="http://schemas.microsoft.com/office/2007/relationships/hdphoto" Target="../media/hdphoto3.wdp"/><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5.xml"/><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6.xml"/><Relationship Id="rId4" Type="http://schemas.microsoft.com/office/2007/relationships/hdphoto" Target="../media/hdphoto5.wdp"/></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7.xml"/><Relationship Id="rId4" Type="http://schemas.microsoft.com/office/2007/relationships/hdphoto" Target="../media/hdphoto6.wdp"/></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tags" Target="../tags/tag8.xml"/><Relationship Id="rId4" Type="http://schemas.microsoft.com/office/2007/relationships/hdphoto" Target="../media/hdphoto7.wdp"/></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9.xml"/><Relationship Id="rId5" Type="http://schemas.microsoft.com/office/2007/relationships/hdphoto" Target="../media/hdphoto8.wdp"/><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10.xml"/><Relationship Id="rId4" Type="http://schemas.microsoft.com/office/2007/relationships/hdphoto" Target="../media/hdphoto9.wdp"/></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3.gif"/><Relationship Id="rId5" Type="http://schemas.openxmlformats.org/officeDocument/2006/relationships/image" Target="../media/image12.gif"/><Relationship Id="rId4" Type="http://schemas.microsoft.com/office/2007/relationships/hdphoto" Target="../media/hdphoto10.wdp"/></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894" y="228600"/>
            <a:ext cx="3913094" cy="6555641"/>
          </a:xfrm>
          <a:prstGeom prst="rect">
            <a:avLst/>
          </a:prstGeom>
        </p:spPr>
        <p:txBody>
          <a:bodyPr wrap="square">
            <a:spAutoFit/>
          </a:bodyPr>
          <a:lstStyle/>
          <a:p>
            <a:pPr algn="ctr"/>
            <a:r>
              <a:rPr lang="es-ES" sz="2000" dirty="0" smtClean="0">
                <a:solidFill>
                  <a:srgbClr val="FF0000"/>
                </a:solidFill>
                <a:latin typeface="Bauhaus 93" pitchFamily="82" charset="0"/>
              </a:rPr>
              <a:t>Ruedas gigantes </a:t>
            </a:r>
          </a:p>
          <a:p>
            <a:pPr algn="ctr"/>
            <a:r>
              <a:rPr lang="es-ES" sz="2000" dirty="0" smtClean="0">
                <a:solidFill>
                  <a:srgbClr val="FF0000"/>
                </a:solidFill>
                <a:latin typeface="Bauhaus 93" pitchFamily="82" charset="0"/>
              </a:rPr>
              <a:t>El área cerca del oasis de </a:t>
            </a:r>
            <a:r>
              <a:rPr lang="es-ES" sz="2000" dirty="0" err="1" smtClean="0">
                <a:solidFill>
                  <a:srgbClr val="FF0000"/>
                </a:solidFill>
                <a:latin typeface="Bauhaus 93" pitchFamily="82" charset="0"/>
              </a:rPr>
              <a:t>Azraq</a:t>
            </a:r>
            <a:r>
              <a:rPr lang="es-ES" sz="2000" dirty="0" smtClean="0">
                <a:solidFill>
                  <a:srgbClr val="FF0000"/>
                </a:solidFill>
                <a:latin typeface="Bauhaus 93" pitchFamily="82" charset="0"/>
              </a:rPr>
              <a:t> en Jordania tiene cientos de ruedas, las grandes estructuras de piedra que datan de por lo menos 2.000 años. Estas estructuras de las ruedas se encuentran a menudo en los campos de lava y van desde 82 pies a 230 pies (25 metros a 70 metros) de ancho. Los arqueólogos solían creer que las ruedas Oasis de </a:t>
            </a:r>
            <a:r>
              <a:rPr lang="es-ES" sz="2000" dirty="0" err="1" smtClean="0">
                <a:solidFill>
                  <a:srgbClr val="FF0000"/>
                </a:solidFill>
                <a:latin typeface="Bauhaus 93" pitchFamily="82" charset="0"/>
              </a:rPr>
              <a:t>Azraq</a:t>
            </a:r>
            <a:r>
              <a:rPr lang="es-ES" sz="2000" dirty="0" smtClean="0">
                <a:solidFill>
                  <a:srgbClr val="FF0000"/>
                </a:solidFill>
                <a:latin typeface="Bauhaus 93" pitchFamily="82" charset="0"/>
              </a:rPr>
              <a:t> se usaron como cementerio a pesar de que ahora está en duda. (A menos que se indique lo contrario, todas las fotografías en este álbum son tomadas desde el aire, como uno no puede distinguir las estructuras en la tierra plana.)</a:t>
            </a:r>
            <a:endParaRPr lang="en-US" sz="2000" dirty="0">
              <a:solidFill>
                <a:srgbClr val="FF0000"/>
              </a:solidFill>
              <a:latin typeface="Bauhaus 93" pitchFamily="82" charset="0"/>
            </a:endParaRPr>
          </a:p>
        </p:txBody>
      </p:sp>
      <p:sp>
        <p:nvSpPr>
          <p:cNvPr id="5" name="Rectangle 4"/>
          <p:cNvSpPr/>
          <p:nvPr/>
        </p:nvSpPr>
        <p:spPr>
          <a:xfrm>
            <a:off x="5410200" y="382488"/>
            <a:ext cx="3581400" cy="6247864"/>
          </a:xfrm>
          <a:prstGeom prst="rect">
            <a:avLst/>
          </a:prstGeom>
        </p:spPr>
        <p:txBody>
          <a:bodyPr wrap="square">
            <a:spAutoFit/>
          </a:bodyPr>
          <a:lstStyle/>
          <a:p>
            <a:pPr algn="ctr"/>
            <a:r>
              <a:rPr lang="en-US" sz="2000" dirty="0" smtClean="0">
                <a:solidFill>
                  <a:srgbClr val="FF0000"/>
                </a:solidFill>
                <a:latin typeface="Bauhaus 93" pitchFamily="82" charset="0"/>
              </a:rPr>
              <a:t>Giant Wheels</a:t>
            </a:r>
          </a:p>
          <a:p>
            <a:pPr algn="ctr"/>
            <a:r>
              <a:rPr lang="en-US" sz="2000" dirty="0" smtClean="0">
                <a:solidFill>
                  <a:srgbClr val="FF0000"/>
                </a:solidFill>
                <a:latin typeface="Bauhaus 93" pitchFamily="82" charset="0"/>
              </a:rPr>
              <a:t>The area near the </a:t>
            </a:r>
            <a:r>
              <a:rPr lang="en-US" sz="2000" dirty="0" err="1" smtClean="0">
                <a:solidFill>
                  <a:srgbClr val="FF0000"/>
                </a:solidFill>
                <a:latin typeface="Bauhaus 93" pitchFamily="82" charset="0"/>
              </a:rPr>
              <a:t>Azraq</a:t>
            </a:r>
            <a:r>
              <a:rPr lang="en-US" sz="2000" dirty="0" smtClean="0">
                <a:solidFill>
                  <a:srgbClr val="FF0000"/>
                </a:solidFill>
                <a:latin typeface="Bauhaus 93" pitchFamily="82" charset="0"/>
              </a:rPr>
              <a:t> Oasis in Jordan has hundreds of wheels, large structures made of stone that date back at least 2,000 years. These wheel structures are often found on lava fields and range from 82 feet to 230 feet (25 meters to 70 meters) across. Archaeologists used to believe that the </a:t>
            </a:r>
            <a:r>
              <a:rPr lang="en-US" sz="2000" dirty="0" err="1" smtClean="0">
                <a:solidFill>
                  <a:srgbClr val="FF0000"/>
                </a:solidFill>
                <a:latin typeface="Bauhaus 93" pitchFamily="82" charset="0"/>
              </a:rPr>
              <a:t>Azraq</a:t>
            </a:r>
            <a:r>
              <a:rPr lang="en-US" sz="2000" dirty="0" smtClean="0">
                <a:solidFill>
                  <a:srgbClr val="FF0000"/>
                </a:solidFill>
                <a:latin typeface="Bauhaus 93" pitchFamily="82" charset="0"/>
              </a:rPr>
              <a:t> Oasis wheels were used as a cemetery although that is now in doubt. (Unless otherwise noted, all the photographs in this album are taken from the air, as one can't make out the structures from flat ground.)</a:t>
            </a:r>
            <a:endParaRPr lang="en-US" sz="2000" dirty="0">
              <a:solidFill>
                <a:srgbClr val="FF0000"/>
              </a:solidFill>
              <a:latin typeface="Bauhaus 93" pitchFamily="82" charset="0"/>
            </a:endParaRPr>
          </a:p>
        </p:txBody>
      </p:sp>
      <p:pic>
        <p:nvPicPr>
          <p:cNvPr id="2" name="Picture 1"/>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16200000">
            <a:off x="4127126" y="609600"/>
            <a:ext cx="952500" cy="952500"/>
          </a:xfrm>
          <a:prstGeom prst="rect">
            <a:avLst/>
          </a:prstGeom>
        </p:spPr>
      </p:pic>
      <p:pic>
        <p:nvPicPr>
          <p:cNvPr id="3" name="Picture 2"/>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5400000">
            <a:off x="4095750" y="5257800"/>
            <a:ext cx="952500" cy="952500"/>
          </a:xfrm>
          <a:prstGeom prst="rect">
            <a:avLst/>
          </a:prstGeom>
        </p:spPr>
      </p:pic>
      <p:pic>
        <p:nvPicPr>
          <p:cNvPr id="6" name="Picture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127126" y="2946026"/>
            <a:ext cx="952500" cy="952500"/>
          </a:xfrm>
          <a:prstGeom prst="rect">
            <a:avLst/>
          </a:prstGeom>
        </p:spPr>
      </p:pic>
      <p:sp>
        <p:nvSpPr>
          <p:cNvPr id="7" name="Date Placeholder 6"/>
          <p:cNvSpPr>
            <a:spLocks noGrp="1"/>
          </p:cNvSpPr>
          <p:nvPr>
            <p:ph type="dt" sz="half" idx="10"/>
          </p:nvPr>
        </p:nvSpPr>
        <p:spPr>
          <a:xfrm>
            <a:off x="4176432" y="6419116"/>
            <a:ext cx="2133600" cy="365125"/>
          </a:xfrm>
        </p:spPr>
        <p:txBody>
          <a:bodyPr/>
          <a:lstStyle/>
          <a:p>
            <a:r>
              <a:rPr lang="en-US" dirty="0" smtClean="0"/>
              <a:t>27/1/2014</a:t>
            </a:r>
            <a:endParaRPr lang="en-US" dirty="0"/>
          </a:p>
        </p:txBody>
      </p:sp>
    </p:spTree>
    <p:custDataLst>
      <p:tags r:id="rId1"/>
    </p:custDataLst>
    <p:extLst>
      <p:ext uri="{BB962C8B-B14F-4D97-AF65-F5344CB8AC3E}">
        <p14:creationId xmlns="" xmlns:p14="http://schemas.microsoft.com/office/powerpoint/2010/main" val="914100624"/>
      </p:ext>
    </p:extLst>
  </p:cSld>
  <p:clrMapOvr>
    <a:masterClrMapping/>
  </p:clrMapOvr>
  <mc:AlternateContent xmlns:mc="http://schemas.openxmlformats.org/markup-compatibility/2006">
    <mc:Choice xmlns="" xmlns:p14="http://schemas.microsoft.com/office/powerpoint/2010/main" Requires="p14">
      <p:transition spd="slow" p14:dur="2000" advTm="38704">
        <p:sndAc>
          <p:stSnd>
            <p:snd r:embed="rId7" name="black eyes peas - la era del hielo - send me on my way204390.wav"/>
          </p:stSnd>
        </p:sndAc>
      </p:transition>
    </mc:Choice>
    <mc:Fallback>
      <p:transition spd="slow" advTm="38704">
        <p:sndAc>
          <p:stSnd>
            <p:snd r:embed="rId3" name="black eyes peas - la era del hielo - send me on my way20439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style.rotation</p:attrName>
                                        </p:attrNameLst>
                                      </p:cBhvr>
                                      <p:tavLst>
                                        <p:tav tm="0">
                                          <p:val>
                                            <p:fltVal val="720"/>
                                          </p:val>
                                        </p:tav>
                                        <p:tav tm="100000">
                                          <p:val>
                                            <p:fltVal val="0"/>
                                          </p:val>
                                        </p:tav>
                                      </p:tavLst>
                                    </p:anim>
                                    <p:anim calcmode="lin" valueType="num">
                                      <p:cBhvr>
                                        <p:cTn id="9" dur="2000" fill="hold"/>
                                        <p:tgtEl>
                                          <p:spTgt spid="4"/>
                                        </p:tgtEl>
                                        <p:attrNameLst>
                                          <p:attrName>ppt_h</p:attrName>
                                        </p:attrNameLst>
                                      </p:cBhvr>
                                      <p:tavLst>
                                        <p:tav tm="0">
                                          <p:val>
                                            <p:fltVal val="0"/>
                                          </p:val>
                                        </p:tav>
                                        <p:tav tm="100000">
                                          <p:val>
                                            <p:strVal val="#ppt_h"/>
                                          </p:val>
                                        </p:tav>
                                      </p:tavLst>
                                    </p:anim>
                                    <p:anim calcmode="lin" valueType="num">
                                      <p:cBhvr>
                                        <p:cTn id="10" dur="2000" fill="hold"/>
                                        <p:tgtEl>
                                          <p:spTgt spid="4"/>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anim calcmode="lin" valueType="num">
                                      <p:cBhvr>
                                        <p:cTn id="14" dur="2000" fill="hold"/>
                                        <p:tgtEl>
                                          <p:spTgt spid="5"/>
                                        </p:tgtEl>
                                        <p:attrNameLst>
                                          <p:attrName>style.rotation</p:attrName>
                                        </p:attrNameLst>
                                      </p:cBhvr>
                                      <p:tavLst>
                                        <p:tav tm="0">
                                          <p:val>
                                            <p:fltVal val="720"/>
                                          </p:val>
                                        </p:tav>
                                        <p:tav tm="100000">
                                          <p:val>
                                            <p:fltVal val="0"/>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anim calcmode="lin" valueType="num">
                                      <p:cBhvr>
                                        <p:cTn id="20" dur="2000" fill="hold"/>
                                        <p:tgtEl>
                                          <p:spTgt spid="2"/>
                                        </p:tgtEl>
                                        <p:attrNameLst>
                                          <p:attrName>style.rotation</p:attrName>
                                        </p:attrNameLst>
                                      </p:cBhvr>
                                      <p:tavLst>
                                        <p:tav tm="0">
                                          <p:val>
                                            <p:fltVal val="720"/>
                                          </p:val>
                                        </p:tav>
                                        <p:tav tm="100000">
                                          <p:val>
                                            <p:fltVal val="0"/>
                                          </p:val>
                                        </p:tav>
                                      </p:tavLst>
                                    </p:anim>
                                    <p:anim calcmode="lin" valueType="num">
                                      <p:cBhvr>
                                        <p:cTn id="21" dur="2000" fill="hold"/>
                                        <p:tgtEl>
                                          <p:spTgt spid="2"/>
                                        </p:tgtEl>
                                        <p:attrNameLst>
                                          <p:attrName>ppt_h</p:attrName>
                                        </p:attrNameLst>
                                      </p:cBhvr>
                                      <p:tavLst>
                                        <p:tav tm="0">
                                          <p:val>
                                            <p:fltVal val="0"/>
                                          </p:val>
                                        </p:tav>
                                        <p:tav tm="100000">
                                          <p:val>
                                            <p:strVal val="#ppt_h"/>
                                          </p:val>
                                        </p:tav>
                                      </p:tavLst>
                                    </p:anim>
                                    <p:anim calcmode="lin" valueType="num">
                                      <p:cBhvr>
                                        <p:cTn id="22" dur="2000" fill="hold"/>
                                        <p:tgtEl>
                                          <p:spTgt spid="2"/>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2000"/>
                                        <p:tgtEl>
                                          <p:spTgt spid="3"/>
                                        </p:tgtEl>
                                      </p:cBhvr>
                                    </p:animEffect>
                                    <p:anim calcmode="lin" valueType="num">
                                      <p:cBhvr>
                                        <p:cTn id="26" dur="2000" fill="hold"/>
                                        <p:tgtEl>
                                          <p:spTgt spid="3"/>
                                        </p:tgtEl>
                                        <p:attrNameLst>
                                          <p:attrName>style.rotation</p:attrName>
                                        </p:attrNameLst>
                                      </p:cBhvr>
                                      <p:tavLst>
                                        <p:tav tm="0">
                                          <p:val>
                                            <p:fltVal val="720"/>
                                          </p:val>
                                        </p:tav>
                                        <p:tav tm="100000">
                                          <p:val>
                                            <p:fltVal val="0"/>
                                          </p:val>
                                        </p:tav>
                                      </p:tavLst>
                                    </p:anim>
                                    <p:anim calcmode="lin" valueType="num">
                                      <p:cBhvr>
                                        <p:cTn id="27" dur="2000" fill="hold"/>
                                        <p:tgtEl>
                                          <p:spTgt spid="3"/>
                                        </p:tgtEl>
                                        <p:attrNameLst>
                                          <p:attrName>ppt_h</p:attrName>
                                        </p:attrNameLst>
                                      </p:cBhvr>
                                      <p:tavLst>
                                        <p:tav tm="0">
                                          <p:val>
                                            <p:fltVal val="0"/>
                                          </p:val>
                                        </p:tav>
                                        <p:tav tm="100000">
                                          <p:val>
                                            <p:strVal val="#ppt_h"/>
                                          </p:val>
                                        </p:tav>
                                      </p:tavLst>
                                    </p:anim>
                                    <p:anim calcmode="lin" valueType="num">
                                      <p:cBhvr>
                                        <p:cTn id="28" dur="2000" fill="hold"/>
                                        <p:tgtEl>
                                          <p:spTgt spid="3"/>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anim calcmode="lin" valueType="num">
                                      <p:cBhvr>
                                        <p:cTn id="32" dur="2000" fill="hold"/>
                                        <p:tgtEl>
                                          <p:spTgt spid="6"/>
                                        </p:tgtEl>
                                        <p:attrNameLst>
                                          <p:attrName>style.rotation</p:attrName>
                                        </p:attrNameLst>
                                      </p:cBhvr>
                                      <p:tavLst>
                                        <p:tav tm="0">
                                          <p:val>
                                            <p:fltVal val="720"/>
                                          </p:val>
                                        </p:tav>
                                        <p:tav tm="100000">
                                          <p:val>
                                            <p:fltVal val="0"/>
                                          </p:val>
                                        </p:tav>
                                      </p:tavLst>
                                    </p:anim>
                                    <p:anim calcmode="lin" valueType="num">
                                      <p:cBhvr>
                                        <p:cTn id="33" dur="2000" fill="hold"/>
                                        <p:tgtEl>
                                          <p:spTgt spid="6"/>
                                        </p:tgtEl>
                                        <p:attrNameLst>
                                          <p:attrName>ppt_h</p:attrName>
                                        </p:attrNameLst>
                                      </p:cBhvr>
                                      <p:tavLst>
                                        <p:tav tm="0">
                                          <p:val>
                                            <p:fltVal val="0"/>
                                          </p:val>
                                        </p:tav>
                                        <p:tav tm="100000">
                                          <p:val>
                                            <p:strVal val="#ppt_h"/>
                                          </p:val>
                                        </p:tav>
                                      </p:tavLst>
                                    </p:anim>
                                    <p:anim calcmode="lin" valueType="num">
                                      <p:cBhvr>
                                        <p:cTn id="34" dur="2000" fill="hold"/>
                                        <p:tgtEl>
                                          <p:spTgt spid="6"/>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2000"/>
                                        <p:tgtEl>
                                          <p:spTgt spid="7"/>
                                        </p:tgtEl>
                                      </p:cBhvr>
                                    </p:animEffect>
                                    <p:anim calcmode="lin" valueType="num">
                                      <p:cBhvr>
                                        <p:cTn id="38" dur="2000" fill="hold"/>
                                        <p:tgtEl>
                                          <p:spTgt spid="7"/>
                                        </p:tgtEl>
                                        <p:attrNameLst>
                                          <p:attrName>style.rotation</p:attrName>
                                        </p:attrNameLst>
                                      </p:cBhvr>
                                      <p:tavLst>
                                        <p:tav tm="0">
                                          <p:val>
                                            <p:fltVal val="720"/>
                                          </p:val>
                                        </p:tav>
                                        <p:tav tm="100000">
                                          <p:val>
                                            <p:fltVal val="0"/>
                                          </p:val>
                                        </p:tav>
                                      </p:tavLst>
                                    </p:anim>
                                    <p:anim calcmode="lin" valueType="num">
                                      <p:cBhvr>
                                        <p:cTn id="39" dur="2000" fill="hold"/>
                                        <p:tgtEl>
                                          <p:spTgt spid="7"/>
                                        </p:tgtEl>
                                        <p:attrNameLst>
                                          <p:attrName>ppt_h</p:attrName>
                                        </p:attrNameLst>
                                      </p:cBhvr>
                                      <p:tavLst>
                                        <p:tav tm="0">
                                          <p:val>
                                            <p:fltVal val="0"/>
                                          </p:val>
                                        </p:tav>
                                        <p:tav tm="100000">
                                          <p:val>
                                            <p:strVal val="#ppt_h"/>
                                          </p:val>
                                        </p:tav>
                                      </p:tavLst>
                                    </p:anim>
                                    <p:anim calcmode="lin" valueType="num">
                                      <p:cBhvr>
                                        <p:cTn id="40" dur="2000" fill="hold"/>
                                        <p:tgtEl>
                                          <p:spTgt spid="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457200" y="228600"/>
            <a:ext cx="8305800" cy="6477000"/>
          </a:xfrm>
          <a:prstGeom prst="rect">
            <a:avLst/>
          </a:prstGeom>
          <a:ln>
            <a:noFill/>
          </a:ln>
          <a:effectLst>
            <a:softEdge rad="112500"/>
          </a:effectLst>
        </p:spPr>
      </p:pic>
      <p:sp>
        <p:nvSpPr>
          <p:cNvPr id="3" name="Date Placeholder 2"/>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3990272047"/>
      </p:ext>
    </p:extLst>
  </p:cSld>
  <p:clrMapOvr>
    <a:masterClrMapping/>
  </p:clrMapOvr>
  <mc:AlternateContent xmlns:mc="http://schemas.openxmlformats.org/markup-compatibility/2006">
    <mc:Choice xmlns="" xmlns:p14="http://schemas.microsoft.com/office/powerpoint/2010/main" Requires="p14">
      <p:transition spd="slow" p14:dur="2000" advTm="11100"/>
    </mc:Choice>
    <mc:Fallback>
      <p:transition spd="slow" advTm="111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BEBA8EAE-BF5A-486C-A8C5-ECC9F3942E4B}">
                <a14:imgProps xmlns="" xmlns:a14="http://schemas.microsoft.com/office/drawing/2010/main">
                  <a14:imgLayer r:embed="rId5">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876300" y="1289024"/>
            <a:ext cx="7315200" cy="4113074"/>
          </a:xfrm>
          <a:prstGeom prst="rect">
            <a:avLst/>
          </a:prstGeom>
          <a:ln>
            <a:noFill/>
          </a:ln>
          <a:effectLst>
            <a:softEdge rad="112500"/>
          </a:effectLst>
        </p:spPr>
      </p:pic>
      <p:sp>
        <p:nvSpPr>
          <p:cNvPr id="3" name="Rectangle 2"/>
          <p:cNvSpPr/>
          <p:nvPr/>
        </p:nvSpPr>
        <p:spPr>
          <a:xfrm>
            <a:off x="533400" y="5410200"/>
            <a:ext cx="8382000" cy="1292662"/>
          </a:xfrm>
          <a:prstGeom prst="rect">
            <a:avLst/>
          </a:prstGeom>
        </p:spPr>
        <p:txBody>
          <a:bodyPr wrap="square">
            <a:spAutoFit/>
          </a:bodyPr>
          <a:lstStyle/>
          <a:p>
            <a:pPr algn="ctr"/>
            <a:r>
              <a:rPr lang="en-US" dirty="0" smtClean="0">
                <a:latin typeface="Bauhaus 93" pitchFamily="82" charset="0"/>
              </a:rPr>
              <a:t>Stone Shapes</a:t>
            </a:r>
          </a:p>
          <a:p>
            <a:pPr algn="ctr"/>
            <a:r>
              <a:rPr lang="en-US" sz="2000" dirty="0" smtClean="0">
                <a:latin typeface="Bauhaus 93" pitchFamily="82" charset="0"/>
              </a:rPr>
              <a:t>The </a:t>
            </a:r>
            <a:r>
              <a:rPr lang="en-US" sz="2000" dirty="0" err="1" smtClean="0">
                <a:latin typeface="Bauhaus 93" pitchFamily="82" charset="0"/>
              </a:rPr>
              <a:t>Harrat</a:t>
            </a:r>
            <a:r>
              <a:rPr lang="en-US" sz="2000" dirty="0" smtClean="0">
                <a:latin typeface="Bauhaus 93" pitchFamily="82" charset="0"/>
              </a:rPr>
              <a:t> ash-Sham lava field stretches from Syria to Saudi Arabia and contains thousands of wheels. Here, drawings reveal the various shapes these structures can take.</a:t>
            </a:r>
            <a:endParaRPr lang="en-US" sz="2000" dirty="0">
              <a:latin typeface="Bauhaus 93" pitchFamily="82" charset="0"/>
            </a:endParaRPr>
          </a:p>
        </p:txBody>
      </p:sp>
      <p:sp>
        <p:nvSpPr>
          <p:cNvPr id="4" name="Rectangle 3"/>
          <p:cNvSpPr/>
          <p:nvPr/>
        </p:nvSpPr>
        <p:spPr>
          <a:xfrm>
            <a:off x="381000" y="-457200"/>
            <a:ext cx="8305800" cy="1754326"/>
          </a:xfrm>
          <a:prstGeom prst="rect">
            <a:avLst/>
          </a:prstGeom>
        </p:spPr>
        <p:txBody>
          <a:bodyPr wrap="square">
            <a:spAutoFit/>
          </a:bodyPr>
          <a:lstStyle/>
          <a:p>
            <a:pPr algn="ctr"/>
            <a:endParaRPr lang="es-ES" dirty="0"/>
          </a:p>
          <a:p>
            <a:pPr algn="ctr"/>
            <a:endParaRPr lang="es-ES" dirty="0" smtClean="0">
              <a:latin typeface="Bauhaus 93" pitchFamily="82" charset="0"/>
            </a:endParaRPr>
          </a:p>
          <a:p>
            <a:pPr algn="ctr"/>
            <a:r>
              <a:rPr lang="es-ES" dirty="0" smtClean="0">
                <a:latin typeface="Bauhaus 93" pitchFamily="82" charset="0"/>
              </a:rPr>
              <a:t>Formas de Piedra</a:t>
            </a:r>
          </a:p>
          <a:p>
            <a:pPr algn="ctr"/>
            <a:r>
              <a:rPr lang="es-ES" dirty="0" smtClean="0">
                <a:latin typeface="Bauhaus 93" pitchFamily="82" charset="0"/>
              </a:rPr>
              <a:t>El campo de lava </a:t>
            </a:r>
            <a:r>
              <a:rPr lang="es-ES" dirty="0" err="1" smtClean="0">
                <a:latin typeface="Bauhaus 93" pitchFamily="82" charset="0"/>
              </a:rPr>
              <a:t>ash-Sham</a:t>
            </a:r>
            <a:r>
              <a:rPr lang="es-ES" dirty="0" smtClean="0">
                <a:latin typeface="Bauhaus 93" pitchFamily="82" charset="0"/>
              </a:rPr>
              <a:t> </a:t>
            </a:r>
            <a:r>
              <a:rPr lang="es-ES" dirty="0" err="1" smtClean="0">
                <a:latin typeface="Bauhaus 93" pitchFamily="82" charset="0"/>
              </a:rPr>
              <a:t>Harrat</a:t>
            </a:r>
            <a:r>
              <a:rPr lang="es-ES" dirty="0" smtClean="0">
                <a:latin typeface="Bauhaus 93" pitchFamily="82" charset="0"/>
              </a:rPr>
              <a:t> extiende desde Siria hasta Arabia Saudita y contiene miles de ruedas. Aquí, los dibujos muestran las diversas formas de estas estructuras pueden tomar.</a:t>
            </a:r>
            <a:endParaRPr lang="en-US" dirty="0">
              <a:latin typeface="Bauhaus 93" pitchFamily="82" charset="0"/>
            </a:endParaRPr>
          </a:p>
        </p:txBody>
      </p:sp>
      <p:sp>
        <p:nvSpPr>
          <p:cNvPr id="5" name="Date Placeholder 4"/>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647559513"/>
      </p:ext>
    </p:extLst>
  </p:cSld>
  <p:clrMapOvr>
    <a:masterClrMapping/>
  </p:clrMapOvr>
  <mc:AlternateContent xmlns:mc="http://schemas.openxmlformats.org/markup-compatibility/2006">
    <mc:Choice xmlns="" xmlns:p14="http://schemas.microsoft.com/office/powerpoint/2010/main" Requires="p14">
      <p:transition spd="slow" p14:dur="2000" advTm="20902"/>
    </mc:Choice>
    <mc:Fallback>
      <p:transition spd="slow" advTm="209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par>
                                <p:cTn id="8" presetID="21"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2)">
                                      <p:cBhvr>
                                        <p:cTn id="10" dur="2000"/>
                                        <p:tgtEl>
                                          <p:spTgt spid="3"/>
                                        </p:tgtEl>
                                      </p:cBhvr>
                                    </p:animEffect>
                                  </p:childTnLst>
                                </p:cTn>
                              </p:par>
                              <p:par>
                                <p:cTn id="11" presetID="21"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2000"/>
                                        <p:tgtEl>
                                          <p:spTgt spid="4"/>
                                        </p:tgtEl>
                                      </p:cBhvr>
                                    </p:animEffect>
                                  </p:childTnLst>
                                </p:cTn>
                              </p:par>
                              <p:par>
                                <p:cTn id="14" presetID="21" presetClass="entr" presetSubtype="2"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2)">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BEBA8EAE-BF5A-486C-A8C5-ECC9F3942E4B}">
                <a14:imgProps xmlns="" xmlns:a14="http://schemas.microsoft.com/office/drawing/2010/main">
                  <a14:imgLayer r:embed="rId5">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1295400" y="286871"/>
            <a:ext cx="6844553" cy="6324600"/>
          </a:xfrm>
          <a:prstGeom prst="rect">
            <a:avLst/>
          </a:prstGeom>
          <a:ln>
            <a:noFill/>
          </a:ln>
          <a:effectLst>
            <a:softEdge rad="112500"/>
          </a:effectLst>
        </p:spPr>
      </p:pic>
      <p:sp>
        <p:nvSpPr>
          <p:cNvPr id="3" name="Rectangle 2"/>
          <p:cNvSpPr/>
          <p:nvPr/>
        </p:nvSpPr>
        <p:spPr>
          <a:xfrm>
            <a:off x="-76200" y="533400"/>
            <a:ext cx="1662954" cy="2554545"/>
          </a:xfrm>
          <a:prstGeom prst="rect">
            <a:avLst/>
          </a:prstGeom>
        </p:spPr>
        <p:txBody>
          <a:bodyPr wrap="square">
            <a:spAutoFit/>
          </a:bodyPr>
          <a:lstStyle/>
          <a:p>
            <a:pPr algn="ctr"/>
            <a:r>
              <a:rPr lang="es-ES" sz="2000" dirty="0" smtClean="0">
                <a:latin typeface="Bauhaus 93" pitchFamily="82" charset="0"/>
              </a:rPr>
              <a:t>Otro conjunto de ruedas que se encuentran cerca del Oasis de </a:t>
            </a:r>
            <a:r>
              <a:rPr lang="es-ES" sz="2000" dirty="0" err="1" smtClean="0">
                <a:latin typeface="Bauhaus 93" pitchFamily="82" charset="0"/>
              </a:rPr>
              <a:t>Azraq</a:t>
            </a:r>
            <a:r>
              <a:rPr lang="es-ES" sz="2000" dirty="0" smtClean="0">
                <a:latin typeface="Bauhaus 93" pitchFamily="82" charset="0"/>
              </a:rPr>
              <a:t>.</a:t>
            </a:r>
            <a:endParaRPr lang="en-US" sz="2000" dirty="0">
              <a:latin typeface="Bauhaus 93" pitchFamily="82" charset="0"/>
            </a:endParaRPr>
          </a:p>
        </p:txBody>
      </p:sp>
      <p:sp>
        <p:nvSpPr>
          <p:cNvPr id="4" name="Rectangle 3"/>
          <p:cNvSpPr/>
          <p:nvPr/>
        </p:nvSpPr>
        <p:spPr>
          <a:xfrm>
            <a:off x="7911353" y="4191000"/>
            <a:ext cx="1201271" cy="2554545"/>
          </a:xfrm>
          <a:prstGeom prst="rect">
            <a:avLst/>
          </a:prstGeom>
        </p:spPr>
        <p:txBody>
          <a:bodyPr wrap="square">
            <a:spAutoFit/>
          </a:bodyPr>
          <a:lstStyle/>
          <a:p>
            <a:pPr algn="ctr"/>
            <a:r>
              <a:rPr lang="en-US" sz="2000" dirty="0" smtClean="0">
                <a:latin typeface="Bauhaus 93" pitchFamily="82" charset="0"/>
              </a:rPr>
              <a:t>Another cluster of wheels found near the </a:t>
            </a:r>
            <a:r>
              <a:rPr lang="en-US" sz="2000" dirty="0" err="1" smtClean="0">
                <a:latin typeface="Bauhaus 93" pitchFamily="82" charset="0"/>
              </a:rPr>
              <a:t>Azraq</a:t>
            </a:r>
            <a:r>
              <a:rPr lang="en-US" sz="2000" dirty="0" smtClean="0">
                <a:latin typeface="Bauhaus 93" pitchFamily="82" charset="0"/>
              </a:rPr>
              <a:t> Oasis.</a:t>
            </a:r>
            <a:endParaRPr lang="en-US" sz="2000" dirty="0">
              <a:latin typeface="Bauhaus 93" pitchFamily="82" charset="0"/>
            </a:endParaRPr>
          </a:p>
        </p:txBody>
      </p:sp>
      <p:sp>
        <p:nvSpPr>
          <p:cNvPr id="5" name="Date Placeholder 4"/>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482823670"/>
      </p:ext>
    </p:extLst>
  </p:cSld>
  <p:clrMapOvr>
    <a:masterClrMapping/>
  </p:clrMapOvr>
  <mc:AlternateContent xmlns:mc="http://schemas.openxmlformats.org/markup-compatibility/2006">
    <mc:Choice xmlns="" xmlns:p14="http://schemas.microsoft.com/office/powerpoint/2010/main" Requires="p14">
      <p:transition spd="slow" p14:dur="2000" advTm="14059"/>
    </mc:Choice>
    <mc:Fallback>
      <p:transition spd="slow" advTm="140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2000"/>
                                        <p:tgtEl>
                                          <p:spTgt spid="2"/>
                                        </p:tgtEl>
                                      </p:cBhvr>
                                    </p:animEffect>
                                  </p:childTnLst>
                                </p:cTn>
                              </p:par>
                              <p:par>
                                <p:cTn id="8" presetID="21"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3)">
                                      <p:cBhvr>
                                        <p:cTn id="10" dur="2000"/>
                                        <p:tgtEl>
                                          <p:spTgt spid="3"/>
                                        </p:tgtEl>
                                      </p:cBhvr>
                                    </p:animEffect>
                                  </p:childTnLst>
                                </p:cTn>
                              </p:par>
                              <p:par>
                                <p:cTn id="11" presetID="21"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2000"/>
                                        <p:tgtEl>
                                          <p:spTgt spid="4"/>
                                        </p:tgtEl>
                                      </p:cBhvr>
                                    </p:animEffect>
                                  </p:childTnLst>
                                </p:cTn>
                              </p:par>
                              <p:par>
                                <p:cTn id="14" presetID="21" presetClass="entr" presetSubtype="3"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3)">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304800" y="986170"/>
            <a:ext cx="8534400" cy="4805030"/>
          </a:xfrm>
          <a:prstGeom prst="rect">
            <a:avLst/>
          </a:prstGeom>
          <a:ln>
            <a:noFill/>
          </a:ln>
          <a:effectLst>
            <a:softEdge rad="112500"/>
          </a:effectLst>
        </p:spPr>
      </p:pic>
      <p:sp>
        <p:nvSpPr>
          <p:cNvPr id="3" name="Rectangle 2"/>
          <p:cNvSpPr/>
          <p:nvPr/>
        </p:nvSpPr>
        <p:spPr>
          <a:xfrm>
            <a:off x="2294965" y="5791200"/>
            <a:ext cx="4572000" cy="923330"/>
          </a:xfrm>
          <a:prstGeom prst="rect">
            <a:avLst/>
          </a:prstGeom>
        </p:spPr>
        <p:txBody>
          <a:bodyPr>
            <a:spAutoFit/>
          </a:bodyPr>
          <a:lstStyle/>
          <a:p>
            <a:pPr algn="ctr"/>
            <a:r>
              <a:rPr lang="en-US" dirty="0" smtClean="0">
                <a:latin typeface="Bauhaus 93" pitchFamily="82" charset="0"/>
              </a:rPr>
              <a:t>Close-up photo of one of the wheels from the </a:t>
            </a:r>
            <a:r>
              <a:rPr lang="en-US" dirty="0" err="1" smtClean="0">
                <a:latin typeface="Bauhaus 93" pitchFamily="82" charset="0"/>
              </a:rPr>
              <a:t>Azraq</a:t>
            </a:r>
            <a:r>
              <a:rPr lang="en-US" dirty="0" smtClean="0">
                <a:latin typeface="Bauhaus 93" pitchFamily="82" charset="0"/>
              </a:rPr>
              <a:t> area. Photographed from the air it has an amorphous design.</a:t>
            </a:r>
            <a:endParaRPr lang="en-US" dirty="0">
              <a:latin typeface="Bauhaus 93" pitchFamily="82" charset="0"/>
            </a:endParaRPr>
          </a:p>
        </p:txBody>
      </p:sp>
      <p:sp>
        <p:nvSpPr>
          <p:cNvPr id="4" name="Rectangle 3"/>
          <p:cNvSpPr/>
          <p:nvPr/>
        </p:nvSpPr>
        <p:spPr>
          <a:xfrm>
            <a:off x="2294965" y="62840"/>
            <a:ext cx="4572000" cy="923330"/>
          </a:xfrm>
          <a:prstGeom prst="rect">
            <a:avLst/>
          </a:prstGeom>
        </p:spPr>
        <p:txBody>
          <a:bodyPr>
            <a:spAutoFit/>
          </a:bodyPr>
          <a:lstStyle/>
          <a:p>
            <a:pPr algn="ctr"/>
            <a:r>
              <a:rPr lang="es-ES" dirty="0" smtClean="0">
                <a:latin typeface="Bauhaus 93" pitchFamily="82" charset="0"/>
              </a:rPr>
              <a:t>Foto de una de las ruedas de la zona </a:t>
            </a:r>
            <a:r>
              <a:rPr lang="es-ES" dirty="0" err="1" smtClean="0">
                <a:latin typeface="Bauhaus 93" pitchFamily="82" charset="0"/>
              </a:rPr>
              <a:t>Azraq</a:t>
            </a:r>
            <a:r>
              <a:rPr lang="es-ES" dirty="0" smtClean="0">
                <a:latin typeface="Bauhaus 93" pitchFamily="82" charset="0"/>
              </a:rPr>
              <a:t> </a:t>
            </a:r>
            <a:r>
              <a:rPr lang="es-ES" dirty="0" err="1" smtClean="0">
                <a:latin typeface="Bauhaus 93" pitchFamily="82" charset="0"/>
              </a:rPr>
              <a:t>Close</a:t>
            </a:r>
            <a:r>
              <a:rPr lang="es-ES" dirty="0" smtClean="0">
                <a:latin typeface="Bauhaus 93" pitchFamily="82" charset="0"/>
              </a:rPr>
              <a:t>-up. Fotografiado desde el aire tiene un diseño amorfo.</a:t>
            </a:r>
            <a:endParaRPr lang="en-US" dirty="0">
              <a:latin typeface="Bauhaus 93" pitchFamily="82" charset="0"/>
            </a:endParaRPr>
          </a:p>
        </p:txBody>
      </p:sp>
      <p:sp>
        <p:nvSpPr>
          <p:cNvPr id="5" name="Date Placeholder 4"/>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1267578139"/>
      </p:ext>
    </p:extLst>
  </p:cSld>
  <p:clrMapOvr>
    <a:masterClrMapping/>
  </p:clrMapOvr>
  <mc:AlternateContent xmlns:mc="http://schemas.openxmlformats.org/markup-compatibility/2006">
    <mc:Choice xmlns="" xmlns:p14="http://schemas.microsoft.com/office/powerpoint/2010/main" Requires="p14">
      <p:transition spd="slow" p14:dur="2000" advTm="12961"/>
    </mc:Choice>
    <mc:Fallback>
      <p:transition spd="slow" advTm="12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4)">
                                      <p:cBhvr>
                                        <p:cTn id="10" dur="2000"/>
                                        <p:tgtEl>
                                          <p:spTgt spid="3"/>
                                        </p:tgtEl>
                                      </p:cBhvr>
                                    </p:animEffect>
                                  </p:childTnLst>
                                </p:cTn>
                              </p:par>
                              <p:par>
                                <p:cTn id="11" presetID="21"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2000"/>
                                        <p:tgtEl>
                                          <p:spTgt spid="4"/>
                                        </p:tgtEl>
                                      </p:cBhvr>
                                    </p:animEffect>
                                  </p:childTnLst>
                                </p:cTn>
                              </p:par>
                              <p:par>
                                <p:cTn id="14" presetID="21"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4)">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1600200" y="381000"/>
            <a:ext cx="6096000" cy="5867400"/>
          </a:xfrm>
          <a:prstGeom prst="rect">
            <a:avLst/>
          </a:prstGeom>
          <a:ln>
            <a:noFill/>
          </a:ln>
          <a:effectLst>
            <a:softEdge rad="112500"/>
          </a:effectLst>
        </p:spPr>
      </p:pic>
      <p:sp>
        <p:nvSpPr>
          <p:cNvPr id="3" name="Rectangle 2"/>
          <p:cNvSpPr/>
          <p:nvPr/>
        </p:nvSpPr>
        <p:spPr>
          <a:xfrm>
            <a:off x="7696200" y="147934"/>
            <a:ext cx="1447800" cy="6555641"/>
          </a:xfrm>
          <a:prstGeom prst="rect">
            <a:avLst/>
          </a:prstGeom>
        </p:spPr>
        <p:txBody>
          <a:bodyPr wrap="square">
            <a:spAutoFit/>
          </a:bodyPr>
          <a:lstStyle/>
          <a:p>
            <a:pPr algn="ctr"/>
            <a:r>
              <a:rPr lang="en-US" sz="2000" dirty="0">
                <a:latin typeface="Bauhaus 93" pitchFamily="82" charset="0"/>
              </a:rPr>
              <a:t>These stone structures have a wide variety of designs, with a common one being a circle with spokes radiating inside. This wheel in Jordan looks like it has four dots within its spokes.</a:t>
            </a:r>
          </a:p>
        </p:txBody>
      </p:sp>
      <p:sp>
        <p:nvSpPr>
          <p:cNvPr id="4" name="Rectangle 3"/>
          <p:cNvSpPr/>
          <p:nvPr/>
        </p:nvSpPr>
        <p:spPr>
          <a:xfrm>
            <a:off x="51547" y="36879"/>
            <a:ext cx="1548653" cy="6863417"/>
          </a:xfrm>
          <a:prstGeom prst="rect">
            <a:avLst/>
          </a:prstGeom>
        </p:spPr>
        <p:txBody>
          <a:bodyPr wrap="square">
            <a:spAutoFit/>
          </a:bodyPr>
          <a:lstStyle/>
          <a:p>
            <a:pPr algn="ctr"/>
            <a:r>
              <a:rPr lang="es-ES" sz="2000" dirty="0">
                <a:latin typeface="Bauhaus 93" pitchFamily="82" charset="0"/>
              </a:rPr>
              <a:t>Estas estructuras de piedra tienen una amplia variedad de diseños, </a:t>
            </a:r>
            <a:r>
              <a:rPr lang="es-ES" sz="2000" dirty="0" smtClean="0">
                <a:latin typeface="Bauhaus 93" pitchFamily="82" charset="0"/>
              </a:rPr>
              <a:t>Los más </a:t>
            </a:r>
            <a:r>
              <a:rPr lang="es-ES" sz="2000" dirty="0">
                <a:latin typeface="Bauhaus 93" pitchFamily="82" charset="0"/>
              </a:rPr>
              <a:t>comunes </a:t>
            </a:r>
            <a:r>
              <a:rPr lang="es-ES" sz="2000" dirty="0" smtClean="0">
                <a:latin typeface="Bauhaus 93" pitchFamily="82" charset="0"/>
              </a:rPr>
              <a:t>son </a:t>
            </a:r>
            <a:r>
              <a:rPr lang="es-ES" sz="2000" dirty="0">
                <a:latin typeface="Bauhaus 93" pitchFamily="82" charset="0"/>
              </a:rPr>
              <a:t>un círculo con rayos </a:t>
            </a:r>
            <a:r>
              <a:rPr lang="es-ES" sz="2000" dirty="0" smtClean="0">
                <a:latin typeface="Bauhaus 93" pitchFamily="82" charset="0"/>
              </a:rPr>
              <a:t>irradiando el </a:t>
            </a:r>
            <a:r>
              <a:rPr lang="es-ES" sz="2000" dirty="0">
                <a:latin typeface="Bauhaus 93" pitchFamily="82" charset="0"/>
              </a:rPr>
              <a:t>dentro. Esta rueda en Jordania parece que tiene cuatro puntos dentro de sus radios.</a:t>
            </a:r>
            <a:endParaRPr lang="en-US" sz="2000" dirty="0">
              <a:latin typeface="Bauhaus 93" pitchFamily="82" charset="0"/>
            </a:endParaRPr>
          </a:p>
        </p:txBody>
      </p:sp>
      <p:sp>
        <p:nvSpPr>
          <p:cNvPr id="5" name="Date Placeholder 4"/>
          <p:cNvSpPr>
            <a:spLocks noGrp="1"/>
          </p:cNvSpPr>
          <p:nvPr>
            <p:ph type="dt" sz="half" idx="10"/>
          </p:nvPr>
        </p:nvSpPr>
        <p:spPr>
          <a:xfrm>
            <a:off x="4267200" y="6338450"/>
            <a:ext cx="2133600" cy="365125"/>
          </a:xfrm>
        </p:spPr>
        <p:txBody>
          <a:bodyPr/>
          <a:lstStyle/>
          <a:p>
            <a:r>
              <a:rPr lang="en-US" dirty="0" smtClean="0"/>
              <a:t>27/1/2014</a:t>
            </a:r>
            <a:endParaRPr lang="en-US" dirty="0"/>
          </a:p>
        </p:txBody>
      </p:sp>
    </p:spTree>
    <p:custDataLst>
      <p:tags r:id="rId1"/>
    </p:custDataLst>
    <p:extLst>
      <p:ext uri="{BB962C8B-B14F-4D97-AF65-F5344CB8AC3E}">
        <p14:creationId xmlns="" xmlns:p14="http://schemas.microsoft.com/office/powerpoint/2010/main" val="1478837617"/>
      </p:ext>
    </p:extLst>
  </p:cSld>
  <p:clrMapOvr>
    <a:masterClrMapping/>
  </p:clrMapOvr>
  <mc:AlternateContent xmlns:mc="http://schemas.openxmlformats.org/markup-compatibility/2006">
    <mc:Choice xmlns="" xmlns:p14="http://schemas.microsoft.com/office/powerpoint/2010/main" Requires="p14">
      <p:transition spd="slow" p14:dur="2000" advTm="17132"/>
    </mc:Choice>
    <mc:Fallback>
      <p:transition spd="slow" advTm="171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2000"/>
                                        <p:tgtEl>
                                          <p:spTgt spid="2"/>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8)">
                                      <p:cBhvr>
                                        <p:cTn id="10" dur="2000"/>
                                        <p:tgtEl>
                                          <p:spTgt spid="3"/>
                                        </p:tgtEl>
                                      </p:cBhvr>
                                    </p:animEffect>
                                  </p:childTnLst>
                                </p:cTn>
                              </p:par>
                              <p:par>
                                <p:cTn id="11" presetID="21"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2000"/>
                                        <p:tgtEl>
                                          <p:spTgt spid="4"/>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8)">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838200" y="1343201"/>
            <a:ext cx="7391400" cy="4292949"/>
          </a:xfrm>
          <a:prstGeom prst="rect">
            <a:avLst/>
          </a:prstGeom>
          <a:ln>
            <a:noFill/>
          </a:ln>
          <a:effectLst>
            <a:softEdge rad="112500"/>
          </a:effectLst>
        </p:spPr>
      </p:pic>
      <p:sp>
        <p:nvSpPr>
          <p:cNvPr id="3" name="Rectangle 2"/>
          <p:cNvSpPr/>
          <p:nvPr/>
        </p:nvSpPr>
        <p:spPr>
          <a:xfrm>
            <a:off x="0" y="19762"/>
            <a:ext cx="9144000" cy="1323439"/>
          </a:xfrm>
          <a:prstGeom prst="rect">
            <a:avLst/>
          </a:prstGeom>
        </p:spPr>
        <p:txBody>
          <a:bodyPr wrap="square">
            <a:spAutoFit/>
          </a:bodyPr>
          <a:lstStyle/>
          <a:p>
            <a:pPr algn="ctr"/>
            <a:r>
              <a:rPr lang="es-ES" sz="2000" dirty="0">
                <a:latin typeface="Bauhaus 93" pitchFamily="82" charset="0"/>
              </a:rPr>
              <a:t>Esta rueda circular parece un poco </a:t>
            </a:r>
            <a:r>
              <a:rPr lang="es-ES" sz="2000" dirty="0" smtClean="0">
                <a:latin typeface="Bauhaus 93" pitchFamily="82" charset="0"/>
              </a:rPr>
              <a:t>exprimida </a:t>
            </a:r>
            <a:r>
              <a:rPr lang="es-ES" sz="2000" dirty="0">
                <a:latin typeface="Bauhaus 93" pitchFamily="82" charset="0"/>
              </a:rPr>
              <a:t>en esta foto aérea. Los investigadores todavía están desconcertados </a:t>
            </a:r>
            <a:r>
              <a:rPr lang="es-ES" sz="2000" dirty="0" smtClean="0">
                <a:latin typeface="Bauhaus 93" pitchFamily="82" charset="0"/>
              </a:rPr>
              <a:t>para que </a:t>
            </a:r>
            <a:r>
              <a:rPr lang="es-ES" sz="2000" dirty="0">
                <a:latin typeface="Bauhaus 93" pitchFamily="82" charset="0"/>
              </a:rPr>
              <a:t>se utilizaron estos círculos de </a:t>
            </a:r>
            <a:r>
              <a:rPr lang="es-ES" sz="2000" dirty="0" smtClean="0">
                <a:latin typeface="Bauhaus 93" pitchFamily="82" charset="0"/>
              </a:rPr>
              <a:t>piedra, un </a:t>
            </a:r>
            <a:r>
              <a:rPr lang="es-ES" sz="2000" dirty="0">
                <a:latin typeface="Bauhaus 93" pitchFamily="82" charset="0"/>
              </a:rPr>
              <a:t>poco de lo que sugiere tal vez eran lugares de culto o utilizados para los rituales relacionados con eventos astronómicos.</a:t>
            </a:r>
            <a:endParaRPr lang="en-US" sz="2000" dirty="0">
              <a:latin typeface="Bauhaus 93" pitchFamily="82" charset="0"/>
            </a:endParaRPr>
          </a:p>
        </p:txBody>
      </p:sp>
      <p:sp>
        <p:nvSpPr>
          <p:cNvPr id="4" name="Rectangle 3"/>
          <p:cNvSpPr/>
          <p:nvPr/>
        </p:nvSpPr>
        <p:spPr>
          <a:xfrm>
            <a:off x="0" y="5534561"/>
            <a:ext cx="9144000" cy="1323439"/>
          </a:xfrm>
          <a:prstGeom prst="rect">
            <a:avLst/>
          </a:prstGeom>
        </p:spPr>
        <p:txBody>
          <a:bodyPr wrap="square">
            <a:spAutoFit/>
          </a:bodyPr>
          <a:lstStyle/>
          <a:p>
            <a:pPr algn="ctr"/>
            <a:r>
              <a:rPr lang="en-US" sz="2000" dirty="0">
                <a:latin typeface="Bauhaus 93" pitchFamily="82" charset="0"/>
              </a:rPr>
              <a:t>This circular wheel looks kind of squeezed in this aerial photo. Researchers are still puzzled over what these stone circles were used for, with some suggesting perhaps they were places of worship or used for rituals connected with astronomical events.</a:t>
            </a:r>
          </a:p>
        </p:txBody>
      </p:sp>
      <p:sp>
        <p:nvSpPr>
          <p:cNvPr id="5" name="Date Placeholder 4"/>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3639169053"/>
      </p:ext>
    </p:extLst>
  </p:cSld>
  <p:clrMapOvr>
    <a:masterClrMapping/>
  </p:clrMapOvr>
  <mc:AlternateContent xmlns:mc="http://schemas.openxmlformats.org/markup-compatibility/2006">
    <mc:Choice xmlns="" xmlns:p14="http://schemas.microsoft.com/office/powerpoint/2010/main" Requires="p14">
      <p:transition spd="slow" p14:dur="2000" advTm="24891"/>
    </mc:Choice>
    <mc:Fallback>
      <p:transition spd="slow" advTm="248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2000"/>
                                        <p:tgtEl>
                                          <p:spTgt spid="3"/>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1524000" y="381000"/>
            <a:ext cx="5867400" cy="5867400"/>
          </a:xfrm>
          <a:prstGeom prst="rect">
            <a:avLst/>
          </a:prstGeom>
          <a:ln>
            <a:noFill/>
          </a:ln>
          <a:effectLst>
            <a:softEdge rad="112500"/>
          </a:effectLst>
        </p:spPr>
      </p:pic>
      <p:sp>
        <p:nvSpPr>
          <p:cNvPr id="3" name="Rectangle 2"/>
          <p:cNvSpPr/>
          <p:nvPr/>
        </p:nvSpPr>
        <p:spPr>
          <a:xfrm>
            <a:off x="7539318" y="2770525"/>
            <a:ext cx="1371600" cy="3477875"/>
          </a:xfrm>
          <a:prstGeom prst="rect">
            <a:avLst/>
          </a:prstGeom>
        </p:spPr>
        <p:txBody>
          <a:bodyPr wrap="square">
            <a:spAutoFit/>
          </a:bodyPr>
          <a:lstStyle/>
          <a:p>
            <a:pPr algn="ctr"/>
            <a:r>
              <a:rPr lang="en-US" sz="2000" dirty="0">
                <a:latin typeface="Bauhaus 93" pitchFamily="82" charset="0"/>
              </a:rPr>
              <a:t>The wheels in this picture are very amorphous, their spokes looking like bubbles.</a:t>
            </a:r>
          </a:p>
        </p:txBody>
      </p:sp>
      <p:sp>
        <p:nvSpPr>
          <p:cNvPr id="4" name="Rectangle 3"/>
          <p:cNvSpPr/>
          <p:nvPr/>
        </p:nvSpPr>
        <p:spPr>
          <a:xfrm>
            <a:off x="179294" y="381000"/>
            <a:ext cx="1344706" cy="2554545"/>
          </a:xfrm>
          <a:prstGeom prst="rect">
            <a:avLst/>
          </a:prstGeom>
        </p:spPr>
        <p:txBody>
          <a:bodyPr wrap="square">
            <a:spAutoFit/>
          </a:bodyPr>
          <a:lstStyle/>
          <a:p>
            <a:pPr algn="ctr"/>
            <a:r>
              <a:rPr lang="es-ES" sz="2000" dirty="0">
                <a:latin typeface="Bauhaus 93" pitchFamily="82" charset="0"/>
              </a:rPr>
              <a:t>Las ruedas en esta imagen son muy </a:t>
            </a:r>
            <a:r>
              <a:rPr lang="es-ES" sz="2000" dirty="0" smtClean="0">
                <a:latin typeface="Bauhaus 93" pitchFamily="82" charset="0"/>
              </a:rPr>
              <a:t>amorfas, </a:t>
            </a:r>
            <a:r>
              <a:rPr lang="es-ES" sz="2000" dirty="0">
                <a:latin typeface="Bauhaus 93" pitchFamily="82" charset="0"/>
              </a:rPr>
              <a:t>sus radios </a:t>
            </a:r>
            <a:r>
              <a:rPr lang="es-ES" sz="2000" dirty="0" smtClean="0">
                <a:latin typeface="Bauhaus 93" pitchFamily="82" charset="0"/>
              </a:rPr>
              <a:t>parecen </a:t>
            </a:r>
            <a:r>
              <a:rPr lang="es-ES" sz="2000" dirty="0">
                <a:latin typeface="Bauhaus 93" pitchFamily="82" charset="0"/>
              </a:rPr>
              <a:t>burbujas.</a:t>
            </a:r>
            <a:endParaRPr lang="en-US" sz="2000" dirty="0">
              <a:latin typeface="Bauhaus 93" pitchFamily="82" charset="0"/>
            </a:endParaRPr>
          </a:p>
        </p:txBody>
      </p:sp>
      <p:sp>
        <p:nvSpPr>
          <p:cNvPr id="5" name="Date Placeholder 4"/>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4242816248"/>
      </p:ext>
    </p:extLst>
  </p:cSld>
  <p:clrMapOvr>
    <a:masterClrMapping/>
  </p:clrMapOvr>
  <mc:AlternateContent xmlns:mc="http://schemas.openxmlformats.org/markup-compatibility/2006">
    <mc:Choice xmlns="" xmlns:p14="http://schemas.microsoft.com/office/powerpoint/2010/main" Requires="p14">
      <p:transition spd="slow" p14:dur="2000" advTm="15121"/>
    </mc:Choice>
    <mc:Fallback>
      <p:transition spd="slow" advTm="151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par>
                                <p:cTn id="8" presetID="21"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2)">
                                      <p:cBhvr>
                                        <p:cTn id="10" dur="2000"/>
                                        <p:tgtEl>
                                          <p:spTgt spid="3"/>
                                        </p:tgtEl>
                                      </p:cBhvr>
                                    </p:animEffect>
                                  </p:childTnLst>
                                </p:cTn>
                              </p:par>
                              <p:par>
                                <p:cTn id="11" presetID="21"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2000"/>
                                        <p:tgtEl>
                                          <p:spTgt spid="4"/>
                                        </p:tgtEl>
                                      </p:cBhvr>
                                    </p:animEffect>
                                  </p:childTnLst>
                                </p:cTn>
                              </p:par>
                              <p:par>
                                <p:cTn id="14" presetID="21" presetClass="entr" presetSubtype="2"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2)">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BEBA8EAE-BF5A-486C-A8C5-ECC9F3942E4B}">
                <a14:imgProps xmlns="" xmlns:a14="http://schemas.microsoft.com/office/drawing/2010/main">
                  <a14:imgLayer r:embed="rId5">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685800" y="914401"/>
            <a:ext cx="7772400" cy="4927936"/>
          </a:xfrm>
          <a:prstGeom prst="rect">
            <a:avLst/>
          </a:prstGeom>
          <a:ln>
            <a:noFill/>
          </a:ln>
          <a:effectLst>
            <a:softEdge rad="112500"/>
          </a:effectLst>
        </p:spPr>
      </p:pic>
      <p:sp>
        <p:nvSpPr>
          <p:cNvPr id="3" name="Rectangle 2"/>
          <p:cNvSpPr/>
          <p:nvPr/>
        </p:nvSpPr>
        <p:spPr>
          <a:xfrm>
            <a:off x="0" y="5842337"/>
            <a:ext cx="9144000" cy="1015663"/>
          </a:xfrm>
          <a:prstGeom prst="rect">
            <a:avLst/>
          </a:prstGeom>
        </p:spPr>
        <p:txBody>
          <a:bodyPr wrap="square">
            <a:spAutoFit/>
          </a:bodyPr>
          <a:lstStyle/>
          <a:p>
            <a:pPr algn="ctr"/>
            <a:r>
              <a:rPr lang="en-US" sz="2000" dirty="0">
                <a:latin typeface="Bauhaus 93" pitchFamily="82" charset="0"/>
              </a:rPr>
              <a:t>Cairns, or piles of stones, are often found associated with the wheels, sometimes circling the perimeter and other times in among the spokes. Here, the wheel to the south has a ring of such cairns around it.</a:t>
            </a:r>
          </a:p>
        </p:txBody>
      </p:sp>
      <p:sp>
        <p:nvSpPr>
          <p:cNvPr id="4" name="Rectangle 3"/>
          <p:cNvSpPr/>
          <p:nvPr/>
        </p:nvSpPr>
        <p:spPr>
          <a:xfrm>
            <a:off x="0" y="0"/>
            <a:ext cx="9144000" cy="1015663"/>
          </a:xfrm>
          <a:prstGeom prst="rect">
            <a:avLst/>
          </a:prstGeom>
        </p:spPr>
        <p:txBody>
          <a:bodyPr wrap="square">
            <a:spAutoFit/>
          </a:bodyPr>
          <a:lstStyle/>
          <a:p>
            <a:pPr algn="ctr"/>
            <a:r>
              <a:rPr lang="es-ES" sz="2000" dirty="0" err="1">
                <a:latin typeface="Bauhaus 93" pitchFamily="82" charset="0"/>
              </a:rPr>
              <a:t>Cairns</a:t>
            </a:r>
            <a:r>
              <a:rPr lang="es-ES" sz="2000" dirty="0">
                <a:latin typeface="Bauhaus 93" pitchFamily="82" charset="0"/>
              </a:rPr>
              <a:t>, o montones de piedras, se encuentran a menudo asociados con las ruedas, a veces rodeando el perímetro y otras veces en uno de los radios. Aquí, la rueda hacia el sur tiene un anillo de tales </a:t>
            </a:r>
            <a:r>
              <a:rPr lang="es-ES" sz="2000" dirty="0" err="1">
                <a:latin typeface="Bauhaus 93" pitchFamily="82" charset="0"/>
              </a:rPr>
              <a:t>Cairns</a:t>
            </a:r>
            <a:r>
              <a:rPr lang="es-ES" sz="2000" dirty="0">
                <a:latin typeface="Bauhaus 93" pitchFamily="82" charset="0"/>
              </a:rPr>
              <a:t> alrededor de ella.</a:t>
            </a:r>
            <a:endParaRPr lang="en-US" sz="2000" dirty="0">
              <a:latin typeface="Bauhaus 93" pitchFamily="82" charset="0"/>
            </a:endParaRPr>
          </a:p>
        </p:txBody>
      </p:sp>
      <p:sp>
        <p:nvSpPr>
          <p:cNvPr id="5" name="Date Placeholder 4"/>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1719229967"/>
      </p:ext>
    </p:extLst>
  </p:cSld>
  <p:clrMapOvr>
    <a:masterClrMapping/>
  </p:clrMapOvr>
  <mc:AlternateContent xmlns:mc="http://schemas.openxmlformats.org/markup-compatibility/2006">
    <mc:Choice xmlns="" xmlns:p14="http://schemas.microsoft.com/office/powerpoint/2010/main" Requires="p14">
      <p:transition spd="slow" p14:dur="2000" advTm="23207"/>
    </mc:Choice>
    <mc:Fallback>
      <p:transition spd="slow" advTm="232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2000"/>
                                        <p:tgtEl>
                                          <p:spTgt spid="2"/>
                                        </p:tgtEl>
                                      </p:cBhvr>
                                    </p:animEffect>
                                  </p:childTnLst>
                                </p:cTn>
                              </p:par>
                              <p:par>
                                <p:cTn id="8" presetID="21" presetClass="entr" presetSubtype="3"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3)">
                                      <p:cBhvr>
                                        <p:cTn id="10" dur="2000"/>
                                        <p:tgtEl>
                                          <p:spTgt spid="3"/>
                                        </p:tgtEl>
                                      </p:cBhvr>
                                    </p:animEffect>
                                  </p:childTnLst>
                                </p:cTn>
                              </p:par>
                              <p:par>
                                <p:cTn id="11" presetID="21"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2000"/>
                                        <p:tgtEl>
                                          <p:spTgt spid="4"/>
                                        </p:tgtEl>
                                      </p:cBhvr>
                                    </p:animEffect>
                                  </p:childTnLst>
                                </p:cTn>
                              </p:par>
                              <p:par>
                                <p:cTn id="14" presetID="21" presetClass="entr" presetSubtype="3"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3)">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1371600" y="533400"/>
            <a:ext cx="6248400" cy="5791200"/>
          </a:xfrm>
          <a:prstGeom prst="rect">
            <a:avLst/>
          </a:prstGeom>
          <a:ln>
            <a:noFill/>
          </a:ln>
          <a:effectLst>
            <a:softEdge rad="112500"/>
          </a:effectLst>
        </p:spPr>
      </p:pic>
      <p:sp>
        <p:nvSpPr>
          <p:cNvPr id="3" name="Rectangle 2"/>
          <p:cNvSpPr/>
          <p:nvPr/>
        </p:nvSpPr>
        <p:spPr>
          <a:xfrm>
            <a:off x="7620000" y="4303406"/>
            <a:ext cx="1371600" cy="2246769"/>
          </a:xfrm>
          <a:prstGeom prst="rect">
            <a:avLst/>
          </a:prstGeom>
        </p:spPr>
        <p:txBody>
          <a:bodyPr wrap="square">
            <a:spAutoFit/>
          </a:bodyPr>
          <a:lstStyle/>
          <a:p>
            <a:pPr algn="ctr"/>
            <a:r>
              <a:rPr lang="en-US" sz="2000" dirty="0">
                <a:latin typeface="Bauhaus 93" pitchFamily="82" charset="0"/>
              </a:rPr>
              <a:t>The spokes of this wheel radiate from a central hub.</a:t>
            </a:r>
          </a:p>
        </p:txBody>
      </p:sp>
      <p:sp>
        <p:nvSpPr>
          <p:cNvPr id="4" name="Rectangle 3"/>
          <p:cNvSpPr/>
          <p:nvPr/>
        </p:nvSpPr>
        <p:spPr>
          <a:xfrm>
            <a:off x="31376" y="2123"/>
            <a:ext cx="1340224" cy="2554545"/>
          </a:xfrm>
          <a:prstGeom prst="rect">
            <a:avLst/>
          </a:prstGeom>
        </p:spPr>
        <p:txBody>
          <a:bodyPr wrap="square">
            <a:spAutoFit/>
          </a:bodyPr>
          <a:lstStyle/>
          <a:p>
            <a:pPr algn="ctr"/>
            <a:endParaRPr lang="es-ES" sz="2000" dirty="0">
              <a:latin typeface="Bauhaus 93" pitchFamily="82" charset="0"/>
            </a:endParaRPr>
          </a:p>
          <a:p>
            <a:pPr algn="ctr"/>
            <a:r>
              <a:rPr lang="es-ES" sz="2000" dirty="0">
                <a:latin typeface="Bauhaus 93" pitchFamily="82" charset="0"/>
              </a:rPr>
              <a:t>Los radios de esta rueda irradian desde un cubo central.</a:t>
            </a:r>
            <a:endParaRPr lang="en-US" sz="2000" dirty="0">
              <a:latin typeface="Bauhaus 93" pitchFamily="82" charset="0"/>
            </a:endParaRPr>
          </a:p>
        </p:txBody>
      </p:sp>
      <p:sp>
        <p:nvSpPr>
          <p:cNvPr id="5" name="Date Placeholder 4"/>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4045481115"/>
      </p:ext>
    </p:extLst>
  </p:cSld>
  <p:clrMapOvr>
    <a:masterClrMapping/>
  </p:clrMapOvr>
  <mc:AlternateContent xmlns:mc="http://schemas.openxmlformats.org/markup-compatibility/2006">
    <mc:Choice xmlns="" xmlns:p14="http://schemas.microsoft.com/office/powerpoint/2010/main" Requires="p14">
      <p:transition spd="slow" p14:dur="2000" advTm="11632"/>
    </mc:Choice>
    <mc:Fallback>
      <p:transition spd="slow" advTm="116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4)">
                                      <p:cBhvr>
                                        <p:cTn id="10" dur="2000"/>
                                        <p:tgtEl>
                                          <p:spTgt spid="3"/>
                                        </p:tgtEl>
                                      </p:cBhvr>
                                    </p:animEffect>
                                  </p:childTnLst>
                                </p:cTn>
                              </p:par>
                              <p:par>
                                <p:cTn id="11" presetID="21"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0" y="22412"/>
            <a:ext cx="9175376" cy="6858000"/>
          </a:xfrm>
          <a:prstGeom prst="rect">
            <a:avLst/>
          </a:prstGeom>
          <a:ln>
            <a:noFill/>
          </a:ln>
          <a:effectLst>
            <a:softEdge rad="112500"/>
          </a:effectLst>
        </p:spPr>
      </p:pic>
      <p:sp>
        <p:nvSpPr>
          <p:cNvPr id="3" name="Rectangle 2"/>
          <p:cNvSpPr/>
          <p:nvPr/>
        </p:nvSpPr>
        <p:spPr>
          <a:xfrm rot="20549090">
            <a:off x="4353300" y="618270"/>
            <a:ext cx="4876800" cy="1323439"/>
          </a:xfrm>
          <a:prstGeom prst="rect">
            <a:avLst/>
          </a:prstGeom>
        </p:spPr>
        <p:txBody>
          <a:bodyPr wrap="square">
            <a:spAutoFit/>
          </a:bodyPr>
          <a:lstStyle/>
          <a:p>
            <a:pPr algn="ctr"/>
            <a:r>
              <a:rPr lang="en-US" sz="2000" dirty="0">
                <a:solidFill>
                  <a:srgbClr val="FF0000"/>
                </a:solidFill>
                <a:latin typeface="Bauhaus 93" pitchFamily="82" charset="0"/>
              </a:rPr>
              <a:t>In this photo the helicopter carrying the team descends toward the ground near two wheels. Even from reduced elevation the wheels are still visible.</a:t>
            </a:r>
          </a:p>
        </p:txBody>
      </p:sp>
      <p:sp>
        <p:nvSpPr>
          <p:cNvPr id="4" name="Rectangle 3"/>
          <p:cNvSpPr/>
          <p:nvPr/>
        </p:nvSpPr>
        <p:spPr>
          <a:xfrm rot="20564902">
            <a:off x="-89735" y="464380"/>
            <a:ext cx="4572000" cy="1631216"/>
          </a:xfrm>
          <a:prstGeom prst="rect">
            <a:avLst/>
          </a:prstGeom>
        </p:spPr>
        <p:txBody>
          <a:bodyPr>
            <a:spAutoFit/>
          </a:bodyPr>
          <a:lstStyle/>
          <a:p>
            <a:pPr algn="ctr"/>
            <a:r>
              <a:rPr lang="es-ES" sz="2000" dirty="0">
                <a:solidFill>
                  <a:srgbClr val="FF0000"/>
                </a:solidFill>
                <a:latin typeface="Bauhaus 93" pitchFamily="82" charset="0"/>
              </a:rPr>
              <a:t>En esta foto del helicóptero que transportaba al equipo desciende hacia el suelo cerca de las dos ruedas. Incluso desde una altura reducida de las ruedas son todavía visibles.</a:t>
            </a:r>
            <a:endParaRPr lang="en-US" sz="2000" dirty="0">
              <a:solidFill>
                <a:srgbClr val="FF0000"/>
              </a:solidFill>
              <a:latin typeface="Bauhaus 93" pitchFamily="82" charset="0"/>
            </a:endParaRPr>
          </a:p>
        </p:txBody>
      </p:sp>
      <p:pic>
        <p:nvPicPr>
          <p:cNvPr id="5" name="Picture 4"/>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rot="20233277">
            <a:off x="5877690" y="4808883"/>
            <a:ext cx="3086100" cy="1552575"/>
          </a:xfrm>
          <a:prstGeom prst="rect">
            <a:avLst/>
          </a:prstGeom>
        </p:spPr>
      </p:pic>
      <p:pic>
        <p:nvPicPr>
          <p:cNvPr id="6" name="Picture 5"/>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533400" y="762000"/>
            <a:ext cx="6096000" cy="5105400"/>
          </a:xfrm>
          <a:prstGeom prst="rect">
            <a:avLst/>
          </a:prstGeom>
        </p:spPr>
      </p:pic>
      <p:sp>
        <p:nvSpPr>
          <p:cNvPr id="8" name="TextBox 7"/>
          <p:cNvSpPr txBox="1"/>
          <p:nvPr/>
        </p:nvSpPr>
        <p:spPr>
          <a:xfrm rot="20280941">
            <a:off x="7086601" y="4640333"/>
            <a:ext cx="1680268" cy="769441"/>
          </a:xfrm>
          <a:prstGeom prst="rect">
            <a:avLst/>
          </a:prstGeom>
          <a:noFill/>
        </p:spPr>
        <p:txBody>
          <a:bodyPr wrap="none" rtlCol="0">
            <a:spAutoFit/>
          </a:bodyPr>
          <a:lstStyle/>
          <a:p>
            <a:r>
              <a:rPr lang="en-US" sz="4400" b="1" dirty="0" err="1" smtClean="0">
                <a:solidFill>
                  <a:srgbClr val="FF0000"/>
                </a:solidFill>
                <a:latin typeface="Vivaldi" pitchFamily="66" charset="0"/>
              </a:rPr>
              <a:t>Kriska</a:t>
            </a:r>
            <a:endParaRPr lang="en-US" sz="4400" b="1" dirty="0">
              <a:solidFill>
                <a:srgbClr val="FF0000"/>
              </a:solidFill>
              <a:latin typeface="Vivaldi" pitchFamily="66" charset="0"/>
            </a:endParaRPr>
          </a:p>
        </p:txBody>
      </p:sp>
      <p:sp>
        <p:nvSpPr>
          <p:cNvPr id="9" name="Date Placeholder 8"/>
          <p:cNvSpPr>
            <a:spLocks noGrp="1"/>
          </p:cNvSpPr>
          <p:nvPr>
            <p:ph type="dt" sz="half" idx="10"/>
          </p:nvPr>
        </p:nvSpPr>
        <p:spPr/>
        <p:txBody>
          <a:bodyPr/>
          <a:lstStyle/>
          <a:p>
            <a:r>
              <a:rPr lang="en-US" smtClean="0"/>
              <a:t>27/1/2014</a:t>
            </a:r>
            <a:endParaRPr lang="en-US"/>
          </a:p>
        </p:txBody>
      </p:sp>
    </p:spTree>
    <p:custDataLst>
      <p:tags r:id="rId1"/>
    </p:custDataLst>
    <p:extLst>
      <p:ext uri="{BB962C8B-B14F-4D97-AF65-F5344CB8AC3E}">
        <p14:creationId xmlns="" xmlns:p14="http://schemas.microsoft.com/office/powerpoint/2010/main" val="3340558469"/>
      </p:ext>
    </p:extLst>
  </p:cSld>
  <p:clrMapOvr>
    <a:masterClrMapping/>
  </p:clrMapOvr>
  <mc:AlternateContent xmlns:mc="http://schemas.openxmlformats.org/markup-compatibility/2006">
    <mc:Choice xmlns="" xmlns:p14="http://schemas.microsoft.com/office/powerpoint/2010/main" Requires="p14">
      <p:transition spd="slow" p14:dur="2000" advTm="24673"/>
    </mc:Choice>
    <mc:Fallback>
      <p:transition spd="slow" advTm="24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ppt_x"/>
                                          </p:val>
                                        </p:tav>
                                        <p:tav tm="100000">
                                          <p:val>
                                            <p:strVal val="#ppt_x"/>
                                          </p:val>
                                        </p:tav>
                                      </p:tavLst>
                                    </p:anim>
                                    <p:anim calcmode="lin" valueType="num">
                                      <p:cBhvr additive="base">
                                        <p:cTn id="16" dur="3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9"/>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6"/>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6"/>
</p:tagLst>
</file>

<file path=ppt/tags/tag11.xml><?xml version="1.0" encoding="utf-8"?>
<p:tagLst xmlns:a="http://schemas.openxmlformats.org/drawingml/2006/main" xmlns:r="http://schemas.openxmlformats.org/officeDocument/2006/relationships" xmlns:p="http://schemas.openxmlformats.org/presentationml/2006/main">
  <p:tag name="TIMING" val="|1.9"/>
</p:tagLst>
</file>

<file path=ppt/theme/theme1.xml><?xml version="1.0" encoding="utf-8"?>
<a:theme xmlns:a="http://schemas.openxmlformats.org/drawingml/2006/main" name="Ruedas_Gigantes_Giants_Wheel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Ruedas_Gigantes_Giants_Wheels</Template>
  <TotalTime>4</TotalTime>
  <Words>790</Words>
  <Application>Microsoft Office PowerPoint</Application>
  <PresentationFormat>Presentación en pantalla (4:3)</PresentationFormat>
  <Paragraphs>70</Paragraphs>
  <Slides>12</Slides>
  <Notes>3</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Ruedas_Gigantes_Giants_Wheels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2014-04-22T20:38:10Z</dcterms:created>
  <dcterms:modified xsi:type="dcterms:W3CDTF">2014-04-22T20:42:55Z</dcterms:modified>
</cp:coreProperties>
</file>