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79" r:id="rId4"/>
    <p:sldId id="257"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9Ck2GU3CtDLP1G1cKaA3NQ" hashData="oaWWeGQixdFsw7t+lpfWhVXGHO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E7972A7-11BF-43CE-BE27-10A796A7441D}"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C8F10AE-221C-465B-BC61-B030E9951636}"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049A7DB-DD05-4A14-B555-5DD0A56A73F9}"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65910A2-E7CD-464E-A03A-33EE8E37188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8B7C7D88-4E8D-47D7-95C0-8C752F22F5C0}"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32CCD566-68B9-4608-8F99-62064A348631}"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9073BFEF-4B15-49BE-86F5-9C56D64C1861}"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825186E1-5C7F-450A-AD61-DBBE0A92CCB1}"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ECF0D5F-8FD8-4ACA-AC7C-E835690D1C4B}"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FE8B0B-D7E4-4BE0-853B-9DC27E3ABC74}"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BBC921D-C1B6-45D0-AE78-9947427EFC12}"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1E5D2EB-E473-4DB6-A896-2E2FC93319E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9FC602C-C52A-4CA3-A27E-B4886948BF8B}"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A762AF5-7BB7-4BDA-B9D3-3A208A62881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auto">
          <a:xfrm>
            <a:off x="2674938" y="2559050"/>
            <a:ext cx="4011612" cy="1555750"/>
          </a:xfrm>
          <a:prstGeom prst="rect">
            <a:avLst/>
          </a:prstGeom>
          <a:noFill/>
          <a:ln w="9525">
            <a:noFill/>
            <a:miter lim="800000"/>
            <a:headEnd/>
            <a:tailEnd/>
          </a:ln>
          <a:effectLst/>
        </p:spPr>
        <p:txBody>
          <a:bodyPr wrap="none" anchor="ctr">
            <a:spAutoFit/>
          </a:bodyPr>
          <a:lstStyle/>
          <a:p>
            <a:pPr algn="ctr"/>
            <a:r>
              <a:rPr lang="es-ES" sz="4800" dirty="0">
                <a:solidFill>
                  <a:schemeClr val="bg1"/>
                </a:solidFill>
              </a:rPr>
              <a:t>MISTERIOS</a:t>
            </a:r>
          </a:p>
          <a:p>
            <a:pPr algn="ctr"/>
            <a:r>
              <a:rPr lang="es-ES" sz="4800" dirty="0">
                <a:solidFill>
                  <a:schemeClr val="bg1"/>
                </a:solidFill>
              </a:rPr>
              <a:t>NATURALES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098"/>
                                        </p:tgtEl>
                                        <p:attrNameLst>
                                          <p:attrName>style.visibility</p:attrName>
                                        </p:attrNameLst>
                                      </p:cBhvr>
                                      <p:to>
                                        <p:strVal val="visible"/>
                                      </p:to>
                                    </p:set>
                                    <p:anim calcmode="discrete" valueType="clr">
                                      <p:cBhvr override="childStyle">
                                        <p:cTn id="7" dur="80"/>
                                        <p:tgtEl>
                                          <p:spTgt spid="40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098"/>
                                        </p:tgtEl>
                                        <p:attrNameLst>
                                          <p:attrName>fillcolor</p:attrName>
                                        </p:attrNameLst>
                                      </p:cBhvr>
                                      <p:tavLst>
                                        <p:tav tm="0">
                                          <p:val>
                                            <p:clrVal>
                                              <a:schemeClr val="accent2"/>
                                            </p:clrVal>
                                          </p:val>
                                        </p:tav>
                                        <p:tav tm="50000">
                                          <p:val>
                                            <p:clrVal>
                                              <a:schemeClr val="hlink"/>
                                            </p:clrVal>
                                          </p:val>
                                        </p:tav>
                                      </p:tavLst>
                                    </p:anim>
                                    <p:set>
                                      <p:cBhvr>
                                        <p:cTn id="9" dur="80"/>
                                        <p:tgtEl>
                                          <p:spTgt spid="409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331913" y="2559050"/>
            <a:ext cx="6700837" cy="1555750"/>
          </a:xfrm>
          <a:prstGeom prst="rect">
            <a:avLst/>
          </a:prstGeom>
          <a:noFill/>
          <a:ln w="9525">
            <a:noFill/>
            <a:miter lim="800000"/>
            <a:headEnd/>
            <a:tailEnd/>
          </a:ln>
          <a:effectLst/>
        </p:spPr>
        <p:txBody>
          <a:bodyPr wrap="none" anchor="ctr">
            <a:spAutoFit/>
          </a:bodyPr>
          <a:lstStyle/>
          <a:p>
            <a:pPr algn="ctr"/>
            <a:r>
              <a:rPr lang="es-ES" sz="4800">
                <a:solidFill>
                  <a:schemeClr val="bg1"/>
                </a:solidFill>
              </a:rPr>
              <a:t>7 Increíbles fenómenos </a:t>
            </a:r>
          </a:p>
          <a:p>
            <a:pPr algn="ctr"/>
            <a:r>
              <a:rPr lang="es-ES" sz="4800">
                <a:solidFill>
                  <a:schemeClr val="bg1"/>
                </a:solidFill>
              </a:rPr>
              <a:t>de la Naturaleza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5602"/>
                                        </p:tgtEl>
                                        <p:attrNameLst>
                                          <p:attrName>style.visibility</p:attrName>
                                        </p:attrNameLst>
                                      </p:cBhvr>
                                      <p:to>
                                        <p:strVal val="visible"/>
                                      </p:to>
                                    </p:set>
                                    <p:anim calcmode="discrete" valueType="clr">
                                      <p:cBhvr override="childStyle">
                                        <p:cTn id="7" dur="80"/>
                                        <p:tgtEl>
                                          <p:spTgt spid="2560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5602"/>
                                        </p:tgtEl>
                                        <p:attrNameLst>
                                          <p:attrName>fillcolor</p:attrName>
                                        </p:attrNameLst>
                                      </p:cBhvr>
                                      <p:tavLst>
                                        <p:tav tm="0">
                                          <p:val>
                                            <p:clrVal>
                                              <a:schemeClr val="accent2"/>
                                            </p:clrVal>
                                          </p:val>
                                        </p:tav>
                                        <p:tav tm="50000">
                                          <p:val>
                                            <p:clrVal>
                                              <a:schemeClr val="hlink"/>
                                            </p:clrVal>
                                          </p:val>
                                        </p:tav>
                                      </p:tavLst>
                                    </p:anim>
                                    <p:set>
                                      <p:cBhvr>
                                        <p:cTn id="9" dur="80"/>
                                        <p:tgtEl>
                                          <p:spTgt spid="2560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4"/>
          <p:cNvSpPr txBox="1">
            <a:spLocks noChangeArrowheads="1"/>
          </p:cNvSpPr>
          <p:nvPr/>
        </p:nvSpPr>
        <p:spPr bwMode="auto">
          <a:xfrm>
            <a:off x="611188" y="908050"/>
            <a:ext cx="7632700" cy="4967288"/>
          </a:xfrm>
          <a:prstGeom prst="rect">
            <a:avLst/>
          </a:prstGeom>
          <a:noFill/>
          <a:ln w="9525">
            <a:noFill/>
            <a:miter lim="800000"/>
            <a:headEnd/>
            <a:tailEnd/>
          </a:ln>
          <a:effectLst/>
        </p:spPr>
        <p:txBody>
          <a:bodyPr>
            <a:spAutoFit/>
          </a:bodyPr>
          <a:lstStyle/>
          <a:p>
            <a:pPr algn="ctr">
              <a:spcBef>
                <a:spcPct val="50000"/>
              </a:spcBef>
            </a:pPr>
            <a:r>
              <a:rPr lang="es-ES" sz="3200"/>
              <a:t>Algunos de los fenómenos naturales extraños del planeta, son extremadamente efímeros y además enormemente localizados y altamente inalcanzables. </a:t>
            </a:r>
          </a:p>
          <a:p>
            <a:pPr algn="ctr">
              <a:spcBef>
                <a:spcPct val="50000"/>
              </a:spcBef>
            </a:pPr>
            <a:endParaRPr lang="es-ES" sz="3200"/>
          </a:p>
          <a:p>
            <a:pPr algn="ctr">
              <a:spcBef>
                <a:spcPct val="50000"/>
              </a:spcBef>
            </a:pPr>
            <a:r>
              <a:rPr lang="es-ES" sz="3200"/>
              <a:t>A continuacìón  7 de esos fenómenos ilustrados con fotografías y una explicación: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076"/>
                                        </p:tgtEl>
                                        <p:attrNameLst>
                                          <p:attrName>style.visibility</p:attrName>
                                        </p:attrNameLst>
                                      </p:cBhvr>
                                      <p:to>
                                        <p:strVal val="visible"/>
                                      </p:to>
                                    </p:set>
                                    <p:anim calcmode="discrete" valueType="clr">
                                      <p:cBhvr override="childStyle">
                                        <p:cTn id="7" dur="80"/>
                                        <p:tgtEl>
                                          <p:spTgt spid="307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76"/>
                                        </p:tgtEl>
                                        <p:attrNameLst>
                                          <p:attrName>fillcolor</p:attrName>
                                        </p:attrNameLst>
                                      </p:cBhvr>
                                      <p:tavLst>
                                        <p:tav tm="0">
                                          <p:val>
                                            <p:clrVal>
                                              <a:schemeClr val="accent2"/>
                                            </p:clrVal>
                                          </p:val>
                                        </p:tav>
                                        <p:tav tm="50000">
                                          <p:val>
                                            <p:clrVal>
                                              <a:schemeClr val="hlink"/>
                                            </p:clrVal>
                                          </p:val>
                                        </p:tav>
                                      </p:tavLst>
                                    </p:anim>
                                    <p:set>
                                      <p:cBhvr>
                                        <p:cTn id="9" dur="80"/>
                                        <p:tgtEl>
                                          <p:spTgt spid="307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908175" y="188913"/>
            <a:ext cx="6119813" cy="457200"/>
          </a:xfrm>
          <a:prstGeom prst="rect">
            <a:avLst/>
          </a:prstGeom>
          <a:noFill/>
          <a:ln w="9525">
            <a:noFill/>
            <a:miter lim="800000"/>
            <a:headEnd/>
            <a:tailEnd/>
          </a:ln>
          <a:effectLst/>
        </p:spPr>
        <p:txBody>
          <a:bodyPr>
            <a:spAutoFit/>
          </a:bodyPr>
          <a:lstStyle/>
          <a:p>
            <a:pPr>
              <a:spcBef>
                <a:spcPct val="50000"/>
              </a:spcBef>
            </a:pPr>
            <a:r>
              <a:rPr lang="es-ES" sz="2400" b="1"/>
              <a:t>1.- Las piedras que se mueven solas</a:t>
            </a:r>
            <a:r>
              <a:rPr lang="es-ES" sz="2400"/>
              <a:t> </a:t>
            </a:r>
          </a:p>
        </p:txBody>
      </p:sp>
      <p:sp>
        <p:nvSpPr>
          <p:cNvPr id="6150" name="Text Box 6"/>
          <p:cNvSpPr txBox="1">
            <a:spLocks noChangeArrowheads="1"/>
          </p:cNvSpPr>
          <p:nvPr/>
        </p:nvSpPr>
        <p:spPr bwMode="auto">
          <a:xfrm>
            <a:off x="539750" y="765175"/>
            <a:ext cx="7920038" cy="5310188"/>
          </a:xfrm>
          <a:prstGeom prst="rect">
            <a:avLst/>
          </a:prstGeom>
          <a:noFill/>
          <a:ln w="9525">
            <a:noFill/>
            <a:miter lim="800000"/>
            <a:headEnd/>
            <a:tailEnd/>
          </a:ln>
          <a:effectLst/>
        </p:spPr>
        <p:txBody>
          <a:bodyPr>
            <a:spAutoFit/>
          </a:bodyPr>
          <a:lstStyle/>
          <a:p>
            <a:r>
              <a:rPr lang="es-ES"/>
              <a:t>Piedras de decenas de kilos se mueven sin explicación aparente.</a:t>
            </a:r>
          </a:p>
          <a:p>
            <a:endParaRPr lang="es-ES"/>
          </a:p>
          <a:p>
            <a:r>
              <a:rPr lang="es-ES"/>
              <a:t>En el conocido Valle de la Muerte en Estados Unidos existe un fenómeno singular. Se trata de piedras que parecen flotar sobre un desierto baldío que en algún momento fue fango. </a:t>
            </a:r>
          </a:p>
          <a:p>
            <a:endParaRPr lang="es-ES"/>
          </a:p>
          <a:p>
            <a:r>
              <a:rPr lang="es-ES"/>
              <a:t>Durante décadas, los científicos han teorizado explicaciones plausibles sobre esta anomalía, donde una piedra de varios kilos de peso es capaz de desplazarse varios cientos de metros “por si sola”. </a:t>
            </a:r>
          </a:p>
          <a:p>
            <a:endParaRPr lang="es-ES"/>
          </a:p>
          <a:p>
            <a:r>
              <a:rPr lang="es-ES"/>
              <a:t>Muchos creen que este movimiento se debe al fuerte viento, pero eso no explica que piedras de diferente tamaño y peso se muevan a un ritmo paralelo y en diferentes direcciones. Además, los cálculos físicos tampoco apoyan esta teoría, ya que para que algunas piedras se muevan se necesitarían vientos de velocidades superiores a cientos de kilómetros por hora. </a:t>
            </a:r>
          </a:p>
          <a:p>
            <a:endParaRPr lang="es-ES"/>
          </a:p>
          <a:p>
            <a:r>
              <a:rPr lang="es-ES"/>
              <a:t>El viento puede mover piedras pequeñas, pero… ¿cómo mueve algunas de varias decenas de kilos?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146"/>
                                        </p:tgtEl>
                                        <p:attrNameLst>
                                          <p:attrName>style.visibility</p:attrName>
                                        </p:attrNameLst>
                                      </p:cBhvr>
                                      <p:to>
                                        <p:strVal val="visible"/>
                                      </p:to>
                                    </p:set>
                                    <p:anim calcmode="discrete" valueType="clr">
                                      <p:cBhvr override="childStyle">
                                        <p:cTn id="7" dur="80"/>
                                        <p:tgtEl>
                                          <p:spTgt spid="614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146"/>
                                        </p:tgtEl>
                                        <p:attrNameLst>
                                          <p:attrName>fillcolor</p:attrName>
                                        </p:attrNameLst>
                                      </p:cBhvr>
                                      <p:tavLst>
                                        <p:tav tm="0">
                                          <p:val>
                                            <p:clrVal>
                                              <a:schemeClr val="accent2"/>
                                            </p:clrVal>
                                          </p:val>
                                        </p:tav>
                                        <p:tav tm="50000">
                                          <p:val>
                                            <p:clrVal>
                                              <a:schemeClr val="hlink"/>
                                            </p:clrVal>
                                          </p:val>
                                        </p:tav>
                                      </p:tavLst>
                                    </p:anim>
                                    <p:set>
                                      <p:cBhvr>
                                        <p:cTn id="9" dur="80"/>
                                        <p:tgtEl>
                                          <p:spTgt spid="614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6150"/>
                                        </p:tgtEl>
                                        <p:attrNameLst>
                                          <p:attrName>style.visibility</p:attrName>
                                        </p:attrNameLst>
                                      </p:cBhvr>
                                      <p:to>
                                        <p:strVal val="visible"/>
                                      </p:to>
                                    </p:set>
                                    <p:anim calcmode="lin" valueType="num">
                                      <p:cBhvr additive="base">
                                        <p:cTn id="14" dur="5000" fill="hold"/>
                                        <p:tgtEl>
                                          <p:spTgt spid="6150"/>
                                        </p:tgtEl>
                                        <p:attrNameLst>
                                          <p:attrName>ppt_x</p:attrName>
                                        </p:attrNameLst>
                                      </p:cBhvr>
                                      <p:tavLst>
                                        <p:tav tm="0">
                                          <p:val>
                                            <p:strVal val="#ppt_x"/>
                                          </p:val>
                                        </p:tav>
                                        <p:tav tm="100000">
                                          <p:val>
                                            <p:strVal val="#ppt_x"/>
                                          </p:val>
                                        </p:tav>
                                      </p:tavLst>
                                    </p:anim>
                                    <p:anim calcmode="lin" valueType="num">
                                      <p:cBhvr additive="base">
                                        <p:cTn id="15" dur="5000" fill="hold"/>
                                        <p:tgtEl>
                                          <p:spTgt spid="6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1981200" y="188913"/>
            <a:ext cx="6119813" cy="457200"/>
          </a:xfrm>
          <a:prstGeom prst="rect">
            <a:avLst/>
          </a:prstGeom>
          <a:noFill/>
          <a:ln w="9525">
            <a:noFill/>
            <a:miter lim="800000"/>
            <a:headEnd/>
            <a:tailEnd/>
          </a:ln>
          <a:effectLst/>
        </p:spPr>
        <p:txBody>
          <a:bodyPr>
            <a:spAutoFit/>
          </a:bodyPr>
          <a:lstStyle/>
          <a:p>
            <a:pPr>
              <a:spcBef>
                <a:spcPct val="50000"/>
              </a:spcBef>
            </a:pPr>
            <a:r>
              <a:rPr lang="es-ES" sz="2400" b="1"/>
              <a:t>Las piedras que se mueven solas</a:t>
            </a:r>
            <a:r>
              <a:rPr lang="es-ES" sz="2400"/>
              <a:t> </a:t>
            </a:r>
          </a:p>
        </p:txBody>
      </p:sp>
      <p:pic>
        <p:nvPicPr>
          <p:cNvPr id="5126" name="Picture 6" descr="piedras3"/>
          <p:cNvPicPr>
            <a:picLocks noChangeAspect="1" noChangeArrowheads="1"/>
          </p:cNvPicPr>
          <p:nvPr/>
        </p:nvPicPr>
        <p:blipFill>
          <a:blip r:embed="rId2"/>
          <a:srcRect/>
          <a:stretch>
            <a:fillRect/>
          </a:stretch>
        </p:blipFill>
        <p:spPr bwMode="auto">
          <a:xfrm>
            <a:off x="107950" y="836613"/>
            <a:ext cx="4371975" cy="5949950"/>
          </a:xfrm>
          <a:prstGeom prst="rect">
            <a:avLst/>
          </a:prstGeom>
          <a:noFill/>
        </p:spPr>
      </p:pic>
      <p:pic>
        <p:nvPicPr>
          <p:cNvPr id="5127" name="Picture 7" descr="piedras2"/>
          <p:cNvPicPr>
            <a:picLocks noChangeAspect="1" noChangeArrowheads="1"/>
          </p:cNvPicPr>
          <p:nvPr/>
        </p:nvPicPr>
        <p:blipFill>
          <a:blip r:embed="rId3"/>
          <a:srcRect/>
          <a:stretch>
            <a:fillRect/>
          </a:stretch>
        </p:blipFill>
        <p:spPr bwMode="auto">
          <a:xfrm>
            <a:off x="4500563" y="908050"/>
            <a:ext cx="4643437" cy="3425825"/>
          </a:xfrm>
          <a:prstGeom prst="rect">
            <a:avLst/>
          </a:prstGeom>
          <a:noFill/>
        </p:spPr>
      </p:pic>
      <p:pic>
        <p:nvPicPr>
          <p:cNvPr id="5129" name="Picture 9" descr="piedras1"/>
          <p:cNvPicPr>
            <a:picLocks noChangeAspect="1" noChangeArrowheads="1"/>
          </p:cNvPicPr>
          <p:nvPr/>
        </p:nvPicPr>
        <p:blipFill>
          <a:blip r:embed="rId4"/>
          <a:srcRect/>
          <a:stretch>
            <a:fillRect/>
          </a:stretch>
        </p:blipFill>
        <p:spPr bwMode="auto">
          <a:xfrm>
            <a:off x="2913063" y="4508500"/>
            <a:ext cx="6230937" cy="20859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124"/>
                                        </p:tgtEl>
                                        <p:attrNameLst>
                                          <p:attrName>style.visibility</p:attrName>
                                        </p:attrNameLst>
                                      </p:cBhvr>
                                      <p:to>
                                        <p:strVal val="visible"/>
                                      </p:to>
                                    </p:set>
                                    <p:anim calcmode="discrete" valueType="clr">
                                      <p:cBhvr override="childStyle">
                                        <p:cTn id="7" dur="80"/>
                                        <p:tgtEl>
                                          <p:spTgt spid="512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124"/>
                                        </p:tgtEl>
                                        <p:attrNameLst>
                                          <p:attrName>fillcolor</p:attrName>
                                        </p:attrNameLst>
                                      </p:cBhvr>
                                      <p:tavLst>
                                        <p:tav tm="0">
                                          <p:val>
                                            <p:clrVal>
                                              <a:schemeClr val="accent2"/>
                                            </p:clrVal>
                                          </p:val>
                                        </p:tav>
                                        <p:tav tm="50000">
                                          <p:val>
                                            <p:clrVal>
                                              <a:schemeClr val="hlink"/>
                                            </p:clrVal>
                                          </p:val>
                                        </p:tav>
                                      </p:tavLst>
                                    </p:anim>
                                    <p:set>
                                      <p:cBhvr>
                                        <p:cTn id="9" dur="80"/>
                                        <p:tgtEl>
                                          <p:spTgt spid="512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12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12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1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547813" y="620713"/>
            <a:ext cx="6119812" cy="579437"/>
          </a:xfrm>
          <a:prstGeom prst="rect">
            <a:avLst/>
          </a:prstGeom>
          <a:noFill/>
          <a:ln w="9525">
            <a:noFill/>
            <a:miter lim="800000"/>
            <a:headEnd/>
            <a:tailEnd/>
          </a:ln>
          <a:effectLst/>
        </p:spPr>
        <p:txBody>
          <a:bodyPr>
            <a:spAutoFit/>
          </a:bodyPr>
          <a:lstStyle/>
          <a:p>
            <a:pPr>
              <a:spcBef>
                <a:spcPct val="50000"/>
              </a:spcBef>
            </a:pPr>
            <a:r>
              <a:rPr lang="es-ES" sz="3200" b="1"/>
              <a:t>2.- Las columnas de basalto</a:t>
            </a:r>
            <a:r>
              <a:rPr lang="es-ES" sz="3200"/>
              <a:t> </a:t>
            </a:r>
          </a:p>
        </p:txBody>
      </p:sp>
      <p:sp>
        <p:nvSpPr>
          <p:cNvPr id="7171" name="Text Box 3"/>
          <p:cNvSpPr txBox="1">
            <a:spLocks noChangeArrowheads="1"/>
          </p:cNvSpPr>
          <p:nvPr/>
        </p:nvSpPr>
        <p:spPr bwMode="auto">
          <a:xfrm>
            <a:off x="539750" y="1700213"/>
            <a:ext cx="7920038" cy="3387725"/>
          </a:xfrm>
          <a:prstGeom prst="rect">
            <a:avLst/>
          </a:prstGeom>
          <a:noFill/>
          <a:ln w="9525">
            <a:noFill/>
            <a:miter lim="800000"/>
            <a:headEnd/>
            <a:tailEnd/>
          </a:ln>
          <a:effectLst/>
        </p:spPr>
        <p:txBody>
          <a:bodyPr>
            <a:spAutoFit/>
          </a:bodyPr>
          <a:lstStyle/>
          <a:p>
            <a:r>
              <a:rPr lang="es-ES"/>
              <a:t>En Canarias existen formaciones de este tipo. </a:t>
            </a:r>
          </a:p>
          <a:p>
            <a:endParaRPr lang="es-ES"/>
          </a:p>
          <a:p>
            <a:r>
              <a:rPr lang="es-ES"/>
              <a:t>Al enfriarse, las densas corrientes de lava se contrajeron en un ángulo vertical con la dirección de las corrientes, produciendo una figura geométrica de aspecto insólito. </a:t>
            </a:r>
          </a:p>
          <a:p>
            <a:endParaRPr lang="es-ES"/>
          </a:p>
          <a:p>
            <a:r>
              <a:rPr lang="es-ES"/>
              <a:t>Este es el proceso por el que se generan las columnas basálticas, de forma hexagonal regular y de una perfección casi artificial. </a:t>
            </a:r>
          </a:p>
          <a:p>
            <a:endParaRPr lang="es-ES"/>
          </a:p>
          <a:p>
            <a:r>
              <a:rPr lang="es-ES"/>
              <a:t>Entre las más famosas están las “Gigant´s Causeway” en Irlanda y las “Devil´s Tower” en Estados Unidos, aunque tampoco desmerecen “Los Órganos” en la isla de La Gomera en las Islas Canarias.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170"/>
                                        </p:tgtEl>
                                        <p:attrNameLst>
                                          <p:attrName>style.visibility</p:attrName>
                                        </p:attrNameLst>
                                      </p:cBhvr>
                                      <p:to>
                                        <p:strVal val="visible"/>
                                      </p:to>
                                    </p:set>
                                    <p:anim calcmode="discrete" valueType="clr">
                                      <p:cBhvr override="childStyle">
                                        <p:cTn id="7" dur="80"/>
                                        <p:tgtEl>
                                          <p:spTgt spid="717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170"/>
                                        </p:tgtEl>
                                        <p:attrNameLst>
                                          <p:attrName>fillcolor</p:attrName>
                                        </p:attrNameLst>
                                      </p:cBhvr>
                                      <p:tavLst>
                                        <p:tav tm="0">
                                          <p:val>
                                            <p:clrVal>
                                              <a:schemeClr val="accent2"/>
                                            </p:clrVal>
                                          </p:val>
                                        </p:tav>
                                        <p:tav tm="50000">
                                          <p:val>
                                            <p:clrVal>
                                              <a:schemeClr val="hlink"/>
                                            </p:clrVal>
                                          </p:val>
                                        </p:tav>
                                      </p:tavLst>
                                    </p:anim>
                                    <p:set>
                                      <p:cBhvr>
                                        <p:cTn id="9" dur="80"/>
                                        <p:tgtEl>
                                          <p:spTgt spid="717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7171"/>
                                        </p:tgtEl>
                                        <p:attrNameLst>
                                          <p:attrName>style.visibility</p:attrName>
                                        </p:attrNameLst>
                                      </p:cBhvr>
                                      <p:to>
                                        <p:strVal val="visible"/>
                                      </p:to>
                                    </p:set>
                                    <p:anim calcmode="lin" valueType="num">
                                      <p:cBhvr additive="base">
                                        <p:cTn id="14" dur="5000" fill="hold"/>
                                        <p:tgtEl>
                                          <p:spTgt spid="7171"/>
                                        </p:tgtEl>
                                        <p:attrNameLst>
                                          <p:attrName>ppt_x</p:attrName>
                                        </p:attrNameLst>
                                      </p:cBhvr>
                                      <p:tavLst>
                                        <p:tav tm="0">
                                          <p:val>
                                            <p:strVal val="#ppt_x"/>
                                          </p:val>
                                        </p:tav>
                                        <p:tav tm="100000">
                                          <p:val>
                                            <p:strVal val="#ppt_x"/>
                                          </p:val>
                                        </p:tav>
                                      </p:tavLst>
                                    </p:anim>
                                    <p:anim calcmode="lin" valueType="num">
                                      <p:cBhvr additive="base">
                                        <p:cTn id="15" dur="50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36513" y="163513"/>
            <a:ext cx="6119812" cy="457200"/>
          </a:xfrm>
          <a:prstGeom prst="rect">
            <a:avLst/>
          </a:prstGeom>
          <a:noFill/>
          <a:ln w="9525">
            <a:noFill/>
            <a:miter lim="800000"/>
            <a:headEnd/>
            <a:tailEnd/>
          </a:ln>
          <a:effectLst/>
        </p:spPr>
        <p:txBody>
          <a:bodyPr>
            <a:spAutoFit/>
          </a:bodyPr>
          <a:lstStyle/>
          <a:p>
            <a:pPr>
              <a:spcBef>
                <a:spcPct val="50000"/>
              </a:spcBef>
            </a:pPr>
            <a:r>
              <a:rPr lang="es-ES" sz="2400" b="1"/>
              <a:t>Las columnas de Basalto</a:t>
            </a:r>
            <a:endParaRPr lang="es-ES" sz="2400"/>
          </a:p>
        </p:txBody>
      </p:sp>
      <p:pic>
        <p:nvPicPr>
          <p:cNvPr id="8198" name="Picture 6" descr="columnas1"/>
          <p:cNvPicPr>
            <a:picLocks noChangeAspect="1" noChangeArrowheads="1"/>
          </p:cNvPicPr>
          <p:nvPr/>
        </p:nvPicPr>
        <p:blipFill>
          <a:blip r:embed="rId2"/>
          <a:srcRect/>
          <a:stretch>
            <a:fillRect/>
          </a:stretch>
        </p:blipFill>
        <p:spPr bwMode="auto">
          <a:xfrm>
            <a:off x="34925" y="1341438"/>
            <a:ext cx="6553200" cy="5543550"/>
          </a:xfrm>
          <a:prstGeom prst="rect">
            <a:avLst/>
          </a:prstGeom>
          <a:noFill/>
        </p:spPr>
      </p:pic>
      <p:pic>
        <p:nvPicPr>
          <p:cNvPr id="8199" name="Picture 7" descr="columnas2"/>
          <p:cNvPicPr>
            <a:picLocks noChangeAspect="1" noChangeArrowheads="1"/>
          </p:cNvPicPr>
          <p:nvPr/>
        </p:nvPicPr>
        <p:blipFill>
          <a:blip r:embed="rId3"/>
          <a:srcRect/>
          <a:stretch>
            <a:fillRect/>
          </a:stretch>
        </p:blipFill>
        <p:spPr bwMode="auto">
          <a:xfrm>
            <a:off x="3851275" y="-26988"/>
            <a:ext cx="5292725" cy="39687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194"/>
                                        </p:tgtEl>
                                        <p:attrNameLst>
                                          <p:attrName>style.visibility</p:attrName>
                                        </p:attrNameLst>
                                      </p:cBhvr>
                                      <p:to>
                                        <p:strVal val="visible"/>
                                      </p:to>
                                    </p:set>
                                    <p:anim calcmode="discrete" valueType="clr">
                                      <p:cBhvr override="childStyle">
                                        <p:cTn id="7" dur="80"/>
                                        <p:tgtEl>
                                          <p:spTgt spid="819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194"/>
                                        </p:tgtEl>
                                        <p:attrNameLst>
                                          <p:attrName>fillcolor</p:attrName>
                                        </p:attrNameLst>
                                      </p:cBhvr>
                                      <p:tavLst>
                                        <p:tav tm="0">
                                          <p:val>
                                            <p:clrVal>
                                              <a:schemeClr val="accent2"/>
                                            </p:clrVal>
                                          </p:val>
                                        </p:tav>
                                        <p:tav tm="50000">
                                          <p:val>
                                            <p:clrVal>
                                              <a:schemeClr val="hlink"/>
                                            </p:clrVal>
                                          </p:val>
                                        </p:tav>
                                      </p:tavLst>
                                    </p:anim>
                                    <p:set>
                                      <p:cBhvr>
                                        <p:cTn id="9" dur="80"/>
                                        <p:tgtEl>
                                          <p:spTgt spid="819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 fill="hold">
                                          <p:stCondLst>
                                            <p:cond delay="0"/>
                                          </p:stCondLst>
                                        </p:cTn>
                                        <p:tgtEl>
                                          <p:spTgt spid="8198"/>
                                        </p:tgtEl>
                                        <p:attrNameLst>
                                          <p:attrName>style.visibility</p:attrName>
                                        </p:attrNameLst>
                                      </p:cBhvr>
                                      <p:to>
                                        <p:strVal val="visible"/>
                                      </p:to>
                                    </p:set>
                                    <p:animEffect transition="in" filter="wedge">
                                      <p:cBhvr>
                                        <p:cTn id="14" dur="2000"/>
                                        <p:tgtEl>
                                          <p:spTgt spid="8198"/>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8199"/>
                                        </p:tgtEl>
                                        <p:attrNameLst>
                                          <p:attrName>style.visibility</p:attrName>
                                        </p:attrNameLst>
                                      </p:cBhvr>
                                      <p:to>
                                        <p:strVal val="visible"/>
                                      </p:to>
                                    </p:set>
                                    <p:anim calcmode="lin" valueType="num">
                                      <p:cBhvr>
                                        <p:cTn id="19" dur="500" fill="hold"/>
                                        <p:tgtEl>
                                          <p:spTgt spid="8199"/>
                                        </p:tgtEl>
                                        <p:attrNameLst>
                                          <p:attrName>ppt_w</p:attrName>
                                        </p:attrNameLst>
                                      </p:cBhvr>
                                      <p:tavLst>
                                        <p:tav tm="0">
                                          <p:val>
                                            <p:fltVal val="0"/>
                                          </p:val>
                                        </p:tav>
                                        <p:tav tm="100000">
                                          <p:val>
                                            <p:strVal val="#ppt_w"/>
                                          </p:val>
                                        </p:tav>
                                      </p:tavLst>
                                    </p:anim>
                                    <p:anim calcmode="lin" valueType="num">
                                      <p:cBhvr>
                                        <p:cTn id="20" dur="500" fill="hold"/>
                                        <p:tgtEl>
                                          <p:spTgt spid="819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1260475" y="188913"/>
            <a:ext cx="6983413" cy="701675"/>
          </a:xfrm>
          <a:prstGeom prst="rect">
            <a:avLst/>
          </a:prstGeom>
          <a:noFill/>
          <a:ln w="9525">
            <a:noFill/>
            <a:miter lim="800000"/>
            <a:headEnd/>
            <a:tailEnd/>
          </a:ln>
          <a:effectLst/>
        </p:spPr>
        <p:txBody>
          <a:bodyPr>
            <a:spAutoFit/>
          </a:bodyPr>
          <a:lstStyle/>
          <a:p>
            <a:pPr>
              <a:spcBef>
                <a:spcPct val="50000"/>
              </a:spcBef>
            </a:pPr>
            <a:r>
              <a:rPr lang="es-ES" sz="4000" b="1"/>
              <a:t>3.- El profundo agujero azul</a:t>
            </a:r>
            <a:r>
              <a:rPr lang="es-ES" sz="4000"/>
              <a:t> </a:t>
            </a:r>
          </a:p>
        </p:txBody>
      </p:sp>
      <p:sp>
        <p:nvSpPr>
          <p:cNvPr id="9219" name="Text Box 3"/>
          <p:cNvSpPr txBox="1">
            <a:spLocks noChangeArrowheads="1"/>
          </p:cNvSpPr>
          <p:nvPr/>
        </p:nvSpPr>
        <p:spPr bwMode="auto">
          <a:xfrm>
            <a:off x="539750" y="1265238"/>
            <a:ext cx="7920038" cy="4211637"/>
          </a:xfrm>
          <a:prstGeom prst="rect">
            <a:avLst/>
          </a:prstGeom>
          <a:noFill/>
          <a:ln w="9525">
            <a:noFill/>
            <a:miter lim="800000"/>
            <a:headEnd/>
            <a:tailEnd/>
          </a:ln>
          <a:effectLst/>
        </p:spPr>
        <p:txBody>
          <a:bodyPr>
            <a:spAutoFit/>
          </a:bodyPr>
          <a:lstStyle/>
          <a:p>
            <a:r>
              <a:rPr lang="es-ES"/>
              <a:t>Se encuentra en las Bahamas y apenas alberga vida. </a:t>
            </a:r>
          </a:p>
          <a:p>
            <a:endParaRPr lang="es-ES"/>
          </a:p>
          <a:p>
            <a:r>
              <a:rPr lang="es-ES"/>
              <a:t>Este “enorme agujero” se hunde súbitamente en el océano.</a:t>
            </a:r>
          </a:p>
          <a:p>
            <a:endParaRPr lang="es-ES"/>
          </a:p>
          <a:p>
            <a:r>
              <a:rPr lang="es-ES"/>
              <a:t> Al mirarlo desde el aire, su denso color azul denota la presencia de una gran profundidad y una oscuridad impenetrable, sobretodo en contraste con el agua de su alrededor. </a:t>
            </a:r>
          </a:p>
          <a:p>
            <a:endParaRPr lang="es-ES"/>
          </a:p>
          <a:p>
            <a:r>
              <a:rPr lang="es-ES"/>
              <a:t>Aquellos buceadores que se han adentrado decenas de metros en él, han constatado que a esas profundidades, escasea seriamente el nivel de oxigeno y que además apenas existe vida por la falta de corrientes marinas.</a:t>
            </a:r>
          </a:p>
          <a:p>
            <a:endParaRPr lang="es-ES"/>
          </a:p>
          <a:p>
            <a:r>
              <a:rPr lang="es-ES"/>
              <a:t>A pesar de eso, el lugar presenta un altísimo interés científico, ya que hasta el momento, se han descubierto en su interior decenas de fósiles de una antigüedad remota. Este enorme “agujero” se encuentra en las Bahamas.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218"/>
                                        </p:tgtEl>
                                        <p:attrNameLst>
                                          <p:attrName>style.visibility</p:attrName>
                                        </p:attrNameLst>
                                      </p:cBhvr>
                                      <p:to>
                                        <p:strVal val="visible"/>
                                      </p:to>
                                    </p:set>
                                    <p:anim calcmode="discrete" valueType="clr">
                                      <p:cBhvr override="childStyle">
                                        <p:cTn id="7" dur="80"/>
                                        <p:tgtEl>
                                          <p:spTgt spid="921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218"/>
                                        </p:tgtEl>
                                        <p:attrNameLst>
                                          <p:attrName>fillcolor</p:attrName>
                                        </p:attrNameLst>
                                      </p:cBhvr>
                                      <p:tavLst>
                                        <p:tav tm="0">
                                          <p:val>
                                            <p:clrVal>
                                              <a:schemeClr val="accent2"/>
                                            </p:clrVal>
                                          </p:val>
                                        </p:tav>
                                        <p:tav tm="50000">
                                          <p:val>
                                            <p:clrVal>
                                              <a:schemeClr val="hlink"/>
                                            </p:clrVal>
                                          </p:val>
                                        </p:tav>
                                      </p:tavLst>
                                    </p:anim>
                                    <p:set>
                                      <p:cBhvr>
                                        <p:cTn id="9" dur="80"/>
                                        <p:tgtEl>
                                          <p:spTgt spid="921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9219"/>
                                        </p:tgtEl>
                                        <p:attrNameLst>
                                          <p:attrName>style.visibility</p:attrName>
                                        </p:attrNameLst>
                                      </p:cBhvr>
                                      <p:to>
                                        <p:strVal val="visible"/>
                                      </p:to>
                                    </p:set>
                                    <p:anim calcmode="lin" valueType="num">
                                      <p:cBhvr additive="base">
                                        <p:cTn id="14" dur="5000" fill="hold"/>
                                        <p:tgtEl>
                                          <p:spTgt spid="9219"/>
                                        </p:tgtEl>
                                        <p:attrNameLst>
                                          <p:attrName>ppt_x</p:attrName>
                                        </p:attrNameLst>
                                      </p:cBhvr>
                                      <p:tavLst>
                                        <p:tav tm="0">
                                          <p:val>
                                            <p:strVal val="#ppt_x"/>
                                          </p:val>
                                        </p:tav>
                                        <p:tav tm="100000">
                                          <p:val>
                                            <p:strVal val="#ppt_x"/>
                                          </p:val>
                                        </p:tav>
                                      </p:tavLst>
                                    </p:anim>
                                    <p:anim calcmode="lin" valueType="num">
                                      <p:cBhvr additive="base">
                                        <p:cTn id="15" dur="50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981200" y="0"/>
            <a:ext cx="6119813" cy="457200"/>
          </a:xfrm>
          <a:prstGeom prst="rect">
            <a:avLst/>
          </a:prstGeom>
          <a:noFill/>
          <a:ln w="9525">
            <a:noFill/>
            <a:miter lim="800000"/>
            <a:headEnd/>
            <a:tailEnd/>
          </a:ln>
          <a:effectLst/>
        </p:spPr>
        <p:txBody>
          <a:bodyPr>
            <a:spAutoFit/>
          </a:bodyPr>
          <a:lstStyle/>
          <a:p>
            <a:pPr>
              <a:spcBef>
                <a:spcPct val="50000"/>
              </a:spcBef>
            </a:pPr>
            <a:r>
              <a:rPr lang="es-ES" sz="2400" b="1"/>
              <a:t>El profundo Agujero Azul</a:t>
            </a:r>
            <a:endParaRPr lang="es-ES" sz="2400"/>
          </a:p>
        </p:txBody>
      </p:sp>
      <p:pic>
        <p:nvPicPr>
          <p:cNvPr id="10245" name="Picture 5" descr="agujeroazul2"/>
          <p:cNvPicPr>
            <a:picLocks noChangeAspect="1" noChangeArrowheads="1"/>
          </p:cNvPicPr>
          <p:nvPr/>
        </p:nvPicPr>
        <p:blipFill>
          <a:blip r:embed="rId2"/>
          <a:srcRect/>
          <a:stretch>
            <a:fillRect/>
          </a:stretch>
        </p:blipFill>
        <p:spPr bwMode="auto">
          <a:xfrm>
            <a:off x="0" y="620713"/>
            <a:ext cx="5327650" cy="4111625"/>
          </a:xfrm>
          <a:prstGeom prst="rect">
            <a:avLst/>
          </a:prstGeom>
          <a:noFill/>
        </p:spPr>
      </p:pic>
      <p:pic>
        <p:nvPicPr>
          <p:cNvPr id="10247" name="Picture 7" descr="agujeroazul4"/>
          <p:cNvPicPr>
            <a:picLocks noChangeAspect="1" noChangeArrowheads="1"/>
          </p:cNvPicPr>
          <p:nvPr/>
        </p:nvPicPr>
        <p:blipFill>
          <a:blip r:embed="rId3"/>
          <a:srcRect/>
          <a:stretch>
            <a:fillRect/>
          </a:stretch>
        </p:blipFill>
        <p:spPr bwMode="auto">
          <a:xfrm>
            <a:off x="4572000" y="3810000"/>
            <a:ext cx="4572000" cy="304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0242"/>
                                        </p:tgtEl>
                                        <p:attrNameLst>
                                          <p:attrName>style.visibility</p:attrName>
                                        </p:attrNameLst>
                                      </p:cBhvr>
                                      <p:to>
                                        <p:strVal val="visible"/>
                                      </p:to>
                                    </p:set>
                                    <p:anim calcmode="discrete" valueType="clr">
                                      <p:cBhvr override="childStyle">
                                        <p:cTn id="7" dur="80"/>
                                        <p:tgtEl>
                                          <p:spTgt spid="1024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0242"/>
                                        </p:tgtEl>
                                        <p:attrNameLst>
                                          <p:attrName>fillcolor</p:attrName>
                                        </p:attrNameLst>
                                      </p:cBhvr>
                                      <p:tavLst>
                                        <p:tav tm="0">
                                          <p:val>
                                            <p:clrVal>
                                              <a:schemeClr val="accent2"/>
                                            </p:clrVal>
                                          </p:val>
                                        </p:tav>
                                        <p:tav tm="50000">
                                          <p:val>
                                            <p:clrVal>
                                              <a:schemeClr val="hlink"/>
                                            </p:clrVal>
                                          </p:val>
                                        </p:tav>
                                      </p:tavLst>
                                    </p:anim>
                                    <p:set>
                                      <p:cBhvr>
                                        <p:cTn id="9" dur="80"/>
                                        <p:tgtEl>
                                          <p:spTgt spid="1024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024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02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981200" y="188913"/>
            <a:ext cx="6119813" cy="457200"/>
          </a:xfrm>
          <a:prstGeom prst="rect">
            <a:avLst/>
          </a:prstGeom>
          <a:noFill/>
          <a:ln w="9525">
            <a:noFill/>
            <a:miter lim="800000"/>
            <a:headEnd/>
            <a:tailEnd/>
          </a:ln>
          <a:effectLst/>
        </p:spPr>
        <p:txBody>
          <a:bodyPr>
            <a:spAutoFit/>
          </a:bodyPr>
          <a:lstStyle/>
          <a:p>
            <a:pPr>
              <a:spcBef>
                <a:spcPct val="50000"/>
              </a:spcBef>
            </a:pPr>
            <a:r>
              <a:rPr lang="es-ES" sz="2400" b="1"/>
              <a:t>El profundo Agujero Azul</a:t>
            </a:r>
            <a:endParaRPr lang="es-ES" sz="2400"/>
          </a:p>
        </p:txBody>
      </p:sp>
      <p:pic>
        <p:nvPicPr>
          <p:cNvPr id="11268" name="Picture 4" descr="agujeroazul1"/>
          <p:cNvPicPr>
            <a:picLocks noChangeAspect="1" noChangeArrowheads="1"/>
          </p:cNvPicPr>
          <p:nvPr/>
        </p:nvPicPr>
        <p:blipFill>
          <a:blip r:embed="rId2"/>
          <a:srcRect/>
          <a:stretch>
            <a:fillRect/>
          </a:stretch>
        </p:blipFill>
        <p:spPr bwMode="auto">
          <a:xfrm>
            <a:off x="0" y="658813"/>
            <a:ext cx="5867400" cy="3743325"/>
          </a:xfrm>
          <a:prstGeom prst="rect">
            <a:avLst/>
          </a:prstGeom>
          <a:noFill/>
        </p:spPr>
      </p:pic>
      <p:pic>
        <p:nvPicPr>
          <p:cNvPr id="11269" name="Picture 5" descr="agujeroazul3"/>
          <p:cNvPicPr>
            <a:picLocks noChangeAspect="1" noChangeArrowheads="1"/>
          </p:cNvPicPr>
          <p:nvPr/>
        </p:nvPicPr>
        <p:blipFill>
          <a:blip r:embed="rId3"/>
          <a:srcRect/>
          <a:stretch>
            <a:fillRect/>
          </a:stretch>
        </p:blipFill>
        <p:spPr bwMode="auto">
          <a:xfrm>
            <a:off x="4284663" y="3529013"/>
            <a:ext cx="4859337" cy="33289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1266"/>
                                        </p:tgtEl>
                                        <p:attrNameLst>
                                          <p:attrName>style.visibility</p:attrName>
                                        </p:attrNameLst>
                                      </p:cBhvr>
                                      <p:to>
                                        <p:strVal val="visible"/>
                                      </p:to>
                                    </p:set>
                                    <p:anim calcmode="discrete" valueType="clr">
                                      <p:cBhvr override="childStyle">
                                        <p:cTn id="7" dur="80"/>
                                        <p:tgtEl>
                                          <p:spTgt spid="1126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266"/>
                                        </p:tgtEl>
                                        <p:attrNameLst>
                                          <p:attrName>fillcolor</p:attrName>
                                        </p:attrNameLst>
                                      </p:cBhvr>
                                      <p:tavLst>
                                        <p:tav tm="0">
                                          <p:val>
                                            <p:clrVal>
                                              <a:schemeClr val="accent2"/>
                                            </p:clrVal>
                                          </p:val>
                                        </p:tav>
                                        <p:tav tm="50000">
                                          <p:val>
                                            <p:clrVal>
                                              <a:schemeClr val="hlink"/>
                                            </p:clrVal>
                                          </p:val>
                                        </p:tav>
                                      </p:tavLst>
                                    </p:anim>
                                    <p:set>
                                      <p:cBhvr>
                                        <p:cTn id="9" dur="80"/>
                                        <p:tgtEl>
                                          <p:spTgt spid="1126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126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12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692275" y="404813"/>
            <a:ext cx="6119813" cy="762000"/>
          </a:xfrm>
          <a:prstGeom prst="rect">
            <a:avLst/>
          </a:prstGeom>
          <a:noFill/>
          <a:ln w="9525">
            <a:noFill/>
            <a:miter lim="800000"/>
            <a:headEnd/>
            <a:tailEnd/>
          </a:ln>
          <a:effectLst/>
        </p:spPr>
        <p:txBody>
          <a:bodyPr>
            <a:spAutoFit/>
          </a:bodyPr>
          <a:lstStyle/>
          <a:p>
            <a:pPr>
              <a:spcBef>
                <a:spcPct val="50000"/>
              </a:spcBef>
            </a:pPr>
            <a:r>
              <a:rPr lang="es-ES" sz="4400" b="1"/>
              <a:t>4.- La gran marea roja</a:t>
            </a:r>
            <a:r>
              <a:rPr lang="es-ES" sz="4400"/>
              <a:t> </a:t>
            </a:r>
          </a:p>
        </p:txBody>
      </p:sp>
      <p:sp>
        <p:nvSpPr>
          <p:cNvPr id="12294" name="Text Box 6"/>
          <p:cNvSpPr txBox="1">
            <a:spLocks noChangeArrowheads="1"/>
          </p:cNvSpPr>
          <p:nvPr/>
        </p:nvSpPr>
        <p:spPr bwMode="auto">
          <a:xfrm>
            <a:off x="684213" y="1844675"/>
            <a:ext cx="7993062" cy="3387725"/>
          </a:xfrm>
          <a:prstGeom prst="rect">
            <a:avLst/>
          </a:prstGeom>
          <a:noFill/>
          <a:ln w="9525">
            <a:noFill/>
            <a:miter lim="800000"/>
            <a:headEnd/>
            <a:tailEnd/>
          </a:ln>
          <a:effectLst/>
        </p:spPr>
        <p:txBody>
          <a:bodyPr>
            <a:spAutoFit/>
          </a:bodyPr>
          <a:lstStyle/>
          <a:p>
            <a:r>
              <a:rPr lang="es-ES"/>
              <a:t>Su aparición provoca pérdidas económicas. </a:t>
            </a:r>
          </a:p>
          <a:p>
            <a:endParaRPr lang="es-ES"/>
          </a:p>
          <a:p>
            <a:r>
              <a:rPr lang="es-ES"/>
              <a:t>La gran marea roja, también llamada floraciones de algas, son en realidad una gran cantidad de algas unicelulares de profuso color rojo que proliferan en las aguas costeras y causan una coloración roja en la superficie acuática. </a:t>
            </a:r>
          </a:p>
          <a:p>
            <a:endParaRPr lang="es-ES"/>
          </a:p>
          <a:p>
            <a:r>
              <a:rPr lang="es-ES"/>
              <a:t>Muchas de estas algas son inocuas, pero lo cierto es que aumentan las sustancias tóxicas en el mar, lo que provoca la muerte de cientos de peces, aves y otros animales mamíferos. Al mismo tiempo, los seres humanos también sufren de forma indirecta este fenómeno, ya que se deteriora el impacto ecológico en las costas y eso se manifiesta en los sectores marítimos y económicos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2290"/>
                                        </p:tgtEl>
                                        <p:attrNameLst>
                                          <p:attrName>style.visibility</p:attrName>
                                        </p:attrNameLst>
                                      </p:cBhvr>
                                      <p:to>
                                        <p:strVal val="visible"/>
                                      </p:to>
                                    </p:set>
                                    <p:anim calcmode="discrete" valueType="clr">
                                      <p:cBhvr override="childStyle">
                                        <p:cTn id="7" dur="80"/>
                                        <p:tgtEl>
                                          <p:spTgt spid="1229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290"/>
                                        </p:tgtEl>
                                        <p:attrNameLst>
                                          <p:attrName>fillcolor</p:attrName>
                                        </p:attrNameLst>
                                      </p:cBhvr>
                                      <p:tavLst>
                                        <p:tav tm="0">
                                          <p:val>
                                            <p:clrVal>
                                              <a:schemeClr val="accent2"/>
                                            </p:clrVal>
                                          </p:val>
                                        </p:tav>
                                        <p:tav tm="50000">
                                          <p:val>
                                            <p:clrVal>
                                              <a:schemeClr val="hlink"/>
                                            </p:clrVal>
                                          </p:val>
                                        </p:tav>
                                      </p:tavLst>
                                    </p:anim>
                                    <p:set>
                                      <p:cBhvr>
                                        <p:cTn id="9" dur="80"/>
                                        <p:tgtEl>
                                          <p:spTgt spid="1229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2294"/>
                                        </p:tgtEl>
                                        <p:attrNameLst>
                                          <p:attrName>style.visibility</p:attrName>
                                        </p:attrNameLst>
                                      </p:cBhvr>
                                      <p:to>
                                        <p:strVal val="visible"/>
                                      </p:to>
                                    </p:set>
                                    <p:anim calcmode="lin" valueType="num">
                                      <p:cBhvr>
                                        <p:cTn id="14" dur="500" fill="hold"/>
                                        <p:tgtEl>
                                          <p:spTgt spid="12294"/>
                                        </p:tgtEl>
                                        <p:attrNameLst>
                                          <p:attrName>ppt_w</p:attrName>
                                        </p:attrNameLst>
                                      </p:cBhvr>
                                      <p:tavLst>
                                        <p:tav tm="0">
                                          <p:val>
                                            <p:fltVal val="0"/>
                                          </p:val>
                                        </p:tav>
                                        <p:tav tm="100000">
                                          <p:val>
                                            <p:strVal val="#ppt_w"/>
                                          </p:val>
                                        </p:tav>
                                      </p:tavLst>
                                    </p:anim>
                                    <p:anim calcmode="lin" valueType="num">
                                      <p:cBhvr>
                                        <p:cTn id="15" dur="500" fill="hold"/>
                                        <p:tgtEl>
                                          <p:spTgt spid="122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179388" y="620713"/>
            <a:ext cx="6119812" cy="457200"/>
          </a:xfrm>
          <a:prstGeom prst="rect">
            <a:avLst/>
          </a:prstGeom>
          <a:noFill/>
          <a:ln w="9525">
            <a:noFill/>
            <a:miter lim="800000"/>
            <a:headEnd/>
            <a:tailEnd/>
          </a:ln>
          <a:effectLst/>
        </p:spPr>
        <p:txBody>
          <a:bodyPr>
            <a:spAutoFit/>
          </a:bodyPr>
          <a:lstStyle/>
          <a:p>
            <a:pPr>
              <a:spcBef>
                <a:spcPct val="50000"/>
              </a:spcBef>
            </a:pPr>
            <a:r>
              <a:rPr lang="es-ES" sz="2400" b="1"/>
              <a:t>La gran Marea Roja</a:t>
            </a:r>
            <a:endParaRPr lang="es-ES" sz="2400"/>
          </a:p>
        </p:txBody>
      </p:sp>
      <p:pic>
        <p:nvPicPr>
          <p:cNvPr id="13317" name="Picture 5" descr="marearoja1"/>
          <p:cNvPicPr>
            <a:picLocks noChangeAspect="1" noChangeArrowheads="1"/>
          </p:cNvPicPr>
          <p:nvPr/>
        </p:nvPicPr>
        <p:blipFill>
          <a:blip r:embed="rId2"/>
          <a:srcRect/>
          <a:stretch>
            <a:fillRect/>
          </a:stretch>
        </p:blipFill>
        <p:spPr bwMode="auto">
          <a:xfrm>
            <a:off x="0" y="1866900"/>
            <a:ext cx="5715000" cy="4991100"/>
          </a:xfrm>
          <a:prstGeom prst="rect">
            <a:avLst/>
          </a:prstGeom>
          <a:noFill/>
        </p:spPr>
      </p:pic>
      <p:pic>
        <p:nvPicPr>
          <p:cNvPr id="13318" name="Picture 6" descr="marea_roja"/>
          <p:cNvPicPr>
            <a:picLocks noChangeAspect="1" noChangeArrowheads="1"/>
          </p:cNvPicPr>
          <p:nvPr/>
        </p:nvPicPr>
        <p:blipFill>
          <a:blip r:embed="rId3"/>
          <a:srcRect/>
          <a:stretch>
            <a:fillRect/>
          </a:stretch>
        </p:blipFill>
        <p:spPr bwMode="auto">
          <a:xfrm>
            <a:off x="4284663" y="98425"/>
            <a:ext cx="4859337" cy="45259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314"/>
                                        </p:tgtEl>
                                        <p:attrNameLst>
                                          <p:attrName>style.visibility</p:attrName>
                                        </p:attrNameLst>
                                      </p:cBhvr>
                                      <p:to>
                                        <p:strVal val="visible"/>
                                      </p:to>
                                    </p:set>
                                    <p:anim calcmode="discrete" valueType="clr">
                                      <p:cBhvr override="childStyle">
                                        <p:cTn id="7" dur="80"/>
                                        <p:tgtEl>
                                          <p:spTgt spid="1331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314"/>
                                        </p:tgtEl>
                                        <p:attrNameLst>
                                          <p:attrName>fillcolor</p:attrName>
                                        </p:attrNameLst>
                                      </p:cBhvr>
                                      <p:tavLst>
                                        <p:tav tm="0">
                                          <p:val>
                                            <p:clrVal>
                                              <a:schemeClr val="accent2"/>
                                            </p:clrVal>
                                          </p:val>
                                        </p:tav>
                                        <p:tav tm="50000">
                                          <p:val>
                                            <p:clrVal>
                                              <a:schemeClr val="hlink"/>
                                            </p:clrVal>
                                          </p:val>
                                        </p:tav>
                                      </p:tavLst>
                                    </p:anim>
                                    <p:set>
                                      <p:cBhvr>
                                        <p:cTn id="9" dur="80"/>
                                        <p:tgtEl>
                                          <p:spTgt spid="1331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13317"/>
                                        </p:tgtEl>
                                        <p:attrNameLst>
                                          <p:attrName>style.visibility</p:attrName>
                                        </p:attrNameLst>
                                      </p:cBhvr>
                                      <p:to>
                                        <p:strVal val="visible"/>
                                      </p:to>
                                    </p:set>
                                    <p:anim calcmode="lin" valueType="num">
                                      <p:cBhvr>
                                        <p:cTn id="14" dur="1000" fill="hold"/>
                                        <p:tgtEl>
                                          <p:spTgt spid="13317"/>
                                        </p:tgtEl>
                                        <p:attrNameLst>
                                          <p:attrName>ppt_w</p:attrName>
                                        </p:attrNameLst>
                                      </p:cBhvr>
                                      <p:tavLst>
                                        <p:tav tm="0">
                                          <p:val>
                                            <p:strVal val="#ppt_w*0.70"/>
                                          </p:val>
                                        </p:tav>
                                        <p:tav tm="100000">
                                          <p:val>
                                            <p:strVal val="#ppt_w"/>
                                          </p:val>
                                        </p:tav>
                                      </p:tavLst>
                                    </p:anim>
                                    <p:anim calcmode="lin" valueType="num">
                                      <p:cBhvr>
                                        <p:cTn id="15" dur="1000" fill="hold"/>
                                        <p:tgtEl>
                                          <p:spTgt spid="13317"/>
                                        </p:tgtEl>
                                        <p:attrNameLst>
                                          <p:attrName>ppt_h</p:attrName>
                                        </p:attrNameLst>
                                      </p:cBhvr>
                                      <p:tavLst>
                                        <p:tav tm="0">
                                          <p:val>
                                            <p:strVal val="#ppt_h"/>
                                          </p:val>
                                        </p:tav>
                                        <p:tav tm="100000">
                                          <p:val>
                                            <p:strVal val="#ppt_h"/>
                                          </p:val>
                                        </p:tav>
                                      </p:tavLst>
                                    </p:anim>
                                    <p:animEffect transition="in" filter="fade">
                                      <p:cBhvr>
                                        <p:cTn id="16" dur="1000"/>
                                        <p:tgtEl>
                                          <p:spTgt spid="13317"/>
                                        </p:tgtEl>
                                      </p:cBhvr>
                                    </p:animEffect>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nodeType="clickEffect">
                                  <p:stCondLst>
                                    <p:cond delay="0"/>
                                  </p:stCondLst>
                                  <p:childTnLst>
                                    <p:set>
                                      <p:cBhvr>
                                        <p:cTn id="20" dur="1" fill="hold">
                                          <p:stCondLst>
                                            <p:cond delay="0"/>
                                          </p:stCondLst>
                                        </p:cTn>
                                        <p:tgtEl>
                                          <p:spTgt spid="13318"/>
                                        </p:tgtEl>
                                        <p:attrNameLst>
                                          <p:attrName>style.visibility</p:attrName>
                                        </p:attrNameLst>
                                      </p:cBhvr>
                                      <p:to>
                                        <p:strVal val="visible"/>
                                      </p:to>
                                    </p:set>
                                    <p:anim calcmode="lin" valueType="num">
                                      <p:cBhvr>
                                        <p:cTn id="21" dur="500" fill="hold"/>
                                        <p:tgtEl>
                                          <p:spTgt spid="13318"/>
                                        </p:tgtEl>
                                        <p:attrNameLst>
                                          <p:attrName>ppt_w</p:attrName>
                                        </p:attrNameLst>
                                      </p:cBhvr>
                                      <p:tavLst>
                                        <p:tav tm="0">
                                          <p:val>
                                            <p:fltVal val="0"/>
                                          </p:val>
                                        </p:tav>
                                        <p:tav tm="100000">
                                          <p:val>
                                            <p:strVal val="#ppt_w"/>
                                          </p:val>
                                        </p:tav>
                                      </p:tavLst>
                                    </p:anim>
                                    <p:anim calcmode="lin" valueType="num">
                                      <p:cBhvr>
                                        <p:cTn id="22" dur="500" fill="hold"/>
                                        <p:tgtEl>
                                          <p:spTgt spid="133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1763713" y="404813"/>
            <a:ext cx="6119812" cy="762000"/>
          </a:xfrm>
          <a:prstGeom prst="rect">
            <a:avLst/>
          </a:prstGeom>
          <a:noFill/>
          <a:ln w="9525">
            <a:noFill/>
            <a:miter lim="800000"/>
            <a:headEnd/>
            <a:tailEnd/>
          </a:ln>
          <a:effectLst/>
        </p:spPr>
        <p:txBody>
          <a:bodyPr>
            <a:spAutoFit/>
          </a:bodyPr>
          <a:lstStyle/>
          <a:p>
            <a:pPr>
              <a:spcBef>
                <a:spcPct val="50000"/>
              </a:spcBef>
            </a:pPr>
            <a:r>
              <a:rPr lang="es-ES" sz="4400" b="1"/>
              <a:t>5.- Círculos de Hielo</a:t>
            </a:r>
            <a:endParaRPr lang="es-ES" sz="4400"/>
          </a:p>
        </p:txBody>
      </p:sp>
      <p:sp>
        <p:nvSpPr>
          <p:cNvPr id="14339" name="Text Box 3"/>
          <p:cNvSpPr txBox="1">
            <a:spLocks noChangeArrowheads="1"/>
          </p:cNvSpPr>
          <p:nvPr/>
        </p:nvSpPr>
        <p:spPr bwMode="auto">
          <a:xfrm>
            <a:off x="250825" y="1916113"/>
            <a:ext cx="7993063" cy="3662362"/>
          </a:xfrm>
          <a:prstGeom prst="rect">
            <a:avLst/>
          </a:prstGeom>
          <a:noFill/>
          <a:ln w="9525">
            <a:noFill/>
            <a:miter lim="800000"/>
            <a:headEnd/>
            <a:tailEnd/>
          </a:ln>
          <a:effectLst/>
        </p:spPr>
        <p:txBody>
          <a:bodyPr>
            <a:spAutoFit/>
          </a:bodyPr>
          <a:lstStyle/>
          <a:p>
            <a:r>
              <a:rPr lang="es-ES"/>
              <a:t>Estos círculos de hielo se están haciendo famosos gracias a Internet.</a:t>
            </a:r>
          </a:p>
          <a:p>
            <a:endParaRPr lang="es-ES"/>
          </a:p>
          <a:p>
            <a:r>
              <a:rPr lang="es-ES"/>
              <a:t>Un fenómeno poco conocido pero que gracias a Internet está proliferando su comunicación. Al parecer los científicos especulan que estos círculos perfectos de hielo se forman por remolinos naturales en el agua que al subir a superficie forman circunferencias perfectas en la capa de hielo de la superficie. </a:t>
            </a:r>
          </a:p>
          <a:p>
            <a:endParaRPr lang="es-ES"/>
          </a:p>
          <a:p>
            <a:r>
              <a:rPr lang="es-ES"/>
              <a:t>Hasta el momento se han registrado estos círculos de diferentes diámetros y en diferentes partes del mundo, incluso en ocasiones no aparece un solo círculo sino varios de ellos distribuidos por toda la superficie del agua. </a:t>
            </a:r>
          </a:p>
          <a:p>
            <a:endParaRPr lang="es-ES"/>
          </a:p>
          <a:p>
            <a:r>
              <a:rPr lang="es-ES"/>
              <a:t>El más grande registrado tenía un diámetro de 150 metros.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4338"/>
                                        </p:tgtEl>
                                        <p:attrNameLst>
                                          <p:attrName>style.visibility</p:attrName>
                                        </p:attrNameLst>
                                      </p:cBhvr>
                                      <p:to>
                                        <p:strVal val="visible"/>
                                      </p:to>
                                    </p:set>
                                    <p:anim calcmode="discrete" valueType="clr">
                                      <p:cBhvr override="childStyle">
                                        <p:cTn id="7" dur="80"/>
                                        <p:tgtEl>
                                          <p:spTgt spid="1433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4338"/>
                                        </p:tgtEl>
                                        <p:attrNameLst>
                                          <p:attrName>fillcolor</p:attrName>
                                        </p:attrNameLst>
                                      </p:cBhvr>
                                      <p:tavLst>
                                        <p:tav tm="0">
                                          <p:val>
                                            <p:clrVal>
                                              <a:schemeClr val="accent2"/>
                                            </p:clrVal>
                                          </p:val>
                                        </p:tav>
                                        <p:tav tm="50000">
                                          <p:val>
                                            <p:clrVal>
                                              <a:schemeClr val="hlink"/>
                                            </p:clrVal>
                                          </p:val>
                                        </p:tav>
                                      </p:tavLst>
                                    </p:anim>
                                    <p:set>
                                      <p:cBhvr>
                                        <p:cTn id="9" dur="80"/>
                                        <p:tgtEl>
                                          <p:spTgt spid="1433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4339"/>
                                        </p:tgtEl>
                                        <p:attrNameLst>
                                          <p:attrName>style.visibility</p:attrName>
                                        </p:attrNameLst>
                                      </p:cBhvr>
                                      <p:to>
                                        <p:strVal val="visible"/>
                                      </p:to>
                                    </p:set>
                                    <p:anim calcmode="lin" valueType="num">
                                      <p:cBhvr>
                                        <p:cTn id="14" dur="500" fill="hold"/>
                                        <p:tgtEl>
                                          <p:spTgt spid="14339"/>
                                        </p:tgtEl>
                                        <p:attrNameLst>
                                          <p:attrName>ppt_w</p:attrName>
                                        </p:attrNameLst>
                                      </p:cBhvr>
                                      <p:tavLst>
                                        <p:tav tm="0">
                                          <p:val>
                                            <p:fltVal val="0"/>
                                          </p:val>
                                        </p:tav>
                                        <p:tav tm="100000">
                                          <p:val>
                                            <p:strVal val="#ppt_w"/>
                                          </p:val>
                                        </p:tav>
                                      </p:tavLst>
                                    </p:anim>
                                    <p:anim calcmode="lin" valueType="num">
                                      <p:cBhvr>
                                        <p:cTn id="15" dur="500" fill="hold"/>
                                        <p:tgtEl>
                                          <p:spTgt spid="143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79388" y="0"/>
            <a:ext cx="5940425" cy="457200"/>
          </a:xfrm>
          <a:prstGeom prst="rect">
            <a:avLst/>
          </a:prstGeom>
          <a:noFill/>
          <a:ln w="9525">
            <a:noFill/>
            <a:miter lim="800000"/>
            <a:headEnd/>
            <a:tailEnd/>
          </a:ln>
          <a:effectLst/>
        </p:spPr>
        <p:txBody>
          <a:bodyPr>
            <a:spAutoFit/>
          </a:bodyPr>
          <a:lstStyle/>
          <a:p>
            <a:pPr>
              <a:spcBef>
                <a:spcPct val="50000"/>
              </a:spcBef>
            </a:pPr>
            <a:r>
              <a:rPr lang="es-ES" sz="2400" b="1"/>
              <a:t>Círculos de Hielo</a:t>
            </a:r>
            <a:endParaRPr lang="es-ES" sz="2400"/>
          </a:p>
        </p:txBody>
      </p:sp>
      <p:pic>
        <p:nvPicPr>
          <p:cNvPr id="15365" name="Picture 5" descr="circulo4"/>
          <p:cNvPicPr>
            <a:picLocks noChangeAspect="1" noChangeArrowheads="1"/>
          </p:cNvPicPr>
          <p:nvPr/>
        </p:nvPicPr>
        <p:blipFill>
          <a:blip r:embed="rId2"/>
          <a:srcRect/>
          <a:stretch>
            <a:fillRect/>
          </a:stretch>
        </p:blipFill>
        <p:spPr bwMode="auto">
          <a:xfrm>
            <a:off x="0" y="547688"/>
            <a:ext cx="6840538" cy="3960812"/>
          </a:xfrm>
          <a:prstGeom prst="rect">
            <a:avLst/>
          </a:prstGeom>
          <a:noFill/>
        </p:spPr>
      </p:pic>
      <p:pic>
        <p:nvPicPr>
          <p:cNvPr id="15366" name="Picture 6" descr="circulo1"/>
          <p:cNvPicPr>
            <a:picLocks noChangeAspect="1" noChangeArrowheads="1"/>
          </p:cNvPicPr>
          <p:nvPr/>
        </p:nvPicPr>
        <p:blipFill>
          <a:blip r:embed="rId3"/>
          <a:srcRect/>
          <a:stretch>
            <a:fillRect/>
          </a:stretch>
        </p:blipFill>
        <p:spPr bwMode="auto">
          <a:xfrm>
            <a:off x="4427538" y="3346450"/>
            <a:ext cx="4716462" cy="35385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362"/>
                                        </p:tgtEl>
                                        <p:attrNameLst>
                                          <p:attrName>style.visibility</p:attrName>
                                        </p:attrNameLst>
                                      </p:cBhvr>
                                      <p:to>
                                        <p:strVal val="visible"/>
                                      </p:to>
                                    </p:set>
                                    <p:anim calcmode="discrete" valueType="clr">
                                      <p:cBhvr override="childStyle">
                                        <p:cTn id="7" dur="80"/>
                                        <p:tgtEl>
                                          <p:spTgt spid="1536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2"/>
                                        </p:tgtEl>
                                        <p:attrNameLst>
                                          <p:attrName>fillcolor</p:attrName>
                                        </p:attrNameLst>
                                      </p:cBhvr>
                                      <p:tavLst>
                                        <p:tav tm="0">
                                          <p:val>
                                            <p:clrVal>
                                              <a:schemeClr val="accent2"/>
                                            </p:clrVal>
                                          </p:val>
                                        </p:tav>
                                        <p:tav tm="50000">
                                          <p:val>
                                            <p:clrVal>
                                              <a:schemeClr val="hlink"/>
                                            </p:clrVal>
                                          </p:val>
                                        </p:tav>
                                      </p:tavLst>
                                    </p:anim>
                                    <p:set>
                                      <p:cBhvr>
                                        <p:cTn id="9" dur="80"/>
                                        <p:tgtEl>
                                          <p:spTgt spid="1536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536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53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755650" y="115888"/>
            <a:ext cx="6119813" cy="457200"/>
          </a:xfrm>
          <a:prstGeom prst="rect">
            <a:avLst/>
          </a:prstGeom>
          <a:noFill/>
          <a:ln w="9525">
            <a:noFill/>
            <a:miter lim="800000"/>
            <a:headEnd/>
            <a:tailEnd/>
          </a:ln>
          <a:effectLst/>
        </p:spPr>
        <p:txBody>
          <a:bodyPr>
            <a:spAutoFit/>
          </a:bodyPr>
          <a:lstStyle/>
          <a:p>
            <a:pPr>
              <a:spcBef>
                <a:spcPct val="50000"/>
              </a:spcBef>
            </a:pPr>
            <a:r>
              <a:rPr lang="es-ES" sz="2400" b="1"/>
              <a:t>Círculos de Hielo</a:t>
            </a:r>
            <a:endParaRPr lang="es-ES" sz="2400"/>
          </a:p>
        </p:txBody>
      </p:sp>
      <p:pic>
        <p:nvPicPr>
          <p:cNvPr id="16390" name="Picture 6" descr="circulo2"/>
          <p:cNvPicPr>
            <a:picLocks noChangeAspect="1" noChangeArrowheads="1"/>
          </p:cNvPicPr>
          <p:nvPr/>
        </p:nvPicPr>
        <p:blipFill>
          <a:blip r:embed="rId2"/>
          <a:srcRect/>
          <a:stretch>
            <a:fillRect/>
          </a:stretch>
        </p:blipFill>
        <p:spPr bwMode="auto">
          <a:xfrm>
            <a:off x="0" y="581025"/>
            <a:ext cx="5580063" cy="3711575"/>
          </a:xfrm>
          <a:prstGeom prst="rect">
            <a:avLst/>
          </a:prstGeom>
          <a:noFill/>
        </p:spPr>
      </p:pic>
      <p:pic>
        <p:nvPicPr>
          <p:cNvPr id="16392" name="Picture 8" descr="circulo3"/>
          <p:cNvPicPr>
            <a:picLocks noChangeAspect="1" noChangeArrowheads="1"/>
          </p:cNvPicPr>
          <p:nvPr/>
        </p:nvPicPr>
        <p:blipFill>
          <a:blip r:embed="rId3"/>
          <a:srcRect/>
          <a:stretch>
            <a:fillRect/>
          </a:stretch>
        </p:blipFill>
        <p:spPr bwMode="auto">
          <a:xfrm>
            <a:off x="3995738" y="3430588"/>
            <a:ext cx="5148262" cy="34274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6386"/>
                                        </p:tgtEl>
                                        <p:attrNameLst>
                                          <p:attrName>style.visibility</p:attrName>
                                        </p:attrNameLst>
                                      </p:cBhvr>
                                      <p:to>
                                        <p:strVal val="visible"/>
                                      </p:to>
                                    </p:set>
                                    <p:anim calcmode="discrete" valueType="clr">
                                      <p:cBhvr override="childStyle">
                                        <p:cTn id="7" dur="80"/>
                                        <p:tgtEl>
                                          <p:spTgt spid="1638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6386"/>
                                        </p:tgtEl>
                                        <p:attrNameLst>
                                          <p:attrName>fillcolor</p:attrName>
                                        </p:attrNameLst>
                                      </p:cBhvr>
                                      <p:tavLst>
                                        <p:tav tm="0">
                                          <p:val>
                                            <p:clrVal>
                                              <a:schemeClr val="accent2"/>
                                            </p:clrVal>
                                          </p:val>
                                        </p:tav>
                                        <p:tav tm="50000">
                                          <p:val>
                                            <p:clrVal>
                                              <a:schemeClr val="hlink"/>
                                            </p:clrVal>
                                          </p:val>
                                        </p:tav>
                                      </p:tavLst>
                                    </p:anim>
                                    <p:set>
                                      <p:cBhvr>
                                        <p:cTn id="9" dur="80"/>
                                        <p:tgtEl>
                                          <p:spTgt spid="1638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639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63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1763713" y="404813"/>
            <a:ext cx="6119812" cy="762000"/>
          </a:xfrm>
          <a:prstGeom prst="rect">
            <a:avLst/>
          </a:prstGeom>
          <a:noFill/>
          <a:ln w="9525">
            <a:noFill/>
            <a:miter lim="800000"/>
            <a:headEnd/>
            <a:tailEnd/>
          </a:ln>
          <a:effectLst/>
        </p:spPr>
        <p:txBody>
          <a:bodyPr>
            <a:spAutoFit/>
          </a:bodyPr>
          <a:lstStyle/>
          <a:p>
            <a:pPr>
              <a:spcBef>
                <a:spcPct val="50000"/>
              </a:spcBef>
            </a:pPr>
            <a:r>
              <a:rPr lang="es-ES" sz="4400" b="1"/>
              <a:t>6.- Nubes Mammatus</a:t>
            </a:r>
            <a:endParaRPr lang="es-ES" sz="4400"/>
          </a:p>
        </p:txBody>
      </p:sp>
      <p:sp>
        <p:nvSpPr>
          <p:cNvPr id="17411" name="Text Box 3"/>
          <p:cNvSpPr txBox="1">
            <a:spLocks noChangeArrowheads="1"/>
          </p:cNvSpPr>
          <p:nvPr/>
        </p:nvSpPr>
        <p:spPr bwMode="auto">
          <a:xfrm>
            <a:off x="466725" y="2060575"/>
            <a:ext cx="7993063" cy="2838450"/>
          </a:xfrm>
          <a:prstGeom prst="rect">
            <a:avLst/>
          </a:prstGeom>
          <a:noFill/>
          <a:ln w="9525">
            <a:noFill/>
            <a:miter lim="800000"/>
            <a:headEnd/>
            <a:tailEnd/>
          </a:ln>
          <a:effectLst/>
        </p:spPr>
        <p:txBody>
          <a:bodyPr>
            <a:spAutoFit/>
          </a:bodyPr>
          <a:lstStyle/>
          <a:p>
            <a:r>
              <a:rPr lang="es-ES"/>
              <a:t>Su aparición es pronóstico de grandes tormentas.</a:t>
            </a:r>
          </a:p>
          <a:p>
            <a:endParaRPr lang="es-ES"/>
          </a:p>
          <a:p>
            <a:r>
              <a:rPr lang="es-ES"/>
              <a:t>La aparición de este tipo tan peculiar de nubes es un presagio nefasto de la llegada de fuertes tormentas o climatología adversa crítica. </a:t>
            </a:r>
          </a:p>
          <a:p>
            <a:endParaRPr lang="es-ES"/>
          </a:p>
          <a:p>
            <a:r>
              <a:rPr lang="es-ES"/>
              <a:t>Estas nubes contienen principalmente cristales de hielo capaces de extenderse en una línea que puede medir centenares de kilómetros.</a:t>
            </a:r>
          </a:p>
          <a:p>
            <a:endParaRPr lang="es-ES"/>
          </a:p>
          <a:p>
            <a:r>
              <a:rPr lang="es-ES"/>
              <a:t> Algunas de estas formaciones pueden permanecer estáticas de 10-15 minutos.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7410"/>
                                        </p:tgtEl>
                                        <p:attrNameLst>
                                          <p:attrName>style.visibility</p:attrName>
                                        </p:attrNameLst>
                                      </p:cBhvr>
                                      <p:to>
                                        <p:strVal val="visible"/>
                                      </p:to>
                                    </p:set>
                                    <p:anim calcmode="discrete" valueType="clr">
                                      <p:cBhvr override="childStyle">
                                        <p:cTn id="7" dur="80"/>
                                        <p:tgtEl>
                                          <p:spTgt spid="174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7410"/>
                                        </p:tgtEl>
                                        <p:attrNameLst>
                                          <p:attrName>fillcolor</p:attrName>
                                        </p:attrNameLst>
                                      </p:cBhvr>
                                      <p:tavLst>
                                        <p:tav tm="0">
                                          <p:val>
                                            <p:clrVal>
                                              <a:schemeClr val="accent2"/>
                                            </p:clrVal>
                                          </p:val>
                                        </p:tav>
                                        <p:tav tm="50000">
                                          <p:val>
                                            <p:clrVal>
                                              <a:schemeClr val="hlink"/>
                                            </p:clrVal>
                                          </p:val>
                                        </p:tav>
                                      </p:tavLst>
                                    </p:anim>
                                    <p:set>
                                      <p:cBhvr>
                                        <p:cTn id="9" dur="80"/>
                                        <p:tgtEl>
                                          <p:spTgt spid="1741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17411"/>
                                        </p:tgtEl>
                                        <p:attrNameLst>
                                          <p:attrName>style.visibility</p:attrName>
                                        </p:attrNameLst>
                                      </p:cBhvr>
                                      <p:to>
                                        <p:strVal val="visible"/>
                                      </p:to>
                                    </p:set>
                                    <p:anim calcmode="lin" valueType="num">
                                      <p:cBhvr>
                                        <p:cTn id="14" dur="500" fill="hold"/>
                                        <p:tgtEl>
                                          <p:spTgt spid="17411"/>
                                        </p:tgtEl>
                                        <p:attrNameLst>
                                          <p:attrName>ppt_w</p:attrName>
                                        </p:attrNameLst>
                                      </p:cBhvr>
                                      <p:tavLst>
                                        <p:tav tm="0">
                                          <p:val>
                                            <p:fltVal val="0"/>
                                          </p:val>
                                        </p:tav>
                                        <p:tav tm="100000">
                                          <p:val>
                                            <p:strVal val="#ppt_w"/>
                                          </p:val>
                                        </p:tav>
                                      </p:tavLst>
                                    </p:anim>
                                    <p:anim calcmode="lin" valueType="num">
                                      <p:cBhvr>
                                        <p:cTn id="15" dur="500" fill="hold"/>
                                        <p:tgtEl>
                                          <p:spTgt spid="174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1763713" y="404813"/>
            <a:ext cx="6119812" cy="762000"/>
          </a:xfrm>
          <a:prstGeom prst="rect">
            <a:avLst/>
          </a:prstGeom>
          <a:noFill/>
          <a:ln w="9525">
            <a:noFill/>
            <a:miter lim="800000"/>
            <a:headEnd/>
            <a:tailEnd/>
          </a:ln>
          <a:effectLst/>
        </p:spPr>
        <p:txBody>
          <a:bodyPr>
            <a:spAutoFit/>
          </a:bodyPr>
          <a:lstStyle/>
          <a:p>
            <a:pPr>
              <a:spcBef>
                <a:spcPct val="50000"/>
              </a:spcBef>
            </a:pPr>
            <a:r>
              <a:rPr lang="es-ES" sz="4400" b="1"/>
              <a:t>Nubes Mammatus</a:t>
            </a:r>
            <a:endParaRPr lang="es-ES" sz="4400"/>
          </a:p>
        </p:txBody>
      </p:sp>
      <p:pic>
        <p:nvPicPr>
          <p:cNvPr id="18436" name="Picture 4" descr="nubes4"/>
          <p:cNvPicPr>
            <a:picLocks noChangeAspect="1" noChangeArrowheads="1"/>
          </p:cNvPicPr>
          <p:nvPr/>
        </p:nvPicPr>
        <p:blipFill>
          <a:blip r:embed="rId2"/>
          <a:srcRect/>
          <a:stretch>
            <a:fillRect/>
          </a:stretch>
        </p:blipFill>
        <p:spPr bwMode="auto">
          <a:xfrm>
            <a:off x="0" y="1341438"/>
            <a:ext cx="9144000" cy="44323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8434"/>
                                        </p:tgtEl>
                                        <p:attrNameLst>
                                          <p:attrName>style.visibility</p:attrName>
                                        </p:attrNameLst>
                                      </p:cBhvr>
                                      <p:to>
                                        <p:strVal val="visible"/>
                                      </p:to>
                                    </p:set>
                                    <p:anim calcmode="discrete" valueType="clr">
                                      <p:cBhvr override="childStyle">
                                        <p:cTn id="7"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8434"/>
                                        </p:tgtEl>
                                        <p:attrNameLst>
                                          <p:attrName>fillcolor</p:attrName>
                                        </p:attrNameLst>
                                      </p:cBhvr>
                                      <p:tavLst>
                                        <p:tav tm="0">
                                          <p:val>
                                            <p:clrVal>
                                              <a:schemeClr val="accent2"/>
                                            </p:clrVal>
                                          </p:val>
                                        </p:tav>
                                        <p:tav tm="50000">
                                          <p:val>
                                            <p:clrVal>
                                              <a:schemeClr val="hlink"/>
                                            </p:clrVal>
                                          </p:val>
                                        </p:tav>
                                      </p:tavLst>
                                    </p:anim>
                                    <p:set>
                                      <p:cBhvr>
                                        <p:cTn id="9" dur="80"/>
                                        <p:tgtEl>
                                          <p:spTgt spid="1843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18436"/>
                                        </p:tgtEl>
                                        <p:attrNameLst>
                                          <p:attrName>style.visibility</p:attrName>
                                        </p:attrNameLst>
                                      </p:cBhvr>
                                      <p:to>
                                        <p:strVal val="visible"/>
                                      </p:to>
                                    </p:set>
                                    <p:anim calcmode="lin" valueType="num">
                                      <p:cBhvr>
                                        <p:cTn id="14" dur="500" fill="hold"/>
                                        <p:tgtEl>
                                          <p:spTgt spid="18436"/>
                                        </p:tgtEl>
                                        <p:attrNameLst>
                                          <p:attrName>ppt_w</p:attrName>
                                        </p:attrNameLst>
                                      </p:cBhvr>
                                      <p:tavLst>
                                        <p:tav tm="0">
                                          <p:val>
                                            <p:fltVal val="0"/>
                                          </p:val>
                                        </p:tav>
                                        <p:tav tm="100000">
                                          <p:val>
                                            <p:strVal val="#ppt_w"/>
                                          </p:val>
                                        </p:tav>
                                      </p:tavLst>
                                    </p:anim>
                                    <p:anim calcmode="lin" valueType="num">
                                      <p:cBhvr>
                                        <p:cTn id="15" dur="500" fill="hold"/>
                                        <p:tgtEl>
                                          <p:spTgt spid="184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descr="nubes1"/>
          <p:cNvPicPr>
            <a:picLocks noChangeAspect="1" noChangeArrowheads="1"/>
          </p:cNvPicPr>
          <p:nvPr/>
        </p:nvPicPr>
        <p:blipFill>
          <a:blip r:embed="rId2"/>
          <a:srcRect b="9445"/>
          <a:stretch>
            <a:fillRect/>
          </a:stretch>
        </p:blipFill>
        <p:spPr bwMode="auto">
          <a:xfrm>
            <a:off x="3851275" y="3290888"/>
            <a:ext cx="5292725" cy="3594100"/>
          </a:xfrm>
          <a:prstGeom prst="rect">
            <a:avLst/>
          </a:prstGeom>
          <a:noFill/>
        </p:spPr>
      </p:pic>
      <p:sp>
        <p:nvSpPr>
          <p:cNvPr id="19458" name="Text Box 2"/>
          <p:cNvSpPr txBox="1">
            <a:spLocks noChangeArrowheads="1"/>
          </p:cNvSpPr>
          <p:nvPr/>
        </p:nvSpPr>
        <p:spPr bwMode="auto">
          <a:xfrm>
            <a:off x="1763713" y="-26988"/>
            <a:ext cx="6119812" cy="762001"/>
          </a:xfrm>
          <a:prstGeom prst="rect">
            <a:avLst/>
          </a:prstGeom>
          <a:noFill/>
          <a:ln w="9525">
            <a:noFill/>
            <a:miter lim="800000"/>
            <a:headEnd/>
            <a:tailEnd/>
          </a:ln>
          <a:effectLst/>
        </p:spPr>
        <p:txBody>
          <a:bodyPr>
            <a:spAutoFit/>
          </a:bodyPr>
          <a:lstStyle/>
          <a:p>
            <a:pPr>
              <a:spcBef>
                <a:spcPct val="50000"/>
              </a:spcBef>
            </a:pPr>
            <a:r>
              <a:rPr lang="es-ES" sz="4400" b="1"/>
              <a:t>Nubes Mammatus</a:t>
            </a:r>
            <a:endParaRPr lang="es-ES" sz="4400"/>
          </a:p>
        </p:txBody>
      </p:sp>
      <p:pic>
        <p:nvPicPr>
          <p:cNvPr id="19460" name="Picture 4" descr="nubes2"/>
          <p:cNvPicPr>
            <a:picLocks noChangeAspect="1" noChangeArrowheads="1"/>
          </p:cNvPicPr>
          <p:nvPr/>
        </p:nvPicPr>
        <p:blipFill>
          <a:blip r:embed="rId3"/>
          <a:srcRect/>
          <a:stretch>
            <a:fillRect/>
          </a:stretch>
        </p:blipFill>
        <p:spPr bwMode="auto">
          <a:xfrm>
            <a:off x="0" y="620713"/>
            <a:ext cx="4859338" cy="36496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9458"/>
                                        </p:tgtEl>
                                        <p:attrNameLst>
                                          <p:attrName>style.visibility</p:attrName>
                                        </p:attrNameLst>
                                      </p:cBhvr>
                                      <p:to>
                                        <p:strVal val="visible"/>
                                      </p:to>
                                    </p:set>
                                    <p:anim calcmode="discrete" valueType="clr">
                                      <p:cBhvr override="childStyle">
                                        <p:cTn id="7" dur="80"/>
                                        <p:tgtEl>
                                          <p:spTgt spid="1945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458"/>
                                        </p:tgtEl>
                                        <p:attrNameLst>
                                          <p:attrName>fillcolor</p:attrName>
                                        </p:attrNameLst>
                                      </p:cBhvr>
                                      <p:tavLst>
                                        <p:tav tm="0">
                                          <p:val>
                                            <p:clrVal>
                                              <a:schemeClr val="accent2"/>
                                            </p:clrVal>
                                          </p:val>
                                        </p:tav>
                                        <p:tav tm="50000">
                                          <p:val>
                                            <p:clrVal>
                                              <a:schemeClr val="hlink"/>
                                            </p:clrVal>
                                          </p:val>
                                        </p:tav>
                                      </p:tavLst>
                                    </p:anim>
                                    <p:set>
                                      <p:cBhvr>
                                        <p:cTn id="9" dur="80"/>
                                        <p:tgtEl>
                                          <p:spTgt spid="1945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19460"/>
                                        </p:tgtEl>
                                        <p:attrNameLst>
                                          <p:attrName>style.visibility</p:attrName>
                                        </p:attrNameLst>
                                      </p:cBhvr>
                                      <p:to>
                                        <p:strVal val="visible"/>
                                      </p:to>
                                    </p:set>
                                    <p:anim calcmode="lin" valueType="num">
                                      <p:cBhvr>
                                        <p:cTn id="14" dur="500" fill="hold"/>
                                        <p:tgtEl>
                                          <p:spTgt spid="19460"/>
                                        </p:tgtEl>
                                        <p:attrNameLst>
                                          <p:attrName>ppt_w</p:attrName>
                                        </p:attrNameLst>
                                      </p:cBhvr>
                                      <p:tavLst>
                                        <p:tav tm="0">
                                          <p:val>
                                            <p:fltVal val="0"/>
                                          </p:val>
                                        </p:tav>
                                        <p:tav tm="100000">
                                          <p:val>
                                            <p:strVal val="#ppt_w"/>
                                          </p:val>
                                        </p:tav>
                                      </p:tavLst>
                                    </p:anim>
                                    <p:anim calcmode="lin" valueType="num">
                                      <p:cBhvr>
                                        <p:cTn id="15" dur="500" fill="hold"/>
                                        <p:tgtEl>
                                          <p:spTgt spid="19460"/>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nodeType="clickEffect">
                                  <p:stCondLst>
                                    <p:cond delay="0"/>
                                  </p:stCondLst>
                                  <p:childTnLst>
                                    <p:set>
                                      <p:cBhvr>
                                        <p:cTn id="19" dur="1" fill="hold">
                                          <p:stCondLst>
                                            <p:cond delay="0"/>
                                          </p:stCondLst>
                                        </p:cTn>
                                        <p:tgtEl>
                                          <p:spTgt spid="19461"/>
                                        </p:tgtEl>
                                        <p:attrNameLst>
                                          <p:attrName>style.visibility</p:attrName>
                                        </p:attrNameLst>
                                      </p:cBhvr>
                                      <p:to>
                                        <p:strVal val="visible"/>
                                      </p:to>
                                    </p:set>
                                    <p:anim calcmode="lin" valueType="num">
                                      <p:cBhvr>
                                        <p:cTn id="20" dur="500" fill="hold"/>
                                        <p:tgtEl>
                                          <p:spTgt spid="19461"/>
                                        </p:tgtEl>
                                        <p:attrNameLst>
                                          <p:attrName>ppt_w</p:attrName>
                                        </p:attrNameLst>
                                      </p:cBhvr>
                                      <p:tavLst>
                                        <p:tav tm="0">
                                          <p:val>
                                            <p:fltVal val="0"/>
                                          </p:val>
                                        </p:tav>
                                        <p:tav tm="100000">
                                          <p:val>
                                            <p:strVal val="#ppt_w"/>
                                          </p:val>
                                        </p:tav>
                                      </p:tavLst>
                                    </p:anim>
                                    <p:anim calcmode="lin" valueType="num">
                                      <p:cBhvr>
                                        <p:cTn id="21" dur="500" fill="hold"/>
                                        <p:tgtEl>
                                          <p:spTgt spid="1946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ext Box 3"/>
          <p:cNvSpPr txBox="1">
            <a:spLocks noChangeArrowheads="1"/>
          </p:cNvSpPr>
          <p:nvPr/>
        </p:nvSpPr>
        <p:spPr bwMode="auto">
          <a:xfrm>
            <a:off x="1547813" y="549275"/>
            <a:ext cx="6119812" cy="762000"/>
          </a:xfrm>
          <a:prstGeom prst="rect">
            <a:avLst/>
          </a:prstGeom>
          <a:noFill/>
          <a:ln w="9525">
            <a:noFill/>
            <a:miter lim="800000"/>
            <a:headEnd/>
            <a:tailEnd/>
          </a:ln>
          <a:effectLst/>
        </p:spPr>
        <p:txBody>
          <a:bodyPr>
            <a:spAutoFit/>
          </a:bodyPr>
          <a:lstStyle/>
          <a:p>
            <a:pPr>
              <a:spcBef>
                <a:spcPct val="50000"/>
              </a:spcBef>
            </a:pPr>
            <a:r>
              <a:rPr lang="es-ES" sz="4400" b="1"/>
              <a:t>7.- Arcoiris de Fuego</a:t>
            </a:r>
            <a:endParaRPr lang="es-ES" sz="4400"/>
          </a:p>
        </p:txBody>
      </p:sp>
      <p:sp>
        <p:nvSpPr>
          <p:cNvPr id="20486" name="Text Box 6"/>
          <p:cNvSpPr txBox="1">
            <a:spLocks noChangeArrowheads="1"/>
          </p:cNvSpPr>
          <p:nvPr/>
        </p:nvSpPr>
        <p:spPr bwMode="auto">
          <a:xfrm>
            <a:off x="539750" y="2060575"/>
            <a:ext cx="7632700" cy="3252788"/>
          </a:xfrm>
          <a:prstGeom prst="rect">
            <a:avLst/>
          </a:prstGeom>
          <a:noFill/>
          <a:ln w="9525">
            <a:noFill/>
            <a:miter lim="800000"/>
            <a:headEnd/>
            <a:tailEnd/>
          </a:ln>
          <a:effectLst/>
        </p:spPr>
        <p:txBody>
          <a:bodyPr>
            <a:spAutoFit/>
          </a:bodyPr>
          <a:lstStyle/>
          <a:p>
            <a:pPr>
              <a:spcBef>
                <a:spcPct val="50000"/>
              </a:spcBef>
            </a:pPr>
            <a:r>
              <a:rPr lang="es-ES"/>
              <a:t>Son extremadamente díficiles de ver por las condiciones requeridas para su formación. Las probabilidades de observar uno de estos arco iris tan peculiares son extremadamente bajas.</a:t>
            </a:r>
          </a:p>
          <a:p>
            <a:pPr>
              <a:spcBef>
                <a:spcPct val="50000"/>
              </a:spcBef>
            </a:pPr>
            <a:endParaRPr lang="es-ES"/>
          </a:p>
          <a:p>
            <a:pPr>
              <a:spcBef>
                <a:spcPct val="50000"/>
              </a:spcBef>
            </a:pPr>
            <a:r>
              <a:rPr lang="es-ES"/>
              <a:t> Se producen por una convergencia rara de los rayos del en algunas nubes que deben de tener una posición específica. Al reflejar la luz del sol, los cristales de hielo de estas nubes producen rayos visibles de diferentes espectros. </a:t>
            </a:r>
          </a:p>
          <a:p>
            <a:pPr>
              <a:spcBef>
                <a:spcPct val="50000"/>
              </a:spcBef>
            </a:pPr>
            <a:r>
              <a:rPr lang="es-ES"/>
              <a:t>Como es extremadamente insólito, ver fotografías de este fenómeno no es muy popular y poder tomar una instantánea es una gran suerte.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0483"/>
                                        </p:tgtEl>
                                        <p:attrNameLst>
                                          <p:attrName>style.visibility</p:attrName>
                                        </p:attrNameLst>
                                      </p:cBhvr>
                                      <p:to>
                                        <p:strVal val="visible"/>
                                      </p:to>
                                    </p:set>
                                    <p:anim calcmode="discrete" valueType="clr">
                                      <p:cBhvr override="childStyle">
                                        <p:cTn id="7" dur="80"/>
                                        <p:tgtEl>
                                          <p:spTgt spid="2048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483"/>
                                        </p:tgtEl>
                                        <p:attrNameLst>
                                          <p:attrName>fillcolor</p:attrName>
                                        </p:attrNameLst>
                                      </p:cBhvr>
                                      <p:tavLst>
                                        <p:tav tm="0">
                                          <p:val>
                                            <p:clrVal>
                                              <a:schemeClr val="accent2"/>
                                            </p:clrVal>
                                          </p:val>
                                        </p:tav>
                                        <p:tav tm="50000">
                                          <p:val>
                                            <p:clrVal>
                                              <a:schemeClr val="hlink"/>
                                            </p:clrVal>
                                          </p:val>
                                        </p:tav>
                                      </p:tavLst>
                                    </p:anim>
                                    <p:set>
                                      <p:cBhvr>
                                        <p:cTn id="9" dur="80"/>
                                        <p:tgtEl>
                                          <p:spTgt spid="2048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0486"/>
                                        </p:tgtEl>
                                        <p:attrNameLst>
                                          <p:attrName>style.visibility</p:attrName>
                                        </p:attrNameLst>
                                      </p:cBhvr>
                                      <p:to>
                                        <p:strVal val="visible"/>
                                      </p:to>
                                    </p:set>
                                    <p:anim calcmode="lin" valueType="num">
                                      <p:cBhvr>
                                        <p:cTn id="14" dur="1000" fill="hold"/>
                                        <p:tgtEl>
                                          <p:spTgt spid="20486"/>
                                        </p:tgtEl>
                                        <p:attrNameLst>
                                          <p:attrName>ppt_w</p:attrName>
                                        </p:attrNameLst>
                                      </p:cBhvr>
                                      <p:tavLst>
                                        <p:tav tm="0">
                                          <p:val>
                                            <p:strVal val="#ppt_w*0.70"/>
                                          </p:val>
                                        </p:tav>
                                        <p:tav tm="100000">
                                          <p:val>
                                            <p:strVal val="#ppt_w"/>
                                          </p:val>
                                        </p:tav>
                                      </p:tavLst>
                                    </p:anim>
                                    <p:anim calcmode="lin" valueType="num">
                                      <p:cBhvr>
                                        <p:cTn id="15" dur="1000" fill="hold"/>
                                        <p:tgtEl>
                                          <p:spTgt spid="20486"/>
                                        </p:tgtEl>
                                        <p:attrNameLst>
                                          <p:attrName>ppt_h</p:attrName>
                                        </p:attrNameLst>
                                      </p:cBhvr>
                                      <p:tavLst>
                                        <p:tav tm="0">
                                          <p:val>
                                            <p:strVal val="#ppt_h"/>
                                          </p:val>
                                        </p:tav>
                                        <p:tav tm="100000">
                                          <p:val>
                                            <p:strVal val="#ppt_h"/>
                                          </p:val>
                                        </p:tav>
                                      </p:tavLst>
                                    </p:anim>
                                    <p:animEffect transition="in" filter="fade">
                                      <p:cBhvr>
                                        <p:cTn id="16" dur="10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1765300" y="-69850"/>
            <a:ext cx="6119813" cy="762000"/>
          </a:xfrm>
          <a:prstGeom prst="rect">
            <a:avLst/>
          </a:prstGeom>
          <a:noFill/>
          <a:ln w="9525">
            <a:noFill/>
            <a:miter lim="800000"/>
            <a:headEnd/>
            <a:tailEnd/>
          </a:ln>
          <a:effectLst/>
        </p:spPr>
        <p:txBody>
          <a:bodyPr>
            <a:spAutoFit/>
          </a:bodyPr>
          <a:lstStyle/>
          <a:p>
            <a:pPr>
              <a:spcBef>
                <a:spcPct val="50000"/>
              </a:spcBef>
            </a:pPr>
            <a:r>
              <a:rPr lang="es-ES" sz="4400" b="1"/>
              <a:t>Arcoiris de Fuego</a:t>
            </a:r>
            <a:endParaRPr lang="es-ES" sz="4400"/>
          </a:p>
        </p:txBody>
      </p:sp>
      <p:pic>
        <p:nvPicPr>
          <p:cNvPr id="21508" name="Picture 4" descr="arcoiris3"/>
          <p:cNvPicPr>
            <a:picLocks noChangeAspect="1" noChangeArrowheads="1"/>
          </p:cNvPicPr>
          <p:nvPr/>
        </p:nvPicPr>
        <p:blipFill>
          <a:blip r:embed="rId2"/>
          <a:srcRect t="6044"/>
          <a:stretch>
            <a:fillRect/>
          </a:stretch>
        </p:blipFill>
        <p:spPr bwMode="auto">
          <a:xfrm>
            <a:off x="0" y="692150"/>
            <a:ext cx="5110163" cy="6165850"/>
          </a:xfrm>
          <a:prstGeom prst="rect">
            <a:avLst/>
          </a:prstGeom>
          <a:noFill/>
        </p:spPr>
      </p:pic>
      <p:pic>
        <p:nvPicPr>
          <p:cNvPr id="21510" name="Picture 6" descr="arcoiris4"/>
          <p:cNvPicPr>
            <a:picLocks noChangeAspect="1" noChangeArrowheads="1"/>
          </p:cNvPicPr>
          <p:nvPr/>
        </p:nvPicPr>
        <p:blipFill>
          <a:blip r:embed="rId3"/>
          <a:srcRect/>
          <a:stretch>
            <a:fillRect/>
          </a:stretch>
        </p:blipFill>
        <p:spPr bwMode="auto">
          <a:xfrm>
            <a:off x="4427538" y="2060575"/>
            <a:ext cx="4716462" cy="30654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1506"/>
                                        </p:tgtEl>
                                        <p:attrNameLst>
                                          <p:attrName>style.visibility</p:attrName>
                                        </p:attrNameLst>
                                      </p:cBhvr>
                                      <p:to>
                                        <p:strVal val="visible"/>
                                      </p:to>
                                    </p:set>
                                    <p:anim calcmode="discrete" valueType="clr">
                                      <p:cBhvr override="childStyle">
                                        <p:cTn id="7" dur="80"/>
                                        <p:tgtEl>
                                          <p:spTgt spid="2150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1506"/>
                                        </p:tgtEl>
                                        <p:attrNameLst>
                                          <p:attrName>fillcolor</p:attrName>
                                        </p:attrNameLst>
                                      </p:cBhvr>
                                      <p:tavLst>
                                        <p:tav tm="0">
                                          <p:val>
                                            <p:clrVal>
                                              <a:schemeClr val="accent2"/>
                                            </p:clrVal>
                                          </p:val>
                                        </p:tav>
                                        <p:tav tm="50000">
                                          <p:val>
                                            <p:clrVal>
                                              <a:schemeClr val="hlink"/>
                                            </p:clrVal>
                                          </p:val>
                                        </p:tav>
                                      </p:tavLst>
                                    </p:anim>
                                    <p:set>
                                      <p:cBhvr>
                                        <p:cTn id="9" dur="80"/>
                                        <p:tgtEl>
                                          <p:spTgt spid="21506"/>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150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nodeType="clickEffect">
                                  <p:stCondLst>
                                    <p:cond delay="0"/>
                                  </p:stCondLst>
                                  <p:childTnLst>
                                    <p:set>
                                      <p:cBhvr>
                                        <p:cTn id="17" dur="1" fill="hold">
                                          <p:stCondLst>
                                            <p:cond delay="0"/>
                                          </p:stCondLst>
                                        </p:cTn>
                                        <p:tgtEl>
                                          <p:spTgt spid="21510"/>
                                        </p:tgtEl>
                                        <p:attrNameLst>
                                          <p:attrName>style.visibility</p:attrName>
                                        </p:attrNameLst>
                                      </p:cBhvr>
                                      <p:to>
                                        <p:strVal val="visible"/>
                                      </p:to>
                                    </p:set>
                                    <p:anim calcmode="lin" valueType="num">
                                      <p:cBhvr>
                                        <p:cTn id="18" dur="500" fill="hold"/>
                                        <p:tgtEl>
                                          <p:spTgt spid="21510"/>
                                        </p:tgtEl>
                                        <p:attrNameLst>
                                          <p:attrName>ppt_w</p:attrName>
                                        </p:attrNameLst>
                                      </p:cBhvr>
                                      <p:tavLst>
                                        <p:tav tm="0">
                                          <p:val>
                                            <p:fltVal val="0"/>
                                          </p:val>
                                        </p:tav>
                                        <p:tav tm="100000">
                                          <p:val>
                                            <p:strVal val="#ppt_w"/>
                                          </p:val>
                                        </p:tav>
                                      </p:tavLst>
                                    </p:anim>
                                    <p:anim calcmode="lin" valueType="num">
                                      <p:cBhvr>
                                        <p:cTn id="19" dur="500" fill="hold"/>
                                        <p:tgtEl>
                                          <p:spTgt spid="215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765300" y="-69850"/>
            <a:ext cx="6119813" cy="762000"/>
          </a:xfrm>
          <a:prstGeom prst="rect">
            <a:avLst/>
          </a:prstGeom>
          <a:noFill/>
          <a:ln w="9525">
            <a:noFill/>
            <a:miter lim="800000"/>
            <a:headEnd/>
            <a:tailEnd/>
          </a:ln>
          <a:effectLst/>
        </p:spPr>
        <p:txBody>
          <a:bodyPr>
            <a:spAutoFit/>
          </a:bodyPr>
          <a:lstStyle/>
          <a:p>
            <a:pPr>
              <a:spcBef>
                <a:spcPct val="50000"/>
              </a:spcBef>
            </a:pPr>
            <a:r>
              <a:rPr lang="es-ES" sz="4400" b="1"/>
              <a:t>Arcoiris de Fuego</a:t>
            </a:r>
            <a:endParaRPr lang="es-ES" sz="4400"/>
          </a:p>
        </p:txBody>
      </p:sp>
      <p:pic>
        <p:nvPicPr>
          <p:cNvPr id="22533" name="Picture 5" descr="arcoiris2"/>
          <p:cNvPicPr>
            <a:picLocks noChangeAspect="1" noChangeArrowheads="1"/>
          </p:cNvPicPr>
          <p:nvPr/>
        </p:nvPicPr>
        <p:blipFill>
          <a:blip r:embed="rId2"/>
          <a:srcRect/>
          <a:stretch>
            <a:fillRect/>
          </a:stretch>
        </p:blipFill>
        <p:spPr bwMode="auto">
          <a:xfrm>
            <a:off x="0" y="762000"/>
            <a:ext cx="9144000" cy="609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2530"/>
                                        </p:tgtEl>
                                        <p:attrNameLst>
                                          <p:attrName>style.visibility</p:attrName>
                                        </p:attrNameLst>
                                      </p:cBhvr>
                                      <p:to>
                                        <p:strVal val="visible"/>
                                      </p:to>
                                    </p:set>
                                    <p:anim calcmode="discrete" valueType="clr">
                                      <p:cBhvr override="childStyle">
                                        <p:cTn id="7" dur="80"/>
                                        <p:tgtEl>
                                          <p:spTgt spid="2253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30"/>
                                        </p:tgtEl>
                                        <p:attrNameLst>
                                          <p:attrName>fillcolor</p:attrName>
                                        </p:attrNameLst>
                                      </p:cBhvr>
                                      <p:tavLst>
                                        <p:tav tm="0">
                                          <p:val>
                                            <p:clrVal>
                                              <a:schemeClr val="accent2"/>
                                            </p:clrVal>
                                          </p:val>
                                        </p:tav>
                                        <p:tav tm="50000">
                                          <p:val>
                                            <p:clrVal>
                                              <a:schemeClr val="hlink"/>
                                            </p:clrVal>
                                          </p:val>
                                        </p:tav>
                                      </p:tavLst>
                                    </p:anim>
                                    <p:set>
                                      <p:cBhvr>
                                        <p:cTn id="9" dur="80"/>
                                        <p:tgtEl>
                                          <p:spTgt spid="2253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22533"/>
                                        </p:tgtEl>
                                        <p:attrNameLst>
                                          <p:attrName>style.visibility</p:attrName>
                                        </p:attrNameLst>
                                      </p:cBhvr>
                                      <p:to>
                                        <p:strVal val="visible"/>
                                      </p:to>
                                    </p:set>
                                    <p:anim calcmode="lin" valueType="num">
                                      <p:cBhvr>
                                        <p:cTn id="14" dur="500" fill="hold"/>
                                        <p:tgtEl>
                                          <p:spTgt spid="22533"/>
                                        </p:tgtEl>
                                        <p:attrNameLst>
                                          <p:attrName>ppt_w</p:attrName>
                                        </p:attrNameLst>
                                      </p:cBhvr>
                                      <p:tavLst>
                                        <p:tav tm="0">
                                          <p:val>
                                            <p:fltVal val="0"/>
                                          </p:val>
                                        </p:tav>
                                        <p:tav tm="100000">
                                          <p:val>
                                            <p:strVal val="#ppt_w"/>
                                          </p:val>
                                        </p:tav>
                                      </p:tavLst>
                                    </p:anim>
                                    <p:anim calcmode="lin" valueType="num">
                                      <p:cBhvr>
                                        <p:cTn id="15" dur="500" fill="hold"/>
                                        <p:tgtEl>
                                          <p:spTgt spid="2253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1765300" y="-69850"/>
            <a:ext cx="6119813" cy="762000"/>
          </a:xfrm>
          <a:prstGeom prst="rect">
            <a:avLst/>
          </a:prstGeom>
          <a:noFill/>
          <a:ln w="9525">
            <a:noFill/>
            <a:miter lim="800000"/>
            <a:headEnd/>
            <a:tailEnd/>
          </a:ln>
          <a:effectLst/>
        </p:spPr>
        <p:txBody>
          <a:bodyPr>
            <a:spAutoFit/>
          </a:bodyPr>
          <a:lstStyle/>
          <a:p>
            <a:pPr>
              <a:spcBef>
                <a:spcPct val="50000"/>
              </a:spcBef>
            </a:pPr>
            <a:r>
              <a:rPr lang="es-ES" sz="4400" b="1"/>
              <a:t>Arcoiris de Fuego</a:t>
            </a:r>
            <a:endParaRPr lang="es-ES" sz="4400"/>
          </a:p>
        </p:txBody>
      </p:sp>
      <p:pic>
        <p:nvPicPr>
          <p:cNvPr id="23556" name="Picture 4" descr="arcoiris1"/>
          <p:cNvPicPr>
            <a:picLocks noChangeAspect="1" noChangeArrowheads="1"/>
          </p:cNvPicPr>
          <p:nvPr/>
        </p:nvPicPr>
        <p:blipFill>
          <a:blip r:embed="rId2"/>
          <a:srcRect/>
          <a:stretch>
            <a:fillRect/>
          </a:stretch>
        </p:blipFill>
        <p:spPr bwMode="auto">
          <a:xfrm>
            <a:off x="0" y="754063"/>
            <a:ext cx="9144000" cy="610393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3554"/>
                                        </p:tgtEl>
                                        <p:attrNameLst>
                                          <p:attrName>style.visibility</p:attrName>
                                        </p:attrNameLst>
                                      </p:cBhvr>
                                      <p:to>
                                        <p:strVal val="visible"/>
                                      </p:to>
                                    </p:set>
                                    <p:anim calcmode="discrete" valueType="clr">
                                      <p:cBhvr override="childStyle">
                                        <p:cTn id="7" dur="80"/>
                                        <p:tgtEl>
                                          <p:spTgt spid="2355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3554"/>
                                        </p:tgtEl>
                                        <p:attrNameLst>
                                          <p:attrName>fillcolor</p:attrName>
                                        </p:attrNameLst>
                                      </p:cBhvr>
                                      <p:tavLst>
                                        <p:tav tm="0">
                                          <p:val>
                                            <p:clrVal>
                                              <a:schemeClr val="accent2"/>
                                            </p:clrVal>
                                          </p:val>
                                        </p:tav>
                                        <p:tav tm="50000">
                                          <p:val>
                                            <p:clrVal>
                                              <a:schemeClr val="hlink"/>
                                            </p:clrVal>
                                          </p:val>
                                        </p:tav>
                                      </p:tavLst>
                                    </p:anim>
                                    <p:set>
                                      <p:cBhvr>
                                        <p:cTn id="9" dur="80"/>
                                        <p:tgtEl>
                                          <p:spTgt spid="2355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23556"/>
                                        </p:tgtEl>
                                        <p:attrNameLst>
                                          <p:attrName>style.visibility</p:attrName>
                                        </p:attrNameLst>
                                      </p:cBhvr>
                                      <p:to>
                                        <p:strVal val="visible"/>
                                      </p:to>
                                    </p:set>
                                    <p:anim calcmode="lin" valueType="num">
                                      <p:cBhvr>
                                        <p:cTn id="14" dur="500" fill="hold"/>
                                        <p:tgtEl>
                                          <p:spTgt spid="23556"/>
                                        </p:tgtEl>
                                        <p:attrNameLst>
                                          <p:attrName>ppt_w</p:attrName>
                                        </p:attrNameLst>
                                      </p:cBhvr>
                                      <p:tavLst>
                                        <p:tav tm="0">
                                          <p:val>
                                            <p:fltVal val="0"/>
                                          </p:val>
                                        </p:tav>
                                        <p:tav tm="100000">
                                          <p:val>
                                            <p:strVal val="#ppt_w"/>
                                          </p:val>
                                        </p:tav>
                                      </p:tavLst>
                                    </p:anim>
                                    <p:anim calcmode="lin" valueType="num">
                                      <p:cBhvr>
                                        <p:cTn id="15" dur="500" fill="hold"/>
                                        <p:tgtEl>
                                          <p:spTgt spid="235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2924175"/>
            <a:ext cx="9144000" cy="823913"/>
          </a:xfrm>
          <a:prstGeom prst="rect">
            <a:avLst/>
          </a:prstGeom>
          <a:noFill/>
          <a:ln w="9525">
            <a:noFill/>
            <a:miter lim="800000"/>
            <a:headEnd/>
            <a:tailEnd/>
          </a:ln>
          <a:effectLst/>
        </p:spPr>
        <p:txBody>
          <a:bodyPr anchor="ctr">
            <a:spAutoFit/>
          </a:bodyPr>
          <a:lstStyle/>
          <a:p>
            <a:pPr algn="ctr"/>
            <a:r>
              <a:rPr lang="es-ES" sz="4800">
                <a:solidFill>
                  <a:schemeClr val="bg1"/>
                </a:solidFill>
              </a:rPr>
              <a:t>INCREÍBLE ¿NO?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4578"/>
                                        </p:tgtEl>
                                        <p:attrNameLst>
                                          <p:attrName>style.visibility</p:attrName>
                                        </p:attrNameLst>
                                      </p:cBhvr>
                                      <p:to>
                                        <p:strVal val="visible"/>
                                      </p:to>
                                    </p:set>
                                    <p:anim calcmode="discrete" valueType="clr">
                                      <p:cBhvr override="childStyle">
                                        <p:cTn id="7" dur="80"/>
                                        <p:tgtEl>
                                          <p:spTgt spid="2457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78"/>
                                        </p:tgtEl>
                                        <p:attrNameLst>
                                          <p:attrName>fillcolor</p:attrName>
                                        </p:attrNameLst>
                                      </p:cBhvr>
                                      <p:tavLst>
                                        <p:tav tm="0">
                                          <p:val>
                                            <p:clrVal>
                                              <a:schemeClr val="accent2"/>
                                            </p:clrVal>
                                          </p:val>
                                        </p:tav>
                                        <p:tav tm="50000">
                                          <p:val>
                                            <p:clrVal>
                                              <a:schemeClr val="hlink"/>
                                            </p:clrVal>
                                          </p:val>
                                        </p:tav>
                                      </p:tavLst>
                                    </p:anim>
                                    <p:set>
                                      <p:cBhvr>
                                        <p:cTn id="9" dur="80"/>
                                        <p:tgtEl>
                                          <p:spTgt spid="2457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ISTERIOS_NATURALES">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MISTERIOS_NATURALES</Template>
  <TotalTime>1</TotalTime>
  <Words>972</Words>
  <Application>Microsoft Office PowerPoint</Application>
  <PresentationFormat>Presentación en pantalla (4:3)</PresentationFormat>
  <Paragraphs>103</Paragraphs>
  <Slides>24</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24</vt:i4>
      </vt:variant>
    </vt:vector>
  </HeadingPairs>
  <TitlesOfParts>
    <vt:vector size="27" baseType="lpstr">
      <vt:lpstr>Arial</vt:lpstr>
      <vt:lpstr>MISTERIOS_NATURALES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2014-04-16T15:01:34Z</dcterms:created>
  <dcterms:modified xsi:type="dcterms:W3CDTF">2014-04-16T15:03:24Z</dcterms:modified>
</cp:coreProperties>
</file>