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  <p:sldMasterId id="2147483661" r:id="rId2"/>
  </p:sldMasterIdLst>
  <p:sldIdLst>
    <p:sldId id="261" r:id="rId3"/>
    <p:sldId id="262" r:id="rId4"/>
    <p:sldId id="263" r:id="rId5"/>
    <p:sldId id="264" r:id="rId6"/>
    <p:sldId id="265" r:id="rId7"/>
    <p:sldId id="266" r:id="rId8"/>
    <p:sldId id="256" r:id="rId9"/>
    <p:sldId id="267" r:id="rId10"/>
    <p:sldId id="268" r:id="rId11"/>
    <p:sldId id="257" r:id="rId12"/>
    <p:sldId id="258" r:id="rId13"/>
    <p:sldId id="259" r:id="rId14"/>
    <p:sldId id="260" r:id="rId15"/>
    <p:sldId id="269" r:id="rId16"/>
    <p:sldId id="270" r:id="rId17"/>
    <p:sldId id="271" r:id="rId18"/>
    <p:sldId id="272" r:id="rId19"/>
    <p:sldId id="273" r:id="rId20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Nx/Imjmde1VghycZfjX5NQ==" hashData="6y0+073QcshkZtoQ6cVwi5OgxS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66FFFF"/>
    <a:srgbClr val="FFFFFF"/>
    <a:srgbClr val="66FF33"/>
    <a:srgbClr val="FFFF00"/>
    <a:srgbClr val="3399FF"/>
    <a:srgbClr val="FF0000"/>
    <a:srgbClr val="00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6" d="100"/>
          <a:sy n="76" d="100"/>
        </p:scale>
        <p:origin x="-816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Rot="1" noChangeArrowheads="1"/>
          </p:cNvSpPr>
          <p:nvPr>
            <p:ph type="ctrTitle"/>
          </p:nvPr>
        </p:nvSpPr>
        <p:spPr>
          <a:xfrm>
            <a:off x="685800" y="1981200"/>
            <a:ext cx="7772400" cy="16002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18435" name="Rectangle 3"/>
          <p:cNvSpPr>
            <a:spLocks noGrp="1" noRot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18436" name="Rectangle 4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18437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18438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EA079AE2-388A-4A95-AD21-2E53EB5A0E31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230A04-6B89-4091-B530-84A48EE42E29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1BBAE13-8317-4607-A855-17BF9DA28E74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301625" y="1676400"/>
            <a:ext cx="4194175" cy="44227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76400"/>
            <a:ext cx="4194175" cy="44227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63335CE-F658-4D3B-8377-4CDA35CEFEA7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8C0FCA5-B69F-41B2-89C6-1B90BA553E8C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A472076-2ACC-4EA7-AF5B-5C14481A4683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CD06CD-A108-41CE-96B5-2666F388636E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CA83AE-145B-4A83-A89C-87189218F25B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85B7400-C841-41FF-B388-314F8BF625BC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B679418-975A-4EFB-9141-DEFD95E1ADC1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707188" y="228600"/>
            <a:ext cx="2135187" cy="587057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01625" y="228600"/>
            <a:ext cx="6253163" cy="587057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B3E3639-CE64-4F54-AB33-09EB8E81AFAA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>
            <a:duotone>
              <a:schemeClr val="bg1"/>
              <a:srgbClr val="FFFFFF"/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Rot="1" noChangeArrowheads="1"/>
          </p:cNvSpPr>
          <p:nvPr>
            <p:ph type="title"/>
          </p:nvPr>
        </p:nvSpPr>
        <p:spPr bwMode="auto">
          <a:xfrm>
            <a:off x="301625" y="228600"/>
            <a:ext cx="8510588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n-US" smtClean="0"/>
          </a:p>
        </p:txBody>
      </p:sp>
      <p:sp>
        <p:nvSpPr>
          <p:cNvPr id="17411" name="Rectangle 3"/>
          <p:cNvSpPr>
            <a:spLocks noGrp="1" noRot="1" noChangeArrowheads="1"/>
          </p:cNvSpPr>
          <p:nvPr>
            <p:ph type="body" idx="1"/>
          </p:nvPr>
        </p:nvSpPr>
        <p:spPr bwMode="auto">
          <a:xfrm>
            <a:off x="301625" y="1676400"/>
            <a:ext cx="8540750" cy="4422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smtClean="0"/>
          </a:p>
        </p:txBody>
      </p:sp>
      <p:sp>
        <p:nvSpPr>
          <p:cNvPr id="1741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4800" y="6245225"/>
            <a:ext cx="22860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en-US"/>
          </a:p>
        </p:txBody>
      </p:sp>
      <p:sp>
        <p:nvSpPr>
          <p:cNvPr id="1741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en-US"/>
          </a:p>
        </p:txBody>
      </p:sp>
      <p:sp>
        <p:nvSpPr>
          <p:cNvPr id="1741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2860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0FF7D8FA-1B51-4255-9B7C-FDD564C8197E}" type="slidenum">
              <a:rPr lang="en-US"/>
              <a:pPr/>
              <a:t>‹Nº›</a:t>
            </a:fld>
            <a:endParaRPr 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8.png"/><Relationship Id="rId10" Type="http://schemas.openxmlformats.org/officeDocument/2006/relationships/image" Target="../media/image2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5" name="Picture 5" descr="mart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611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5000">
    <p:wheel/>
    <p:sndAc>
      <p:stSnd loop="1">
        <p:snd r:embed="rId2" name="Langour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3" name="Picture 5" descr="marte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61175"/>
          </a:xfrm>
          <a:prstGeom prst="rect">
            <a:avLst/>
          </a:prstGeom>
          <a:noFill/>
        </p:spPr>
      </p:pic>
      <p:sp>
        <p:nvSpPr>
          <p:cNvPr id="22534" name="Rectangle 6"/>
          <p:cNvSpPr>
            <a:spLocks noChangeArrowheads="1"/>
          </p:cNvSpPr>
          <p:nvPr/>
        </p:nvSpPr>
        <p:spPr bwMode="auto">
          <a:xfrm>
            <a:off x="7315200" y="-533400"/>
            <a:ext cx="1828800" cy="1371600"/>
          </a:xfrm>
          <a:prstGeom prst="rect">
            <a:avLst/>
          </a:prstGeom>
          <a:solidFill>
            <a:srgbClr val="000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22535" name="WordArt 7"/>
          <p:cNvSpPr>
            <a:spLocks noChangeArrowheads="1" noChangeShapeType="1" noTextEdit="1"/>
          </p:cNvSpPr>
          <p:nvPr/>
        </p:nvSpPr>
        <p:spPr bwMode="auto">
          <a:xfrm>
            <a:off x="5105400" y="685800"/>
            <a:ext cx="2667000" cy="533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>
                <a:ln w="9525">
                  <a:noFill/>
                  <a:round/>
                  <a:headEnd/>
                  <a:tailEnd/>
                </a:ln>
                <a:solidFill>
                  <a:srgbClr val="FFFFFF"/>
                </a:solidFill>
                <a:latin typeface="Arial Black"/>
              </a:rPr>
              <a:t>Miren esto...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25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25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25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8" name="Rectangle 6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000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23562" name="Picture 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8200" y="6350"/>
            <a:ext cx="7620000" cy="69611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6" name="Rectangle 6"/>
          <p:cNvSpPr>
            <a:spLocks noChangeArrowheads="1"/>
          </p:cNvSpPr>
          <p:nvPr/>
        </p:nvSpPr>
        <p:spPr bwMode="auto">
          <a:xfrm>
            <a:off x="0" y="0"/>
            <a:ext cx="9525000" cy="7620000"/>
          </a:xfrm>
          <a:prstGeom prst="rect">
            <a:avLst/>
          </a:prstGeom>
          <a:solidFill>
            <a:srgbClr val="000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25605" name="Picture 5" descr="mart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3000" y="76200"/>
            <a:ext cx="6858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8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000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26630" name="Picture 6" descr="planeta-marte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0"/>
            <a:ext cx="8458200" cy="7096125"/>
          </a:xfrm>
          <a:prstGeom prst="rect">
            <a:avLst/>
          </a:prstGeom>
          <a:noFill/>
        </p:spPr>
      </p:pic>
      <p:sp>
        <p:nvSpPr>
          <p:cNvPr id="26631" name="Rectangle 7"/>
          <p:cNvSpPr>
            <a:spLocks noChangeArrowheads="1"/>
          </p:cNvSpPr>
          <p:nvPr/>
        </p:nvSpPr>
        <p:spPr bwMode="auto">
          <a:xfrm>
            <a:off x="8686800" y="-381000"/>
            <a:ext cx="838200" cy="7848600"/>
          </a:xfrm>
          <a:prstGeom prst="rect">
            <a:avLst/>
          </a:prstGeom>
          <a:solidFill>
            <a:srgbClr val="000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3" name="Rectangle 5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000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27652" name="Picture 4" descr="MAR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0" name="Rectangle 1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000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2059" name="Picture 11" descr="mart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40025" y="0"/>
            <a:ext cx="5641975" cy="6858000"/>
          </a:xfrm>
          <a:prstGeom prst="rect">
            <a:avLst/>
          </a:prstGeom>
          <a:noFill/>
        </p:spPr>
      </p:pic>
      <p:sp>
        <p:nvSpPr>
          <p:cNvPr id="2056" name="Rectangle 8"/>
          <p:cNvSpPr>
            <a:spLocks noGrp="1" noRot="1" noChangeArrowheads="1"/>
          </p:cNvSpPr>
          <p:nvPr>
            <p:ph type="title"/>
          </p:nvPr>
        </p:nvSpPr>
        <p:spPr>
          <a:xfrm>
            <a:off x="0" y="0"/>
            <a:ext cx="2743200" cy="6858000"/>
          </a:xfrm>
        </p:spPr>
        <p:txBody>
          <a:bodyPr/>
          <a:lstStyle/>
          <a:p>
            <a:pPr algn="l"/>
            <a:r>
              <a:rPr lang="en-US" sz="3600" b="1">
                <a:solidFill>
                  <a:schemeClr val="tx1"/>
                </a:solidFill>
                <a:effectLst/>
              </a:rPr>
              <a:t>Miren esto, creo que muchos no van a dormir demasiado en agosto.</a:t>
            </a:r>
            <a:r>
              <a:rPr lang="en-US" sz="2800">
                <a:solidFill>
                  <a:schemeClr val="tx1"/>
                </a:solidFill>
              </a:rPr>
              <a:t> </a:t>
            </a:r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61111E-6 3.33333E-6  C 0.06892 3.33333E-6  0.125 0.02847  0.125 0.06389  C 0.125 0.09907  0.06892 0.12777  3.61111E-6 0.12777  C -0.0691 0.12777  -0.125 0.09907  -0.125 0.06389  C -0.125 0.02847  -0.0691 3.33333E-6  3.61111E-6 3.33333E-6  Z " pathEditMode="relative">
                                      <p:cBhvr>
                                        <p:cTn id="6" dur="2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8" name="Rectangle 6"/>
          <p:cNvSpPr>
            <a:spLocks noGrp="1" noRot="1" noChangeArrowheads="1"/>
          </p:cNvSpPr>
          <p:nvPr>
            <p:ph type="subTitle" idx="1"/>
          </p:nvPr>
        </p:nvSpPr>
        <p:spPr>
          <a:xfrm>
            <a:off x="685800" y="1981200"/>
            <a:ext cx="7772400" cy="31242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z="3600" b="1" dirty="0">
                <a:effectLst/>
              </a:rPr>
              <a:t>En los </a:t>
            </a:r>
            <a:r>
              <a:rPr lang="en-US" sz="3600" b="1" dirty="0" err="1">
                <a:effectLst/>
              </a:rPr>
              <a:t>meses</a:t>
            </a:r>
            <a:r>
              <a:rPr lang="en-US" sz="3600" b="1" dirty="0">
                <a:effectLst/>
              </a:rPr>
              <a:t> de </a:t>
            </a:r>
            <a:r>
              <a:rPr lang="en-US" sz="3600" b="1" dirty="0" err="1">
                <a:effectLst/>
              </a:rPr>
              <a:t>Junio</a:t>
            </a:r>
            <a:r>
              <a:rPr lang="en-US" sz="3600" b="1" dirty="0">
                <a:effectLst/>
              </a:rPr>
              <a:t> y Julio la Tierra </a:t>
            </a:r>
            <a:r>
              <a:rPr lang="en-US" sz="3600" b="1" dirty="0" err="1">
                <a:effectLst/>
              </a:rPr>
              <a:t>tendrá</a:t>
            </a:r>
            <a:r>
              <a:rPr lang="en-US" sz="3600" b="1" dirty="0">
                <a:effectLst/>
              </a:rPr>
              <a:t> el </a:t>
            </a:r>
            <a:r>
              <a:rPr lang="en-US" sz="3600" b="1" dirty="0" err="1">
                <a:effectLst/>
              </a:rPr>
              <a:t>encuentro</a:t>
            </a:r>
            <a:r>
              <a:rPr lang="en-US" sz="3600" b="1" dirty="0">
                <a:effectLst/>
              </a:rPr>
              <a:t> </a:t>
            </a:r>
            <a:r>
              <a:rPr lang="en-US" sz="3600" b="1" dirty="0" err="1">
                <a:effectLst/>
              </a:rPr>
              <a:t>más</a:t>
            </a:r>
            <a:r>
              <a:rPr lang="en-US" sz="3600" b="1" dirty="0">
                <a:effectLst/>
              </a:rPr>
              <a:t> </a:t>
            </a:r>
            <a:r>
              <a:rPr lang="en-US" sz="3600" b="1" dirty="0" err="1">
                <a:effectLst/>
              </a:rPr>
              <a:t>cercano</a:t>
            </a:r>
            <a:r>
              <a:rPr lang="en-US" sz="3600" b="1" dirty="0">
                <a:effectLst/>
              </a:rPr>
              <a:t> con </a:t>
            </a:r>
            <a:r>
              <a:rPr lang="en-US" sz="3600" b="1" dirty="0" err="1">
                <a:effectLst/>
              </a:rPr>
              <a:t>Marte</a:t>
            </a:r>
            <a:r>
              <a:rPr lang="en-US" sz="3600" b="1" dirty="0">
                <a:effectLst/>
              </a:rPr>
              <a:t>, </a:t>
            </a:r>
            <a:r>
              <a:rPr lang="en-US" sz="3600" b="1" dirty="0" err="1">
                <a:effectLst/>
              </a:rPr>
              <a:t>esto</a:t>
            </a:r>
            <a:r>
              <a:rPr lang="en-US" sz="3600" b="1" dirty="0">
                <a:effectLst/>
              </a:rPr>
              <a:t> </a:t>
            </a:r>
            <a:r>
              <a:rPr lang="en-US" sz="3600" b="1" dirty="0" err="1">
                <a:effectLst/>
              </a:rPr>
              <a:t>culminará</a:t>
            </a:r>
            <a:r>
              <a:rPr lang="en-US" sz="3600" b="1" dirty="0">
                <a:effectLst/>
              </a:rPr>
              <a:t> en el </a:t>
            </a:r>
            <a:r>
              <a:rPr lang="en-US" sz="3600" b="1" dirty="0" err="1">
                <a:effectLst/>
              </a:rPr>
              <a:t>acercamiento</a:t>
            </a:r>
            <a:r>
              <a:rPr lang="en-US" sz="3600" b="1" dirty="0">
                <a:effectLst/>
              </a:rPr>
              <a:t> </a:t>
            </a:r>
            <a:r>
              <a:rPr lang="en-US" sz="3600" b="1" dirty="0" err="1">
                <a:effectLst/>
              </a:rPr>
              <a:t>más</a:t>
            </a:r>
            <a:r>
              <a:rPr lang="en-US" sz="3600" b="1" dirty="0">
                <a:effectLst/>
              </a:rPr>
              <a:t> </a:t>
            </a:r>
            <a:r>
              <a:rPr lang="en-US" sz="3600" b="1" dirty="0" err="1">
                <a:effectLst/>
              </a:rPr>
              <a:t>grande</a:t>
            </a:r>
            <a:r>
              <a:rPr lang="en-US" sz="3600" b="1" dirty="0">
                <a:effectLst/>
              </a:rPr>
              <a:t> de </a:t>
            </a:r>
            <a:r>
              <a:rPr lang="en-US" sz="3600" b="1" dirty="0" err="1">
                <a:effectLst/>
              </a:rPr>
              <a:t>que</a:t>
            </a:r>
            <a:r>
              <a:rPr lang="en-US" sz="3600" b="1" dirty="0">
                <a:effectLst/>
              </a:rPr>
              <a:t> se </a:t>
            </a:r>
            <a:r>
              <a:rPr lang="en-US" sz="3600" b="1" dirty="0" err="1">
                <a:effectLst/>
              </a:rPr>
              <a:t>tenga</a:t>
            </a:r>
            <a:r>
              <a:rPr lang="en-US" sz="3600" b="1" dirty="0">
                <a:effectLst/>
              </a:rPr>
              <a:t> </a:t>
            </a:r>
            <a:r>
              <a:rPr lang="en-US" sz="3600" b="1" dirty="0" err="1">
                <a:effectLst/>
              </a:rPr>
              <a:t>referencia</a:t>
            </a:r>
            <a:r>
              <a:rPr lang="en-US" sz="3600" b="1" dirty="0">
                <a:effectLst/>
              </a:rPr>
              <a:t> en la </a:t>
            </a:r>
            <a:r>
              <a:rPr lang="en-US" sz="3600" b="1" dirty="0" err="1">
                <a:effectLst/>
              </a:rPr>
              <a:t>historia</a:t>
            </a:r>
            <a:r>
              <a:rPr lang="en-US" sz="3600" b="1" dirty="0">
                <a:effectLst/>
              </a:rPr>
              <a:t>, entre </a:t>
            </a:r>
            <a:r>
              <a:rPr lang="en-US" sz="3600" b="1" dirty="0" err="1">
                <a:effectLst/>
              </a:rPr>
              <a:t>éstos</a:t>
            </a:r>
            <a:r>
              <a:rPr lang="en-US" sz="3600" b="1" dirty="0">
                <a:effectLst/>
              </a:rPr>
              <a:t> dos </a:t>
            </a:r>
            <a:r>
              <a:rPr lang="en-US" sz="3600" b="1" dirty="0" err="1">
                <a:effectLst/>
              </a:rPr>
              <a:t>planetas</a:t>
            </a:r>
            <a:r>
              <a:rPr lang="en-US" sz="3600" b="1" dirty="0">
                <a:effectLst/>
              </a:rPr>
              <a:t>.</a:t>
            </a:r>
            <a:r>
              <a:rPr lang="en-US" sz="2800" b="1" dirty="0">
                <a:effectLst/>
              </a:rPr>
              <a:t> </a:t>
            </a:r>
            <a:endParaRPr lang="es-ES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53" name="Rectangle 9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000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31751" name="Picture 7" descr="Marte-terraformad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724400" cy="4724400"/>
          </a:xfrm>
          <a:prstGeom prst="rect">
            <a:avLst/>
          </a:prstGeom>
          <a:noFill/>
        </p:spPr>
      </p:pic>
      <p:pic>
        <p:nvPicPr>
          <p:cNvPr id="31752" name="Picture 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86300" y="2362200"/>
            <a:ext cx="4457700" cy="4495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3"/>
          <p:cNvSpPr>
            <a:spLocks noGrp="1" noRot="1" noChangeArrowheads="1"/>
          </p:cNvSpPr>
          <p:nvPr>
            <p:ph type="body" idx="4294967295"/>
          </p:nvPr>
        </p:nvSpPr>
        <p:spPr>
          <a:xfrm>
            <a:off x="0" y="0"/>
            <a:ext cx="9144000" cy="6858000"/>
          </a:xfrm>
          <a:noFill/>
        </p:spPr>
        <p:txBody>
          <a:bodyPr/>
          <a:lstStyle/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en-US" sz="2400" b="1">
              <a:solidFill>
                <a:srgbClr val="FFFF00"/>
              </a:solidFill>
              <a:effectLst/>
            </a:endParaRP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en-US" sz="2400" b="1">
              <a:solidFill>
                <a:srgbClr val="FFFF00"/>
              </a:solidFill>
              <a:effectLst/>
            </a:endParaRPr>
          </a:p>
          <a:p>
            <a:pPr>
              <a:lnSpc>
                <a:spcPct val="80000"/>
              </a:lnSpc>
            </a:pPr>
            <a:r>
              <a:rPr lang="en-US" sz="2400" b="1">
                <a:solidFill>
                  <a:srgbClr val="FFFF00"/>
                </a:solidFill>
                <a:effectLst/>
              </a:rPr>
              <a:t>La siguiente vez que Marte estará tan cerca de la tierra será en el año 2287.</a:t>
            </a:r>
            <a:r>
              <a:rPr lang="en-US" sz="2400" b="1">
                <a:effectLst/>
              </a:rPr>
              <a:t> </a:t>
            </a:r>
          </a:p>
          <a:p>
            <a:pPr>
              <a:lnSpc>
                <a:spcPct val="80000"/>
              </a:lnSpc>
            </a:pPr>
            <a:r>
              <a:rPr lang="en-US" sz="2400" b="1">
                <a:solidFill>
                  <a:srgbClr val="66FF33"/>
                </a:solidFill>
                <a:effectLst/>
              </a:rPr>
              <a:t>Esto es debido a la gravedad de Júpiter que afectará la órbita de Marte. Los astrónomos están seguros de  que esto es lo que hará que Marte se acerque a la Tierra cosa que no ha sucedido en los últimos cinco mil años. Y pueden pasar 60,000 años antes de que suceda de nuevo.</a:t>
            </a:r>
            <a:r>
              <a:rPr lang="en-US" sz="2400" b="1">
                <a:effectLst/>
              </a:rPr>
              <a:t> </a:t>
            </a:r>
            <a:br>
              <a:rPr lang="en-US" sz="2400" b="1">
                <a:effectLst/>
              </a:rPr>
            </a:br>
            <a:r>
              <a:rPr lang="en-US" sz="2400" b="1">
                <a:effectLst/>
              </a:rPr>
              <a:t/>
            </a:r>
            <a:br>
              <a:rPr lang="en-US" sz="2400" b="1">
                <a:effectLst/>
              </a:rPr>
            </a:br>
            <a:r>
              <a:rPr lang="en-US" sz="2400" b="1">
                <a:solidFill>
                  <a:srgbClr val="66FFFF"/>
                </a:solidFill>
                <a:effectLst/>
              </a:rPr>
              <a:t>El encuentro culminará el 27 de agosto cuando Marte se acercará a la tierra a una distancia de 34.649.589 millones de kilómetros.</a:t>
            </a:r>
            <a:r>
              <a:rPr lang="en-US" sz="2400" b="1">
                <a:effectLst/>
              </a:rPr>
              <a:t/>
            </a:r>
            <a:br>
              <a:rPr lang="en-US" sz="2400" b="1">
                <a:effectLst/>
              </a:rPr>
            </a:br>
            <a:endParaRPr lang="en-US" sz="2400" b="1">
              <a:effectLst/>
            </a:endParaRPr>
          </a:p>
          <a:p>
            <a:pPr>
              <a:lnSpc>
                <a:spcPct val="80000"/>
              </a:lnSpc>
            </a:pPr>
            <a:r>
              <a:rPr lang="en-US" sz="2400" b="1">
                <a:effectLst/>
              </a:rPr>
              <a:t>Estará cercano a la luna y se verá como un objeto sumamente brillante en el cielo, aún más que la luna. Los planetas se atraerán a una magnitud de -2.9 y aparecerá con un arco de magnitud 25.11 segundos.. </a:t>
            </a:r>
          </a:p>
          <a:p>
            <a:pPr>
              <a:lnSpc>
                <a:spcPct val="80000"/>
              </a:lnSpc>
            </a:pPr>
            <a:r>
              <a:rPr lang="en-US" sz="2400" b="1">
                <a:effectLst/>
              </a:rPr>
              <a:t>Con un modesto poder de 75&gt; de magnificación.</a:t>
            </a:r>
            <a:r>
              <a:rPr lang="en-US" sz="1800"/>
              <a:t>              </a:t>
            </a:r>
            <a:br>
              <a:rPr lang="en-US" sz="1800"/>
            </a:br>
            <a:endParaRPr lang="en-US" sz="1800"/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8" name="Rectangle 12"/>
          <p:cNvSpPr>
            <a:spLocks noChangeArrowheads="1"/>
          </p:cNvSpPr>
          <p:nvPr/>
        </p:nvSpPr>
        <p:spPr bwMode="auto">
          <a:xfrm>
            <a:off x="0" y="0"/>
            <a:ext cx="9144000" cy="6934200"/>
          </a:xfrm>
          <a:prstGeom prst="rect">
            <a:avLst/>
          </a:prstGeom>
          <a:solidFill>
            <a:srgbClr val="000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9227" name="Rectangle 11"/>
          <p:cNvSpPr>
            <a:spLocks noGrp="1" noRot="1" noChangeArrowheads="1"/>
          </p:cNvSpPr>
          <p:nvPr>
            <p:ph type="ctrTitle"/>
          </p:nvPr>
        </p:nvSpPr>
        <p:spPr>
          <a:xfrm>
            <a:off x="609600" y="5006975"/>
            <a:ext cx="7772400" cy="1470025"/>
          </a:xfrm>
        </p:spPr>
        <p:txBody>
          <a:bodyPr/>
          <a:lstStyle/>
          <a:p>
            <a:r>
              <a:rPr lang="en-US" sz="2800" b="1">
                <a:solidFill>
                  <a:schemeClr val="tx1"/>
                </a:solidFill>
                <a:effectLst/>
              </a:rPr>
              <a:t>Marte se verá del mismo tamaño que la luna y podrá ser visto a simple vista.</a:t>
            </a:r>
          </a:p>
        </p:txBody>
      </p:sp>
      <p:pic>
        <p:nvPicPr>
          <p:cNvPr id="9221" name="Picture 5"/>
          <p:cNvPicPr>
            <a:picLocks noChangeAspect="1" noChangeArrowheads="1"/>
          </p:cNvPicPr>
          <p:nvPr>
            <p:ph type="subTitle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4572000" cy="4572000"/>
          </a:xfrm>
        </p:spPr>
      </p:pic>
      <p:pic>
        <p:nvPicPr>
          <p:cNvPr id="9226" name="Picture 10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8200" y="0"/>
            <a:ext cx="4495800" cy="4495800"/>
          </a:xfrm>
          <a:prstGeom prst="rect">
            <a:avLst/>
          </a:prstGeom>
          <a:noFill/>
          <a:ln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2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2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9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7" name="Rectangle 5"/>
          <p:cNvSpPr>
            <a:spLocks noChangeArrowheads="1"/>
          </p:cNvSpPr>
          <p:nvPr/>
        </p:nvSpPr>
        <p:spPr bwMode="auto">
          <a:xfrm>
            <a:off x="0" y="-446088"/>
            <a:ext cx="9144000" cy="73977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en-US">
              <a:solidFill>
                <a:srgbClr val="993300"/>
              </a:solidFill>
              <a:cs typeface="Arial" charset="0"/>
            </a:endParaRPr>
          </a:p>
          <a:p>
            <a:endParaRPr lang="en-US">
              <a:solidFill>
                <a:srgbClr val="993300"/>
              </a:solidFill>
              <a:cs typeface="Arial" charset="0"/>
            </a:endParaRPr>
          </a:p>
          <a:p>
            <a:endParaRPr lang="en-US">
              <a:solidFill>
                <a:srgbClr val="993300"/>
              </a:solidFill>
              <a:cs typeface="Arial" charset="0"/>
            </a:endParaRPr>
          </a:p>
          <a:p>
            <a:endParaRPr lang="en-US">
              <a:solidFill>
                <a:srgbClr val="993300"/>
              </a:solidFill>
              <a:cs typeface="Arial" charset="0"/>
            </a:endParaRPr>
          </a:p>
          <a:p>
            <a:r>
              <a:rPr lang="en-US">
                <a:solidFill>
                  <a:srgbClr val="993300"/>
                </a:solidFill>
                <a:cs typeface="Arial" charset="0"/>
              </a:rPr>
              <a:t>              </a:t>
            </a:r>
            <a:r>
              <a:rPr lang="en-US" sz="2400">
                <a:cs typeface="Arial" charset="0"/>
              </a:rPr>
              <a:t>Marte será fácil de ubicar. A principios de agosto se elevará en el horizonte alrededor de las 10 p.m. Y alcanzará su punto más alto alrededor de las 3 a.m. </a:t>
            </a:r>
            <a:br>
              <a:rPr lang="en-US" sz="2400">
                <a:cs typeface="Arial" charset="0"/>
              </a:rPr>
            </a:br>
            <a:r>
              <a:rPr lang="en-US" sz="2400">
                <a:cs typeface="Arial" charset="0"/>
              </a:rPr>
              <a:t/>
            </a:r>
            <a:br>
              <a:rPr lang="en-US" sz="2400">
                <a:cs typeface="Arial" charset="0"/>
              </a:rPr>
            </a:br>
            <a:r>
              <a:rPr lang="en-US" sz="2400">
                <a:cs typeface="Arial" charset="0"/>
              </a:rPr>
              <a:t>    Para finales de agosto, que será cuando los dos planetas estén más cercanos uno del otro, Marte se elevará al caer la noche y alcanzará su punto más alto alrededor de las 12.30 a.m.. Lo cual es muy conveniente para ser observado.</a:t>
            </a:r>
          </a:p>
          <a:p>
            <a:endParaRPr lang="en-US" sz="2400">
              <a:cs typeface="Arial" charset="0"/>
            </a:endParaRPr>
          </a:p>
          <a:p>
            <a:r>
              <a:rPr lang="en-US" sz="2400">
                <a:cs typeface="Arial" charset="0"/>
              </a:rPr>
              <a:t>Será algo que la humanidad no ha visto antes en la historia registrada, así que marquen en su calendario el observar a Marte durante el mes de agosto y lo verán progresivamente más brillante y cercano a la tierra día a día, a lo largo de todo el mes.</a:t>
            </a:r>
            <a:r>
              <a:rPr lang="en-US" sz="2400">
                <a:solidFill>
                  <a:srgbClr val="FF0000"/>
                </a:solidFill>
                <a:cs typeface="Arial" charset="0"/>
              </a:rPr>
              <a:t> </a:t>
            </a:r>
            <a:br>
              <a:rPr lang="en-US" sz="2400">
                <a:solidFill>
                  <a:srgbClr val="FF0000"/>
                </a:solidFill>
                <a:cs typeface="Arial" charset="0"/>
              </a:rPr>
            </a:br>
            <a:endParaRPr lang="en-US" sz="2400">
              <a:solidFill>
                <a:srgbClr val="FF0000"/>
              </a:solidFill>
              <a:cs typeface="Arial" charset="0"/>
            </a:endParaRPr>
          </a:p>
          <a:p>
            <a:endParaRPr lang="en-US" sz="2400">
              <a:solidFill>
                <a:srgbClr val="FF0000"/>
              </a:solidFill>
              <a:cs typeface="Arial" charset="0"/>
            </a:endParaRPr>
          </a:p>
          <a:p>
            <a:endParaRPr lang="en-US" sz="2400">
              <a:solidFill>
                <a:srgbClr val="FF0000"/>
              </a:solidFill>
              <a:cs typeface="Arial" charset="0"/>
            </a:endParaRPr>
          </a:p>
          <a:p>
            <a:endParaRPr lang="en-US" sz="2400">
              <a:solidFill>
                <a:srgbClr val="FF0000"/>
              </a:solidFill>
              <a:cs typeface="Arial" charset="0"/>
            </a:endParaRPr>
          </a:p>
        </p:txBody>
      </p:sp>
    </p:spTree>
  </p:cSld>
  <p:clrMapOvr>
    <a:masterClrMapping/>
  </p:clrMapOvr>
  <p:transition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1000"/>
                                        <p:tgtEl>
                                          <p:spTgt spid="133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rgbClr val="FF0000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rgbClr val="FFFF00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1000"/>
                                        <p:tgtEl>
                                          <p:spTgt spid="133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000"/>
                                        <p:tgtEl>
                                          <p:spTgt spid="133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500"/>
                            </p:stCondLst>
                            <p:childTnLst>
                              <p:par>
                                <p:cTn id="11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1000"/>
                                        <p:tgtEl>
                                          <p:spTgt spid="1331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rgbClr val="FF0000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rgbClr val="FFFF00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1000"/>
                                        <p:tgtEl>
                                          <p:spTgt spid="1331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000"/>
                                        <p:tgtEl>
                                          <p:spTgt spid="1331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4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0" y="0"/>
            <a:ext cx="9144000" cy="6858000"/>
          </a:xfrm>
          <a:noFill/>
        </p:spPr>
        <p:txBody>
          <a:bodyPr/>
          <a:lstStyle/>
          <a:p>
            <a:r>
              <a:rPr lang="en-US" sz="4000" b="1" u="sng">
                <a:solidFill>
                  <a:schemeClr val="tx1"/>
                </a:solidFill>
                <a:effectLst/>
                <a:cs typeface="Arial" charset="0"/>
              </a:rPr>
              <a:t>Comparte esta información con tus familiares, amigos ya que será un evento único.</a:t>
            </a:r>
            <a:br>
              <a:rPr lang="en-US" sz="4000" b="1" u="sng">
                <a:solidFill>
                  <a:schemeClr val="tx1"/>
                </a:solidFill>
                <a:effectLst/>
                <a:cs typeface="Arial" charset="0"/>
              </a:rPr>
            </a:br>
            <a:r>
              <a:rPr lang="en-US" sz="4000" b="1" u="sng">
                <a:solidFill>
                  <a:schemeClr val="tx1"/>
                </a:solidFill>
                <a:effectLst/>
                <a:cs typeface="Arial" charset="0"/>
              </a:rPr>
              <a:t/>
            </a:r>
            <a:br>
              <a:rPr lang="en-US" sz="4000" b="1" u="sng">
                <a:solidFill>
                  <a:schemeClr val="tx1"/>
                </a:solidFill>
                <a:effectLst/>
                <a:cs typeface="Arial" charset="0"/>
              </a:rPr>
            </a:br>
            <a:r>
              <a:rPr lang="en-US" sz="4000" b="1" u="sng">
                <a:solidFill>
                  <a:schemeClr val="tx1"/>
                </a:solidFill>
                <a:effectLst/>
                <a:cs typeface="Arial" charset="0"/>
              </a:rPr>
              <a:t>Ninguno de nosotros, ni nuestros hijos o nietos vivirán lo suficiente para poder ver éste fenomeno nuevamente.</a:t>
            </a:r>
            <a:r>
              <a:rPr lang="en-US" sz="4000" b="1">
                <a:solidFill>
                  <a:schemeClr val="tx1"/>
                </a:solidFill>
                <a:effectLst/>
                <a:cs typeface="Arial" charset="0"/>
              </a:rPr>
              <a:t> </a:t>
            </a:r>
            <a:r>
              <a:rPr lang="en-US" sz="4000" b="1">
                <a:solidFill>
                  <a:srgbClr val="FF0000"/>
                </a:solidFill>
                <a:effectLst/>
                <a:cs typeface="Arial" charset="0"/>
              </a:rPr>
              <a:t> </a:t>
            </a:r>
            <a:r>
              <a:rPr lang="en-US" sz="4000">
                <a:solidFill>
                  <a:srgbClr val="FF0000"/>
                </a:solidFill>
                <a:cs typeface="Arial" charset="0"/>
              </a:rPr>
              <a:t>  </a:t>
            </a:r>
            <a:endParaRPr lang="en-US" sz="400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cs typeface="Arial" charset="0"/>
            </a:endParaRPr>
          </a:p>
        </p:txBody>
      </p:sp>
    </p:spTree>
  </p:cSld>
  <p:clrMapOvr>
    <a:masterClrMapping/>
  </p:clrMapOvr>
  <p:transition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mph" presetSubtype="0" autoRev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449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</p:cBhvr>
                                      <p:to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xit" presetSubtype="32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4" grpId="0"/>
      <p:bldP spid="15364" grpId="1"/>
      <p:bldP spid="15364" grpId="2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3" name="Picture 5" descr="2009-06-Venus-Marte-Luna-Mercuri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525000" cy="7146925"/>
          </a:xfrm>
          <a:prstGeom prst="rect">
            <a:avLst/>
          </a:prstGeom>
          <a:noFill/>
        </p:spPr>
      </p:pic>
      <p:sp>
        <p:nvSpPr>
          <p:cNvPr id="32774" name="Oval 6"/>
          <p:cNvSpPr>
            <a:spLocks noChangeArrowheads="1"/>
          </p:cNvSpPr>
          <p:nvPr/>
        </p:nvSpPr>
        <p:spPr bwMode="auto">
          <a:xfrm>
            <a:off x="8077200" y="5715000"/>
            <a:ext cx="685800" cy="609600"/>
          </a:xfrm>
          <a:prstGeom prst="ellipse">
            <a:avLst/>
          </a:prstGeom>
          <a:solidFill>
            <a:srgbClr val="000000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9" name="Picture 7" descr="Mart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81000" y="0"/>
            <a:ext cx="10363200" cy="6999288"/>
          </a:xfrm>
          <a:prstGeom prst="rect">
            <a:avLst/>
          </a:prstGeom>
          <a:noFill/>
        </p:spPr>
      </p:pic>
      <p:sp>
        <p:nvSpPr>
          <p:cNvPr id="33800" name="Oval 8"/>
          <p:cNvSpPr>
            <a:spLocks noChangeArrowheads="1"/>
          </p:cNvSpPr>
          <p:nvPr/>
        </p:nvSpPr>
        <p:spPr bwMode="auto">
          <a:xfrm>
            <a:off x="-342900" y="4953000"/>
            <a:ext cx="1790700" cy="2057400"/>
          </a:xfrm>
          <a:prstGeom prst="ellipse">
            <a:avLst/>
          </a:prstGeom>
          <a:solidFill>
            <a:srgbClr val="000000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22" name="Rectangle 6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000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34821" name="Picture 5" descr="Alcanzan acuerdo para explorar Marte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476375"/>
            <a:ext cx="9144000" cy="53816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6" name="Rectangle 6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000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35845" name="Picture 5" descr="marte_thumb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30313" y="0"/>
            <a:ext cx="6770687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7_24_47 MARTE">
  <a:themeElements>
    <a:clrScheme name="Clouds 1">
      <a:dk1>
        <a:srgbClr val="4D4D4D"/>
      </a:dk1>
      <a:lt1>
        <a:srgbClr val="FFFFFF"/>
      </a:lt1>
      <a:dk2>
        <a:srgbClr val="0000A4"/>
      </a:dk2>
      <a:lt2>
        <a:srgbClr val="B7E7FF"/>
      </a:lt2>
      <a:accent1>
        <a:srgbClr val="0099CC"/>
      </a:accent1>
      <a:accent2>
        <a:srgbClr val="00CC99"/>
      </a:accent2>
      <a:accent3>
        <a:srgbClr val="AAAACF"/>
      </a:accent3>
      <a:accent4>
        <a:srgbClr val="DADADA"/>
      </a:accent4>
      <a:accent5>
        <a:srgbClr val="AACAE2"/>
      </a:accent5>
      <a:accent6>
        <a:srgbClr val="00B98A"/>
      </a:accent6>
      <a:hlink>
        <a:srgbClr val="FFCC00"/>
      </a:hlink>
      <a:folHlink>
        <a:srgbClr val="EE941C"/>
      </a:folHlink>
    </a:clrScheme>
    <a:fontScheme name="Clouds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Clouds 1">
        <a:dk1>
          <a:srgbClr val="4D4D4D"/>
        </a:dk1>
        <a:lt1>
          <a:srgbClr val="FFFFFF"/>
        </a:lt1>
        <a:dk2>
          <a:srgbClr val="0000A4"/>
        </a:dk2>
        <a:lt2>
          <a:srgbClr val="B7E7FF"/>
        </a:lt2>
        <a:accent1>
          <a:srgbClr val="0099CC"/>
        </a:accent1>
        <a:accent2>
          <a:srgbClr val="00CC99"/>
        </a:accent2>
        <a:accent3>
          <a:srgbClr val="AAAACF"/>
        </a:accent3>
        <a:accent4>
          <a:srgbClr val="DADADA"/>
        </a:accent4>
        <a:accent5>
          <a:srgbClr val="AACAE2"/>
        </a:accent5>
        <a:accent6>
          <a:srgbClr val="00B98A"/>
        </a:accent6>
        <a:hlink>
          <a:srgbClr val="FFCC00"/>
        </a:hlink>
        <a:folHlink>
          <a:srgbClr val="EE941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louds 2">
        <a:dk1>
          <a:srgbClr val="000066"/>
        </a:dk1>
        <a:lt1>
          <a:srgbClr val="FFFFFF"/>
        </a:lt1>
        <a:dk2>
          <a:srgbClr val="00A2DC"/>
        </a:dk2>
        <a:lt2>
          <a:srgbClr val="FFFFFF"/>
        </a:lt2>
        <a:accent1>
          <a:srgbClr val="0079A4"/>
        </a:accent1>
        <a:accent2>
          <a:srgbClr val="33CCCC"/>
        </a:accent2>
        <a:accent3>
          <a:srgbClr val="AACEEB"/>
        </a:accent3>
        <a:accent4>
          <a:srgbClr val="DADADA"/>
        </a:accent4>
        <a:accent5>
          <a:srgbClr val="AABECF"/>
        </a:accent5>
        <a:accent6>
          <a:srgbClr val="2DB9B9"/>
        </a:accent6>
        <a:hlink>
          <a:srgbClr val="FFFF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louds 3">
        <a:dk1>
          <a:srgbClr val="010199"/>
        </a:dk1>
        <a:lt1>
          <a:srgbClr val="FFFFFF"/>
        </a:lt1>
        <a:dk2>
          <a:srgbClr val="000092"/>
        </a:dk2>
        <a:lt2>
          <a:srgbClr val="CCFFFF"/>
        </a:lt2>
        <a:accent1>
          <a:srgbClr val="66CCFF"/>
        </a:accent1>
        <a:accent2>
          <a:srgbClr val="2EBDBA"/>
        </a:accent2>
        <a:accent3>
          <a:srgbClr val="AAAAC7"/>
        </a:accent3>
        <a:accent4>
          <a:srgbClr val="DADADA"/>
        </a:accent4>
        <a:accent5>
          <a:srgbClr val="B8E2FF"/>
        </a:accent5>
        <a:accent6>
          <a:srgbClr val="29ABA8"/>
        </a:accent6>
        <a:hlink>
          <a:srgbClr val="66FFFF"/>
        </a:hlink>
        <a:folHlink>
          <a:srgbClr val="CC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louds 4">
        <a:dk1>
          <a:srgbClr val="000000"/>
        </a:dk1>
        <a:lt1>
          <a:srgbClr val="FFFFFF"/>
        </a:lt1>
        <a:dk2>
          <a:srgbClr val="006A67"/>
        </a:dk2>
        <a:lt2>
          <a:srgbClr val="FFFFCC"/>
        </a:lt2>
        <a:accent1>
          <a:srgbClr val="33CCCC"/>
        </a:accent1>
        <a:accent2>
          <a:srgbClr val="6D6FC7"/>
        </a:accent2>
        <a:accent3>
          <a:srgbClr val="AAB9B8"/>
        </a:accent3>
        <a:accent4>
          <a:srgbClr val="DADADA"/>
        </a:accent4>
        <a:accent5>
          <a:srgbClr val="ADE2E2"/>
        </a:accent5>
        <a:accent6>
          <a:srgbClr val="6264B4"/>
        </a:accent6>
        <a:hlink>
          <a:srgbClr val="00FFFF"/>
        </a:hlink>
        <a:folHlink>
          <a:srgbClr val="00CC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louds 5">
        <a:dk1>
          <a:srgbClr val="4D4D4D"/>
        </a:dk1>
        <a:lt1>
          <a:srgbClr val="FFFFFF"/>
        </a:lt1>
        <a:dk2>
          <a:srgbClr val="650BB7"/>
        </a:dk2>
        <a:lt2>
          <a:srgbClr val="FFFFFF"/>
        </a:lt2>
        <a:accent1>
          <a:srgbClr val="FF66FF"/>
        </a:accent1>
        <a:accent2>
          <a:srgbClr val="666699"/>
        </a:accent2>
        <a:accent3>
          <a:srgbClr val="B8AAD8"/>
        </a:accent3>
        <a:accent4>
          <a:srgbClr val="DADADA"/>
        </a:accent4>
        <a:accent5>
          <a:srgbClr val="FFB8FF"/>
        </a:accent5>
        <a:accent6>
          <a:srgbClr val="5C5C8A"/>
        </a:accent6>
        <a:hlink>
          <a:srgbClr val="E9E9FF"/>
        </a:hlink>
        <a:folHlink>
          <a:srgbClr val="CCE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louds 6">
        <a:dk1>
          <a:srgbClr val="FFFFFF"/>
        </a:dk1>
        <a:lt1>
          <a:srgbClr val="FFFFFF"/>
        </a:lt1>
        <a:dk2>
          <a:srgbClr val="005000"/>
        </a:dk2>
        <a:lt2>
          <a:srgbClr val="DCEAAE"/>
        </a:lt2>
        <a:accent1>
          <a:srgbClr val="99CC00"/>
        </a:accent1>
        <a:accent2>
          <a:srgbClr val="6F801A"/>
        </a:accent2>
        <a:accent3>
          <a:srgbClr val="AAB3AA"/>
        </a:accent3>
        <a:accent4>
          <a:srgbClr val="DADADA"/>
        </a:accent4>
        <a:accent5>
          <a:srgbClr val="CAE2AA"/>
        </a:accent5>
        <a:accent6>
          <a:srgbClr val="647316"/>
        </a:accent6>
        <a:hlink>
          <a:srgbClr val="FFFFCC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louds 7">
        <a:dk1>
          <a:srgbClr val="4F4F77"/>
        </a:dk1>
        <a:lt1>
          <a:srgbClr val="FFFFFF"/>
        </a:lt1>
        <a:dk2>
          <a:srgbClr val="7979A5"/>
        </a:dk2>
        <a:lt2>
          <a:srgbClr val="F3F3FF"/>
        </a:lt2>
        <a:accent1>
          <a:srgbClr val="5D5D8B"/>
        </a:accent1>
        <a:accent2>
          <a:srgbClr val="66CCFF"/>
        </a:accent2>
        <a:accent3>
          <a:srgbClr val="BEBECF"/>
        </a:accent3>
        <a:accent4>
          <a:srgbClr val="DADADA"/>
        </a:accent4>
        <a:accent5>
          <a:srgbClr val="B6B6C4"/>
        </a:accent5>
        <a:accent6>
          <a:srgbClr val="5CB9E7"/>
        </a:accent6>
        <a:hlink>
          <a:srgbClr val="CCECFF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louds 8">
        <a:dk1>
          <a:srgbClr val="000000"/>
        </a:dk1>
        <a:lt1>
          <a:srgbClr val="B9B9B9"/>
        </a:lt1>
        <a:dk2>
          <a:srgbClr val="8A8472"/>
        </a:dk2>
        <a:lt2>
          <a:srgbClr val="4D4D4D"/>
        </a:lt2>
        <a:accent1>
          <a:srgbClr val="EDEEE2"/>
        </a:accent1>
        <a:accent2>
          <a:srgbClr val="7FAA7E"/>
        </a:accent2>
        <a:accent3>
          <a:srgbClr val="D9D9D9"/>
        </a:accent3>
        <a:accent4>
          <a:srgbClr val="000000"/>
        </a:accent4>
        <a:accent5>
          <a:srgbClr val="F4F5EE"/>
        </a:accent5>
        <a:accent6>
          <a:srgbClr val="729A72"/>
        </a:accent6>
        <a:hlink>
          <a:srgbClr val="008000"/>
        </a:hlink>
        <a:folHlink>
          <a:srgbClr val="9894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ouds 9">
        <a:dk1>
          <a:srgbClr val="000000"/>
        </a:dk1>
        <a:lt1>
          <a:srgbClr val="FEA24E"/>
        </a:lt1>
        <a:dk2>
          <a:srgbClr val="CC6600"/>
        </a:dk2>
        <a:lt2>
          <a:srgbClr val="808080"/>
        </a:lt2>
        <a:accent1>
          <a:srgbClr val="FBEECD"/>
        </a:accent1>
        <a:accent2>
          <a:srgbClr val="ECD044"/>
        </a:accent2>
        <a:accent3>
          <a:srgbClr val="FECEB2"/>
        </a:accent3>
        <a:accent4>
          <a:srgbClr val="000000"/>
        </a:accent4>
        <a:accent5>
          <a:srgbClr val="FDF5E3"/>
        </a:accent5>
        <a:accent6>
          <a:srgbClr val="D6BC3D"/>
        </a:accent6>
        <a:hlink>
          <a:srgbClr val="E42B00"/>
        </a:hlink>
        <a:folHlink>
          <a:srgbClr val="996633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7_24_47 MARTE</Template>
  <TotalTime>12</TotalTime>
  <Words>211</Words>
  <Application>Microsoft Office PowerPoint</Application>
  <PresentationFormat>Presentación en pantalla (4:3)</PresentationFormat>
  <Paragraphs>21</Paragraphs>
  <Slides>18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18</vt:i4>
      </vt:variant>
    </vt:vector>
  </HeadingPairs>
  <TitlesOfParts>
    <vt:vector size="22" baseType="lpstr">
      <vt:lpstr>Arial</vt:lpstr>
      <vt:lpstr>Wingdings</vt:lpstr>
      <vt:lpstr>7_24_47 MARTE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Miren esto, creo que muchos no van a dormir demasiado en agosto. </vt:lpstr>
      <vt:lpstr>Diapositiva 8</vt:lpstr>
      <vt:lpstr>Diapositiva 9</vt:lpstr>
      <vt:lpstr>Diapositiva 10</vt:lpstr>
      <vt:lpstr>Marte se verá del mismo tamaño que la luna y podrá ser visto a simple vista.</vt:lpstr>
      <vt:lpstr>Diapositiva 12</vt:lpstr>
      <vt:lpstr>Comparte esta información con tus familiares, amigos ya que será un evento único.  Ninguno de nosotros, ni nuestros hijos o nietos vivirán lo suficiente para poder ver éste fenomeno nuevamente.    </vt:lpstr>
      <vt:lpstr>Diapositiva 14</vt:lpstr>
      <vt:lpstr>Diapositiva 15</vt:lpstr>
      <vt:lpstr>Diapositiva 16</vt:lpstr>
      <vt:lpstr>Diapositiva 17</vt:lpstr>
      <vt:lpstr>Diapositiva 18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2015-07-10T08:19:52Z</dcterms:created>
  <dcterms:modified xsi:type="dcterms:W3CDTF">2015-07-10T08:32:33Z</dcterms:modified>
</cp:coreProperties>
</file>