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60" r:id="rId4"/>
    <p:sldId id="261" r:id="rId5"/>
    <p:sldId id="257" r:id="rId6"/>
    <p:sldId id="262" r:id="rId7"/>
    <p:sldId id="263" r:id="rId8"/>
    <p:sldId id="264" r:id="rId9"/>
    <p:sldId id="265" r:id="rId10"/>
    <p:sldId id="266" r:id="rId11"/>
    <p:sldId id="258"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0" r:id="rId25"/>
    <p:sldId id="279" r:id="rId26"/>
    <p:sldId id="281" r:id="rId27"/>
    <p:sldId id="286" r:id="rId28"/>
    <p:sldId id="285" r:id="rId29"/>
    <p:sldId id="284" r:id="rId30"/>
    <p:sldId id="283" r:id="rId31"/>
    <p:sldId id="287" r:id="rId32"/>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CC"/>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109" d="100"/>
          <a:sy n="109" d="100"/>
        </p:scale>
        <p:origin x="-624" y="-7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0E859D1D-9C25-4152-B30B-58ECF085AA14}" type="datetimeFigureOut">
              <a:rPr lang="es-ES"/>
              <a:pPr>
                <a:defRPr/>
              </a:pPr>
              <a:t>04/02/2015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F1558E8-EE03-409F-9AF6-6444902C643B}" type="slidenum">
              <a:rPr lang="es-ES"/>
              <a:pPr>
                <a:defRPr/>
              </a:pPr>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F094901-C0BE-4EF5-B1DA-B794BC5E9D5C}" type="datetimeFigureOut">
              <a:rPr lang="es-ES"/>
              <a:pPr>
                <a:defRPr/>
              </a:pPr>
              <a:t>04/02/2015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813AE63-DAA7-4368-B241-07CAAD7FBCB0}" type="slidenum">
              <a:rPr lang="es-ES"/>
              <a:pPr>
                <a:defRPr/>
              </a:pPr>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78641CC9-6EEE-4AC3-BFC6-0540BC43AEF1}" type="datetimeFigureOut">
              <a:rPr lang="es-ES"/>
              <a:pPr>
                <a:defRPr/>
              </a:pPr>
              <a:t>04/02/2015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ADCCB86-EF45-41F9-BD2D-3A4C52C5FE76}" type="slidenum">
              <a:rPr lang="es-ES"/>
              <a:pPr>
                <a:defRPr/>
              </a:pPr>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307C22B-D539-4B64-BB18-829559AACA71}" type="datetimeFigureOut">
              <a:rPr lang="es-ES"/>
              <a:pPr>
                <a:defRPr/>
              </a:pPr>
              <a:t>04/02/2015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458AA55-BBC1-4D29-9066-B4ECA5F708D0}" type="slidenum">
              <a:rPr lang="es-ES"/>
              <a:pPr>
                <a:defRPr/>
              </a:pPr>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82E898D-3C67-460C-A2E8-230B74E75318}" type="datetimeFigureOut">
              <a:rPr lang="es-ES"/>
              <a:pPr>
                <a:defRPr/>
              </a:pPr>
              <a:t>04/02/2015</a:t>
            </a:fld>
            <a:endParaRPr lang="es-ES" dirty="0"/>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E3F37A1C-C083-490D-BCC9-FED20751400A}" type="slidenum">
              <a:rPr lang="es-ES"/>
              <a:pPr>
                <a:defRPr/>
              </a:pPr>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203C5576-A77C-48D6-9C73-70179C34C331}" type="datetimeFigureOut">
              <a:rPr lang="es-ES"/>
              <a:pPr>
                <a:defRPr/>
              </a:pPr>
              <a:t>04/02/2015</a:t>
            </a:fld>
            <a:endParaRPr lang="es-ES" dirty="0"/>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A5607B51-FA4F-46F2-BB77-F2AEF010DE1B}" type="slidenum">
              <a:rPr lang="es-ES"/>
              <a:pPr>
                <a:defRPr/>
              </a:pPr>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678C5460-F50F-4823-A540-A623C5CB493D}" type="datetimeFigureOut">
              <a:rPr lang="es-ES"/>
              <a:pPr>
                <a:defRPr/>
              </a:pPr>
              <a:t>04/02/2015</a:t>
            </a:fld>
            <a:endParaRPr lang="es-ES" dirty="0"/>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310B603D-93C4-4E17-9B3A-E164E7F2EAF2}" type="slidenum">
              <a:rPr lang="es-ES"/>
              <a:pPr>
                <a:defRPr/>
              </a:pPr>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4BF56E85-B631-4EDC-9340-A792155EB935}" type="datetimeFigureOut">
              <a:rPr lang="es-ES"/>
              <a:pPr>
                <a:defRPr/>
              </a:pPr>
              <a:t>04/02/2015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3A18331C-D23F-41CA-AE74-8EFB2F327DFD}" type="slidenum">
              <a:rPr lang="es-ES"/>
              <a:pPr>
                <a:defRPr/>
              </a:pPr>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CB94C1C-3C5F-4410-8FA8-B13A984F7E86}" type="datetimeFigureOut">
              <a:rPr lang="es-ES"/>
              <a:pPr>
                <a:defRPr/>
              </a:pPr>
              <a:t>04/02/2015</a:t>
            </a:fld>
            <a:endParaRPr lang="es-ES" dirty="0"/>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7163BAC-6CC2-41E1-AA83-0C1B1126FC0C}" type="slidenum">
              <a:rPr lang="es-ES"/>
              <a:pPr>
                <a:defRPr/>
              </a:pPr>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36E3727-CA1C-4001-AB4E-363D1B4970DB}" type="datetimeFigureOut">
              <a:rPr lang="es-ES"/>
              <a:pPr>
                <a:defRPr/>
              </a:pPr>
              <a:t>04/02/2015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909C92C-698D-46C1-85FC-8EC64F056E03}" type="slidenum">
              <a:rPr lang="es-ES"/>
              <a:pPr>
                <a:defRPr/>
              </a:pPr>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B0F176B-0B46-4646-A682-DC0C553D45B5}" type="datetimeFigureOut">
              <a:rPr lang="es-ES"/>
              <a:pPr>
                <a:defRPr/>
              </a:pPr>
              <a:t>04/02/2015</a:t>
            </a:fld>
            <a:endParaRPr lang="es-ES" dirty="0"/>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B287075-37A6-44E7-A72E-D20D1F4EE86C}" type="slidenum">
              <a:rPr lang="es-ES"/>
              <a:pPr>
                <a:defRPr/>
              </a:pPr>
              <a:t>‹Nº›</a:t>
            </a:fld>
            <a:endParaRPr lang="es-E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FF5CEFF-5B51-4F38-B5FA-1A810D061804}"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DFC4F26F-BEFD-45BB-A58D-7C0AD5DFEC65}" type="datetimeFigureOut">
              <a:rPr lang="es-ES"/>
              <a:pPr>
                <a:defRPr/>
              </a:pPr>
              <a:t>04/02/2015</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dirty="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E8CE12C2-13EC-4F8C-A821-72ED1E31E5C2}" type="slidenum">
              <a:rPr lang="es-ES"/>
              <a:pPr>
                <a:defRPr/>
              </a:pPr>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996F38B-6149-4FCC-96CD-A471B7A295A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1 Título"/>
          <p:cNvSpPr>
            <a:spLocks noGrp="1"/>
          </p:cNvSpPr>
          <p:nvPr>
            <p:ph type="ctrTitle"/>
          </p:nvPr>
        </p:nvSpPr>
        <p:spPr>
          <a:xfrm>
            <a:off x="250825" y="476250"/>
            <a:ext cx="8497888" cy="720725"/>
          </a:xfrm>
        </p:spPr>
        <p:txBody>
          <a:bodyPr/>
          <a:lstStyle/>
          <a:p>
            <a:r>
              <a:rPr lang="es-ES" sz="4000" b="1" dirty="0" smtClean="0">
                <a:latin typeface="Arial" charset="0"/>
                <a:cs typeface="Arial" charset="0"/>
              </a:rPr>
              <a:t>¿CÓMO ACABARÁ EL MUNDO?</a:t>
            </a:r>
          </a:p>
        </p:txBody>
      </p:sp>
      <p:pic>
        <p:nvPicPr>
          <p:cNvPr id="2051" name="Picture 2" descr="C:\Users\GILGARAL\Desktop\fin-del-mundo-2.jpg"/>
          <p:cNvPicPr>
            <a:picLocks noChangeAspect="1" noChangeArrowheads="1"/>
          </p:cNvPicPr>
          <p:nvPr/>
        </p:nvPicPr>
        <p:blipFill>
          <a:blip r:embed="rId2"/>
          <a:srcRect/>
          <a:stretch>
            <a:fillRect/>
          </a:stretch>
        </p:blipFill>
        <p:spPr bwMode="auto">
          <a:xfrm>
            <a:off x="395288" y="1751013"/>
            <a:ext cx="8353425" cy="46942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http://1.bp.blogspot.com/_49Tjpt7TxQs/TNbDm7l9LPI/AAAAAAAAAAQ/CKeSu3bGLE8/s1600/animales-en-peligro-de-extincion.jpg"/>
          <p:cNvPicPr>
            <a:picLocks noChangeAspect="1" noChangeArrowheads="1"/>
          </p:cNvPicPr>
          <p:nvPr/>
        </p:nvPicPr>
        <p:blipFill>
          <a:blip r:embed="rId2"/>
          <a:srcRect/>
          <a:stretch>
            <a:fillRect/>
          </a:stretch>
        </p:blipFill>
        <p:spPr bwMode="auto">
          <a:xfrm>
            <a:off x="1547813" y="2101850"/>
            <a:ext cx="6062662" cy="4335463"/>
          </a:xfrm>
          <a:prstGeom prst="rect">
            <a:avLst/>
          </a:prstGeom>
          <a:noFill/>
          <a:ln w="9525">
            <a:noFill/>
            <a:miter lim="800000"/>
            <a:headEnd/>
            <a:tailEnd/>
          </a:ln>
        </p:spPr>
      </p:pic>
      <p:sp>
        <p:nvSpPr>
          <p:cNvPr id="3075" name="1 CuadroTexto"/>
          <p:cNvSpPr txBox="1">
            <a:spLocks noChangeArrowheads="1"/>
          </p:cNvSpPr>
          <p:nvPr/>
        </p:nvSpPr>
        <p:spPr bwMode="auto">
          <a:xfrm>
            <a:off x="395288" y="404813"/>
            <a:ext cx="8280400" cy="1938337"/>
          </a:xfrm>
          <a:prstGeom prst="rect">
            <a:avLst/>
          </a:prstGeom>
          <a:noFill/>
          <a:ln w="9525">
            <a:noFill/>
            <a:miter lim="800000"/>
            <a:headEnd/>
            <a:tailEnd/>
          </a:ln>
        </p:spPr>
        <p:txBody>
          <a:bodyPr>
            <a:spAutoFit/>
          </a:bodyPr>
          <a:lstStyle/>
          <a:p>
            <a:pPr algn="ctr"/>
            <a:r>
              <a:rPr lang="es-ES" sz="4000">
                <a:latin typeface="Arial" charset="0"/>
              </a:rPr>
              <a:t>¿Sabias que en los últimos 50 años hemos acabado con la mitad de las especies animales que existían?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2" descr="http://www.mascotas.org/wp-content/uploads/extito-oso-atlas.JPG"/>
          <p:cNvSpPr>
            <a:spLocks noChangeAspect="1" noChangeArrowheads="1"/>
          </p:cNvSpPr>
          <p:nvPr/>
        </p:nvSpPr>
        <p:spPr bwMode="auto">
          <a:xfrm>
            <a:off x="63500" y="-1554163"/>
            <a:ext cx="2352675" cy="3238501"/>
          </a:xfrm>
          <a:prstGeom prst="rect">
            <a:avLst/>
          </a:prstGeom>
          <a:noFill/>
          <a:ln w="9525">
            <a:noFill/>
            <a:miter lim="800000"/>
            <a:headEnd/>
            <a:tailEnd/>
          </a:ln>
        </p:spPr>
        <p:txBody>
          <a:bodyPr/>
          <a:lstStyle/>
          <a:p>
            <a:endParaRPr lang="es-ES"/>
          </a:p>
        </p:txBody>
      </p:sp>
      <p:pic>
        <p:nvPicPr>
          <p:cNvPr id="4099" name="2 Imagen"/>
          <p:cNvPicPr>
            <a:picLocks noChangeAspect="1"/>
          </p:cNvPicPr>
          <p:nvPr/>
        </p:nvPicPr>
        <p:blipFill>
          <a:blip r:embed="rId2"/>
          <a:srcRect/>
          <a:stretch>
            <a:fillRect/>
          </a:stretch>
        </p:blipFill>
        <p:spPr bwMode="auto">
          <a:xfrm>
            <a:off x="360363" y="331788"/>
            <a:ext cx="4498975" cy="6192837"/>
          </a:xfrm>
          <a:prstGeom prst="rect">
            <a:avLst/>
          </a:prstGeom>
          <a:noFill/>
          <a:ln w="9525">
            <a:noFill/>
            <a:miter lim="800000"/>
            <a:headEnd/>
            <a:tailEnd/>
          </a:ln>
        </p:spPr>
      </p:pic>
      <p:sp>
        <p:nvSpPr>
          <p:cNvPr id="4100" name="5 Rectángulo"/>
          <p:cNvSpPr>
            <a:spLocks noChangeArrowheads="1"/>
          </p:cNvSpPr>
          <p:nvPr/>
        </p:nvSpPr>
        <p:spPr bwMode="auto">
          <a:xfrm>
            <a:off x="5508625" y="2565400"/>
            <a:ext cx="2735263" cy="1568450"/>
          </a:xfrm>
          <a:prstGeom prst="rect">
            <a:avLst/>
          </a:prstGeom>
          <a:noFill/>
          <a:ln w="9525">
            <a:noFill/>
            <a:miter lim="800000"/>
            <a:headEnd/>
            <a:tailEnd/>
          </a:ln>
        </p:spPr>
        <p:txBody>
          <a:bodyPr>
            <a:spAutoFit/>
          </a:bodyPr>
          <a:lstStyle/>
          <a:p>
            <a:pPr algn="ctr"/>
            <a:r>
              <a:rPr lang="es-ES" sz="3200">
                <a:solidFill>
                  <a:srgbClr val="000000"/>
                </a:solidFill>
                <a:latin typeface="Arial" charset="0"/>
              </a:rPr>
              <a:t>Adiós para siempre, </a:t>
            </a:r>
            <a:r>
              <a:rPr lang="es-ES" sz="3200" b="1">
                <a:solidFill>
                  <a:srgbClr val="000000"/>
                </a:solidFill>
                <a:latin typeface="Arial" charset="0"/>
              </a:rPr>
              <a:t>Oso del Atlas.</a:t>
            </a:r>
            <a:endParaRPr lang="es-ES" b="1"/>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7 Marcador de contenido"/>
          <p:cNvPicPr>
            <a:picLocks noGrp="1" noChangeAspect="1"/>
          </p:cNvPicPr>
          <p:nvPr>
            <p:ph idx="1"/>
          </p:nvPr>
        </p:nvPicPr>
        <p:blipFill>
          <a:blip r:embed="rId2"/>
          <a:srcRect/>
          <a:stretch>
            <a:fillRect/>
          </a:stretch>
        </p:blipFill>
        <p:spPr>
          <a:xfrm>
            <a:off x="395288" y="404813"/>
            <a:ext cx="8353425" cy="3589337"/>
          </a:xfrm>
        </p:spPr>
      </p:pic>
      <p:sp>
        <p:nvSpPr>
          <p:cNvPr id="5123" name="8 Rectángulo"/>
          <p:cNvSpPr>
            <a:spLocks noChangeArrowheads="1"/>
          </p:cNvSpPr>
          <p:nvPr/>
        </p:nvSpPr>
        <p:spPr bwMode="auto">
          <a:xfrm>
            <a:off x="539750" y="4437063"/>
            <a:ext cx="8064500" cy="1384300"/>
          </a:xfrm>
          <a:prstGeom prst="rect">
            <a:avLst/>
          </a:prstGeom>
          <a:noFill/>
          <a:ln w="9525">
            <a:noFill/>
            <a:miter lim="800000"/>
            <a:headEnd/>
            <a:tailEnd/>
          </a:ln>
        </p:spPr>
        <p:txBody>
          <a:bodyPr>
            <a:spAutoFit/>
          </a:bodyPr>
          <a:lstStyle/>
          <a:p>
            <a:pPr algn="ctr"/>
            <a:r>
              <a:rPr lang="es-ES" sz="2800" b="1">
                <a:latin typeface="Arial" charset="0"/>
              </a:rPr>
              <a:t>Foca Moje. </a:t>
            </a:r>
            <a:r>
              <a:rPr lang="es-ES" sz="2800">
                <a:latin typeface="Arial" charset="0"/>
              </a:rPr>
              <a:t>Oficialmente se ha dado a conocer el viernes 6 de junio de 2008, que esta foca del Caribe (Monachus tropicalis), se extinguió.</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1 Imagen"/>
          <p:cNvPicPr>
            <a:picLocks noChangeAspect="1"/>
          </p:cNvPicPr>
          <p:nvPr/>
        </p:nvPicPr>
        <p:blipFill>
          <a:blip r:embed="rId2"/>
          <a:srcRect/>
          <a:stretch>
            <a:fillRect/>
          </a:stretch>
        </p:blipFill>
        <p:spPr bwMode="auto">
          <a:xfrm>
            <a:off x="2019300" y="285750"/>
            <a:ext cx="5073650" cy="3322638"/>
          </a:xfrm>
          <a:prstGeom prst="rect">
            <a:avLst/>
          </a:prstGeom>
          <a:noFill/>
          <a:ln w="9525">
            <a:noFill/>
            <a:miter lim="800000"/>
            <a:headEnd/>
            <a:tailEnd/>
          </a:ln>
        </p:spPr>
      </p:pic>
      <p:sp>
        <p:nvSpPr>
          <p:cNvPr id="6147" name="2 Rectángulo"/>
          <p:cNvSpPr>
            <a:spLocks noChangeArrowheads="1"/>
          </p:cNvSpPr>
          <p:nvPr/>
        </p:nvSpPr>
        <p:spPr bwMode="auto">
          <a:xfrm>
            <a:off x="395288" y="3789363"/>
            <a:ext cx="8353425" cy="2678112"/>
          </a:xfrm>
          <a:prstGeom prst="rect">
            <a:avLst/>
          </a:prstGeom>
          <a:noFill/>
          <a:ln w="9525">
            <a:noFill/>
            <a:miter lim="800000"/>
            <a:headEnd/>
            <a:tailEnd/>
          </a:ln>
        </p:spPr>
        <p:txBody>
          <a:bodyPr>
            <a:spAutoFit/>
          </a:bodyPr>
          <a:lstStyle/>
          <a:p>
            <a:pPr algn="ctr"/>
            <a:r>
              <a:rPr lang="es-ES" sz="2800" b="1">
                <a:latin typeface="Arial" charset="0"/>
              </a:rPr>
              <a:t>«Solitario Jorge», </a:t>
            </a:r>
            <a:r>
              <a:rPr lang="es-ES" sz="2800">
                <a:latin typeface="Arial" charset="0"/>
              </a:rPr>
              <a:t>es el nombre que se le dio al último espécimen conocido de esta subespecie de la Tortuga de Galápagos. la recompensa para quién confirme algún avistamiento de una hembra para salvar esta subespecie es de US$10.000. Este raza vive entre 120 y 200 años o más.</a:t>
            </a:r>
            <a:endParaRPr lang="es-ES" sz="280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1 Imagen"/>
          <p:cNvPicPr>
            <a:picLocks noChangeAspect="1"/>
          </p:cNvPicPr>
          <p:nvPr/>
        </p:nvPicPr>
        <p:blipFill>
          <a:blip r:embed="rId2"/>
          <a:srcRect/>
          <a:stretch>
            <a:fillRect/>
          </a:stretch>
        </p:blipFill>
        <p:spPr bwMode="auto">
          <a:xfrm>
            <a:off x="1744663" y="339725"/>
            <a:ext cx="5635625" cy="4225925"/>
          </a:xfrm>
          <a:prstGeom prst="rect">
            <a:avLst/>
          </a:prstGeom>
          <a:noFill/>
          <a:ln w="9525">
            <a:noFill/>
            <a:miter lim="800000"/>
            <a:headEnd/>
            <a:tailEnd/>
          </a:ln>
        </p:spPr>
      </p:pic>
      <p:sp>
        <p:nvSpPr>
          <p:cNvPr id="7171" name="2 Rectángulo"/>
          <p:cNvSpPr>
            <a:spLocks noChangeArrowheads="1"/>
          </p:cNvSpPr>
          <p:nvPr/>
        </p:nvSpPr>
        <p:spPr bwMode="auto">
          <a:xfrm>
            <a:off x="827088" y="4652963"/>
            <a:ext cx="7416800" cy="1816100"/>
          </a:xfrm>
          <a:prstGeom prst="rect">
            <a:avLst/>
          </a:prstGeom>
          <a:noFill/>
          <a:ln w="9525">
            <a:noFill/>
            <a:miter lim="800000"/>
            <a:headEnd/>
            <a:tailEnd/>
          </a:ln>
        </p:spPr>
        <p:txBody>
          <a:bodyPr>
            <a:spAutoFit/>
          </a:bodyPr>
          <a:lstStyle/>
          <a:p>
            <a:pPr algn="ctr"/>
            <a:r>
              <a:rPr lang="es-ES" sz="2800" b="1">
                <a:latin typeface="Arial" charset="0"/>
              </a:rPr>
              <a:t>León de Melena Negra. </a:t>
            </a:r>
            <a:r>
              <a:rPr lang="es-ES" sz="2800">
                <a:latin typeface="Arial" charset="0"/>
              </a:rPr>
              <a:t>Aunque muchos digan que todavía existe,</a:t>
            </a:r>
            <a:r>
              <a:rPr lang="es-ES" sz="2800">
                <a:solidFill>
                  <a:srgbClr val="000000"/>
                </a:solidFill>
                <a:latin typeface="Arial" charset="0"/>
              </a:rPr>
              <a:t> son</a:t>
            </a:r>
            <a:r>
              <a:rPr lang="es-ES" sz="2800">
                <a:latin typeface="Arial" charset="0"/>
              </a:rPr>
              <a:t> diferentes tipos de especies parecidas a este león, pero nunca más podrás ver este tipo con vida.</a:t>
            </a:r>
            <a:endParaRPr lang="es-ES" sz="28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1 Imagen"/>
          <p:cNvPicPr>
            <a:picLocks noChangeAspect="1"/>
          </p:cNvPicPr>
          <p:nvPr/>
        </p:nvPicPr>
        <p:blipFill>
          <a:blip r:embed="rId2"/>
          <a:srcRect/>
          <a:stretch>
            <a:fillRect/>
          </a:stretch>
        </p:blipFill>
        <p:spPr bwMode="auto">
          <a:xfrm>
            <a:off x="323850" y="774700"/>
            <a:ext cx="4981575" cy="5462588"/>
          </a:xfrm>
          <a:prstGeom prst="rect">
            <a:avLst/>
          </a:prstGeom>
          <a:noFill/>
          <a:ln w="9525">
            <a:noFill/>
            <a:miter lim="800000"/>
            <a:headEnd/>
            <a:tailEnd/>
          </a:ln>
        </p:spPr>
      </p:pic>
      <p:sp>
        <p:nvSpPr>
          <p:cNvPr id="8195" name="2 Rectángulo"/>
          <p:cNvSpPr>
            <a:spLocks noChangeArrowheads="1"/>
          </p:cNvSpPr>
          <p:nvPr/>
        </p:nvSpPr>
        <p:spPr bwMode="auto">
          <a:xfrm>
            <a:off x="5580063" y="1125538"/>
            <a:ext cx="3095625" cy="4830762"/>
          </a:xfrm>
          <a:prstGeom prst="rect">
            <a:avLst/>
          </a:prstGeom>
          <a:noFill/>
          <a:ln w="9525">
            <a:noFill/>
            <a:miter lim="800000"/>
            <a:headEnd/>
            <a:tailEnd/>
          </a:ln>
        </p:spPr>
        <p:txBody>
          <a:bodyPr>
            <a:spAutoFit/>
          </a:bodyPr>
          <a:lstStyle/>
          <a:p>
            <a:pPr algn="ctr"/>
            <a:r>
              <a:rPr lang="es-ES" sz="2800" b="1">
                <a:latin typeface="Arial" charset="0"/>
              </a:rPr>
              <a:t>El Dodo. </a:t>
            </a:r>
            <a:r>
              <a:rPr lang="es-ES" sz="2800">
                <a:latin typeface="Arial" charset="0"/>
              </a:rPr>
              <a:t>Fue extinta por el hombre en 1953.</a:t>
            </a:r>
          </a:p>
          <a:p>
            <a:pPr algn="ctr"/>
            <a:r>
              <a:rPr lang="es-ES" sz="2800">
                <a:latin typeface="Arial" charset="0"/>
              </a:rPr>
              <a:t> Mira la absurdez de la humanidad que, el cazador Wybrand recibió un premio por ser el que mató al último de esta especie.</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4 Rectángulo"/>
          <p:cNvSpPr>
            <a:spLocks noChangeArrowheads="1"/>
          </p:cNvSpPr>
          <p:nvPr/>
        </p:nvSpPr>
        <p:spPr bwMode="auto">
          <a:xfrm>
            <a:off x="5219700" y="1403350"/>
            <a:ext cx="3240088" cy="3970338"/>
          </a:xfrm>
          <a:prstGeom prst="rect">
            <a:avLst/>
          </a:prstGeom>
          <a:noFill/>
          <a:ln w="9525">
            <a:noFill/>
            <a:miter lim="800000"/>
            <a:headEnd/>
            <a:tailEnd/>
          </a:ln>
        </p:spPr>
        <p:txBody>
          <a:bodyPr>
            <a:spAutoFit/>
          </a:bodyPr>
          <a:lstStyle/>
          <a:p>
            <a:pPr algn="ctr"/>
            <a:r>
              <a:rPr lang="es-ES" sz="2800" b="1">
                <a:solidFill>
                  <a:srgbClr val="000000"/>
                </a:solidFill>
                <a:latin typeface="Arial" charset="0"/>
              </a:rPr>
              <a:t>Oso Polar. </a:t>
            </a:r>
            <a:r>
              <a:rPr lang="es-ES" sz="2800">
                <a:solidFill>
                  <a:srgbClr val="000000"/>
                </a:solidFill>
                <a:latin typeface="Arial" charset="0"/>
              </a:rPr>
              <a:t>Está en peligro de extinción y sin embargo alguno indolentes han mandado esta fotografía con el rótulo: «Qué chistosito…»</a:t>
            </a:r>
            <a:endParaRPr lang="es-ES" sz="2800"/>
          </a:p>
        </p:txBody>
      </p:sp>
      <p:pic>
        <p:nvPicPr>
          <p:cNvPr id="9219" name="5 Imagen"/>
          <p:cNvPicPr>
            <a:picLocks noChangeAspect="1"/>
          </p:cNvPicPr>
          <p:nvPr/>
        </p:nvPicPr>
        <p:blipFill>
          <a:blip r:embed="rId2"/>
          <a:srcRect/>
          <a:stretch>
            <a:fillRect/>
          </a:stretch>
        </p:blipFill>
        <p:spPr bwMode="auto">
          <a:xfrm>
            <a:off x="323850" y="269875"/>
            <a:ext cx="4392613" cy="6327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farm4.static.flickr.com/3136/2712120014_3a85ceb7a0.jpg"/>
          <p:cNvPicPr>
            <a:picLocks noChangeAspect="1" noChangeArrowheads="1"/>
          </p:cNvPicPr>
          <p:nvPr/>
        </p:nvPicPr>
        <p:blipFill>
          <a:blip r:embed="rId2"/>
          <a:srcRect/>
          <a:stretch>
            <a:fillRect/>
          </a:stretch>
        </p:blipFill>
        <p:spPr bwMode="auto">
          <a:xfrm>
            <a:off x="323850" y="333375"/>
            <a:ext cx="3600450" cy="4945063"/>
          </a:xfrm>
          <a:prstGeom prst="rect">
            <a:avLst/>
          </a:prstGeom>
          <a:noFill/>
          <a:ln w="9525">
            <a:noFill/>
            <a:miter lim="800000"/>
            <a:headEnd/>
            <a:tailEnd/>
          </a:ln>
        </p:spPr>
      </p:pic>
      <p:pic>
        <p:nvPicPr>
          <p:cNvPr id="10243" name="Picture 3"/>
          <p:cNvPicPr>
            <a:picLocks noChangeAspect="1" noChangeArrowheads="1"/>
          </p:cNvPicPr>
          <p:nvPr/>
        </p:nvPicPr>
        <p:blipFill>
          <a:blip r:embed="rId3"/>
          <a:srcRect/>
          <a:stretch>
            <a:fillRect/>
          </a:stretch>
        </p:blipFill>
        <p:spPr bwMode="auto">
          <a:xfrm>
            <a:off x="4248150" y="3165475"/>
            <a:ext cx="4572000" cy="3432175"/>
          </a:xfrm>
          <a:prstGeom prst="rect">
            <a:avLst/>
          </a:prstGeom>
          <a:noFill/>
          <a:ln w="9525">
            <a:noFill/>
            <a:miter lim="800000"/>
            <a:headEnd/>
            <a:tailEnd/>
          </a:ln>
          <a:effectLst/>
        </p:spPr>
      </p:pic>
      <p:sp>
        <p:nvSpPr>
          <p:cNvPr id="10244" name="1 CuadroTexto"/>
          <p:cNvSpPr txBox="1">
            <a:spLocks noChangeArrowheads="1"/>
          </p:cNvSpPr>
          <p:nvPr/>
        </p:nvSpPr>
        <p:spPr bwMode="auto">
          <a:xfrm>
            <a:off x="900113" y="5570538"/>
            <a:ext cx="2447925" cy="522287"/>
          </a:xfrm>
          <a:prstGeom prst="rect">
            <a:avLst/>
          </a:prstGeom>
          <a:noFill/>
          <a:ln w="9525">
            <a:noFill/>
            <a:miter lim="800000"/>
            <a:headEnd/>
            <a:tailEnd/>
          </a:ln>
        </p:spPr>
        <p:txBody>
          <a:bodyPr>
            <a:spAutoFit/>
          </a:bodyPr>
          <a:lstStyle/>
          <a:p>
            <a:pPr algn="ctr"/>
            <a:r>
              <a:rPr lang="es-ES" sz="2800" b="1">
                <a:latin typeface="Arial" charset="0"/>
              </a:rPr>
              <a:t>EXTINTA</a:t>
            </a:r>
          </a:p>
        </p:txBody>
      </p:sp>
      <p:sp>
        <p:nvSpPr>
          <p:cNvPr id="10245" name="2 CuadroTexto"/>
          <p:cNvSpPr txBox="1">
            <a:spLocks noChangeArrowheads="1"/>
          </p:cNvSpPr>
          <p:nvPr/>
        </p:nvSpPr>
        <p:spPr bwMode="auto">
          <a:xfrm>
            <a:off x="5580063" y="2420938"/>
            <a:ext cx="1871662" cy="523875"/>
          </a:xfrm>
          <a:prstGeom prst="rect">
            <a:avLst/>
          </a:prstGeom>
          <a:noFill/>
          <a:ln w="9525">
            <a:noFill/>
            <a:miter lim="800000"/>
            <a:headEnd/>
            <a:tailEnd/>
          </a:ln>
        </p:spPr>
        <p:txBody>
          <a:bodyPr>
            <a:spAutoFit/>
          </a:bodyPr>
          <a:lstStyle/>
          <a:p>
            <a:pPr algn="ctr"/>
            <a:r>
              <a:rPr lang="es-ES" sz="2800" b="1">
                <a:latin typeface="Arial" charset="0"/>
              </a:rPr>
              <a:t>EXTINTA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posterous.com/getfile/files.posterous.com/lespejel/q61ar9KmDVv1ZqUrcOpgoWaVWoFr1CfDxz1bK4Uy15Fw50hZibrZgn1LvvGQ/image002.jpg.scaled595.jpg"/>
          <p:cNvPicPr>
            <a:picLocks noChangeAspect="1" noChangeArrowheads="1"/>
          </p:cNvPicPr>
          <p:nvPr/>
        </p:nvPicPr>
        <p:blipFill>
          <a:blip r:embed="rId2"/>
          <a:srcRect/>
          <a:stretch>
            <a:fillRect/>
          </a:stretch>
        </p:blipFill>
        <p:spPr bwMode="auto">
          <a:xfrm>
            <a:off x="250825" y="188913"/>
            <a:ext cx="4314825" cy="3238500"/>
          </a:xfrm>
          <a:prstGeom prst="rect">
            <a:avLst/>
          </a:prstGeom>
          <a:noFill/>
          <a:ln w="9525">
            <a:noFill/>
            <a:miter lim="800000"/>
            <a:headEnd/>
            <a:tailEnd/>
          </a:ln>
        </p:spPr>
      </p:pic>
      <p:pic>
        <p:nvPicPr>
          <p:cNvPr id="11267" name="Picture 3"/>
          <p:cNvPicPr>
            <a:picLocks noChangeAspect="1" noChangeArrowheads="1"/>
          </p:cNvPicPr>
          <p:nvPr/>
        </p:nvPicPr>
        <p:blipFill>
          <a:blip r:embed="rId3"/>
          <a:srcRect/>
          <a:stretch>
            <a:fillRect/>
          </a:stretch>
        </p:blipFill>
        <p:spPr bwMode="auto">
          <a:xfrm>
            <a:off x="4565650" y="3517900"/>
            <a:ext cx="4327525" cy="3079750"/>
          </a:xfrm>
          <a:prstGeom prst="rect">
            <a:avLst/>
          </a:prstGeom>
          <a:noFill/>
          <a:ln w="9525">
            <a:noFill/>
            <a:miter lim="800000"/>
            <a:headEnd/>
            <a:tailEnd/>
          </a:ln>
          <a:effectLst/>
        </p:spPr>
      </p:pic>
      <p:sp>
        <p:nvSpPr>
          <p:cNvPr id="11268" name="1 CuadroTexto"/>
          <p:cNvSpPr txBox="1">
            <a:spLocks noChangeArrowheads="1"/>
          </p:cNvSpPr>
          <p:nvPr/>
        </p:nvSpPr>
        <p:spPr bwMode="auto">
          <a:xfrm>
            <a:off x="971550" y="3789363"/>
            <a:ext cx="2592388" cy="522287"/>
          </a:xfrm>
          <a:prstGeom prst="rect">
            <a:avLst/>
          </a:prstGeom>
          <a:noFill/>
          <a:ln w="9525">
            <a:noFill/>
            <a:miter lim="800000"/>
            <a:headEnd/>
            <a:tailEnd/>
          </a:ln>
        </p:spPr>
        <p:txBody>
          <a:bodyPr>
            <a:spAutoFit/>
          </a:bodyPr>
          <a:lstStyle/>
          <a:p>
            <a:pPr algn="ctr"/>
            <a:r>
              <a:rPr lang="es-ES" sz="2800" b="1">
                <a:latin typeface="Arial" charset="0"/>
              </a:rPr>
              <a:t>EXTINTO</a:t>
            </a:r>
          </a:p>
        </p:txBody>
      </p:sp>
      <p:sp>
        <p:nvSpPr>
          <p:cNvPr id="11269" name="2 CuadroTexto"/>
          <p:cNvSpPr txBox="1">
            <a:spLocks noChangeArrowheads="1"/>
          </p:cNvSpPr>
          <p:nvPr/>
        </p:nvSpPr>
        <p:spPr bwMode="auto">
          <a:xfrm>
            <a:off x="5795963" y="2636838"/>
            <a:ext cx="1871662" cy="523875"/>
          </a:xfrm>
          <a:prstGeom prst="rect">
            <a:avLst/>
          </a:prstGeom>
          <a:noFill/>
          <a:ln w="9525">
            <a:noFill/>
            <a:miter lim="800000"/>
            <a:headEnd/>
            <a:tailEnd/>
          </a:ln>
        </p:spPr>
        <p:txBody>
          <a:bodyPr>
            <a:spAutoFit/>
          </a:bodyPr>
          <a:lstStyle/>
          <a:p>
            <a:pPr algn="ctr"/>
            <a:r>
              <a:rPr lang="es-ES" sz="2800" b="1">
                <a:latin typeface="Arial" charset="0"/>
              </a:rPr>
              <a:t>EXTINTO</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http://www.pirineodigital.com/2009/noticias/fotos/bucardo-gr.jpg"/>
          <p:cNvPicPr>
            <a:picLocks noChangeAspect="1" noChangeArrowheads="1"/>
          </p:cNvPicPr>
          <p:nvPr/>
        </p:nvPicPr>
        <p:blipFill>
          <a:blip r:embed="rId2"/>
          <a:srcRect/>
          <a:stretch>
            <a:fillRect/>
          </a:stretch>
        </p:blipFill>
        <p:spPr bwMode="auto">
          <a:xfrm>
            <a:off x="323850" y="260350"/>
            <a:ext cx="3816350" cy="3816350"/>
          </a:xfrm>
          <a:prstGeom prst="rect">
            <a:avLst/>
          </a:prstGeom>
          <a:noFill/>
          <a:ln w="9525">
            <a:noFill/>
            <a:miter lim="800000"/>
            <a:headEnd/>
            <a:tailEnd/>
          </a:ln>
        </p:spPr>
      </p:pic>
      <p:pic>
        <p:nvPicPr>
          <p:cNvPr id="12291" name="1 Imagen"/>
          <p:cNvPicPr>
            <a:picLocks noChangeAspect="1"/>
          </p:cNvPicPr>
          <p:nvPr/>
        </p:nvPicPr>
        <p:blipFill>
          <a:blip r:embed="rId3"/>
          <a:srcRect/>
          <a:stretch>
            <a:fillRect/>
          </a:stretch>
        </p:blipFill>
        <p:spPr bwMode="auto">
          <a:xfrm>
            <a:off x="4298950" y="3284538"/>
            <a:ext cx="4594225" cy="3225800"/>
          </a:xfrm>
          <a:prstGeom prst="rect">
            <a:avLst/>
          </a:prstGeom>
          <a:noFill/>
          <a:ln w="9525">
            <a:noFill/>
            <a:miter lim="800000"/>
            <a:headEnd/>
            <a:tailEnd/>
          </a:ln>
        </p:spPr>
      </p:pic>
      <p:sp>
        <p:nvSpPr>
          <p:cNvPr id="12292" name="2 CuadroTexto"/>
          <p:cNvSpPr txBox="1">
            <a:spLocks noChangeArrowheads="1"/>
          </p:cNvSpPr>
          <p:nvPr/>
        </p:nvSpPr>
        <p:spPr bwMode="auto">
          <a:xfrm>
            <a:off x="1258888" y="4437063"/>
            <a:ext cx="1800225" cy="523875"/>
          </a:xfrm>
          <a:prstGeom prst="rect">
            <a:avLst/>
          </a:prstGeom>
          <a:noFill/>
          <a:ln w="9525">
            <a:noFill/>
            <a:miter lim="800000"/>
            <a:headEnd/>
            <a:tailEnd/>
          </a:ln>
        </p:spPr>
        <p:txBody>
          <a:bodyPr>
            <a:spAutoFit/>
          </a:bodyPr>
          <a:lstStyle/>
          <a:p>
            <a:pPr algn="ctr"/>
            <a:r>
              <a:rPr lang="es-ES" sz="2800" b="1">
                <a:latin typeface="Arial" charset="0"/>
              </a:rPr>
              <a:t>EXTINTO</a:t>
            </a:r>
          </a:p>
        </p:txBody>
      </p:sp>
      <p:sp>
        <p:nvSpPr>
          <p:cNvPr id="12293" name="3 CuadroTexto"/>
          <p:cNvSpPr txBox="1">
            <a:spLocks noChangeArrowheads="1"/>
          </p:cNvSpPr>
          <p:nvPr/>
        </p:nvSpPr>
        <p:spPr bwMode="auto">
          <a:xfrm>
            <a:off x="5651500" y="2420938"/>
            <a:ext cx="1944688" cy="523875"/>
          </a:xfrm>
          <a:prstGeom prst="rect">
            <a:avLst/>
          </a:prstGeom>
          <a:noFill/>
          <a:ln w="9525">
            <a:noFill/>
            <a:miter lim="800000"/>
            <a:headEnd/>
            <a:tailEnd/>
          </a:ln>
        </p:spPr>
        <p:txBody>
          <a:bodyPr>
            <a:spAutoFit/>
          </a:bodyPr>
          <a:lstStyle/>
          <a:p>
            <a:pPr algn="ctr"/>
            <a:r>
              <a:rPr lang="es-ES" sz="2800" b="1">
                <a:latin typeface="Arial" charset="0"/>
              </a:rPr>
              <a:t>EXTINTO</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1 Rectángulo"/>
          <p:cNvSpPr>
            <a:spLocks noChangeArrowheads="1"/>
          </p:cNvSpPr>
          <p:nvPr/>
        </p:nvSpPr>
        <p:spPr bwMode="auto">
          <a:xfrm>
            <a:off x="611188" y="908050"/>
            <a:ext cx="7848600" cy="5018088"/>
          </a:xfrm>
          <a:prstGeom prst="rect">
            <a:avLst/>
          </a:prstGeom>
          <a:noFill/>
          <a:ln w="9525">
            <a:noFill/>
            <a:miter lim="800000"/>
            <a:headEnd/>
            <a:tailEnd/>
          </a:ln>
        </p:spPr>
        <p:txBody>
          <a:bodyPr>
            <a:spAutoFit/>
          </a:bodyPr>
          <a:lstStyle/>
          <a:p>
            <a:pPr algn="ctr"/>
            <a:r>
              <a:rPr lang="es-ES" sz="4000" b="1">
                <a:solidFill>
                  <a:srgbClr val="000000"/>
                </a:solidFill>
                <a:latin typeface="Arial" charset="0"/>
              </a:rPr>
              <a:t>Ahora hablemos del CALENTAMIENTO.</a:t>
            </a:r>
            <a:r>
              <a:rPr lang="es-ES" sz="4000">
                <a:latin typeface="Arial" charset="0"/>
              </a:rPr>
              <a:t/>
            </a:r>
            <a:br>
              <a:rPr lang="es-ES" sz="4000">
                <a:latin typeface="Arial" charset="0"/>
              </a:rPr>
            </a:br>
            <a:r>
              <a:rPr lang="es-ES" sz="4000">
                <a:latin typeface="Arial" charset="0"/>
              </a:rPr>
              <a:t/>
            </a:r>
            <a:br>
              <a:rPr lang="es-ES" sz="4000">
                <a:latin typeface="Arial" charset="0"/>
              </a:rPr>
            </a:br>
            <a:r>
              <a:rPr lang="es-ES" sz="4000">
                <a:latin typeface="Arial" charset="0"/>
              </a:rPr>
              <a:t/>
            </a:r>
            <a:br>
              <a:rPr lang="es-ES" sz="4000">
                <a:latin typeface="Arial" charset="0"/>
              </a:rPr>
            </a:br>
            <a:r>
              <a:rPr lang="es-ES" sz="4000" b="1">
                <a:solidFill>
                  <a:srgbClr val="000000"/>
                </a:solidFill>
                <a:latin typeface="Arial" charset="0"/>
              </a:rPr>
              <a:t>¿Qué pasara en los próximos 50 años…?</a:t>
            </a:r>
            <a:r>
              <a:rPr lang="es-ES" sz="4000">
                <a:latin typeface="Arial" charset="0"/>
              </a:rPr>
              <a:t/>
            </a:r>
            <a:br>
              <a:rPr lang="es-ES" sz="4000">
                <a:latin typeface="Arial" charset="0"/>
              </a:rPr>
            </a:br>
            <a:r>
              <a:rPr lang="es-ES" sz="4000">
                <a:latin typeface="Arial" charset="0"/>
              </a:rPr>
              <a:t/>
            </a:r>
            <a:br>
              <a:rPr lang="es-ES" sz="4000">
                <a:latin typeface="Arial" charset="0"/>
              </a:rPr>
            </a:br>
            <a:r>
              <a:rPr lang="es-ES" sz="4000" b="1">
                <a:solidFill>
                  <a:srgbClr val="FF0000"/>
                </a:solidFill>
                <a:latin typeface="Arial" charset="0"/>
              </a:rPr>
              <a:t>Hablemos de duras realidades.</a:t>
            </a:r>
            <a:endParaRPr lang="es-ES" sz="4000">
              <a:latin typeface="Arial"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Rectángulo"/>
          <p:cNvSpPr>
            <a:spLocks noChangeArrowheads="1"/>
          </p:cNvSpPr>
          <p:nvPr/>
        </p:nvSpPr>
        <p:spPr bwMode="auto">
          <a:xfrm>
            <a:off x="755650" y="1052513"/>
            <a:ext cx="7704138" cy="4524375"/>
          </a:xfrm>
          <a:prstGeom prst="rect">
            <a:avLst/>
          </a:prstGeom>
          <a:noFill/>
          <a:ln w="9525">
            <a:noFill/>
            <a:miter lim="800000"/>
            <a:headEnd/>
            <a:tailEnd/>
          </a:ln>
        </p:spPr>
        <p:txBody>
          <a:bodyPr>
            <a:spAutoFit/>
          </a:bodyPr>
          <a:lstStyle/>
          <a:p>
            <a:pPr algn="ctr"/>
            <a:r>
              <a:rPr lang="es-ES" sz="3200" b="1">
                <a:latin typeface="Arial" charset="0"/>
              </a:rPr>
              <a:t>Estudios científicos muy serios, dicen que el planeta </a:t>
            </a:r>
            <a:r>
              <a:rPr lang="es-ES" sz="3200" b="1">
                <a:solidFill>
                  <a:srgbClr val="000000"/>
                </a:solidFill>
                <a:latin typeface="Arial" charset="0"/>
              </a:rPr>
              <a:t>TIERRA</a:t>
            </a:r>
            <a:r>
              <a:rPr lang="es-ES" sz="3200" b="1">
                <a:latin typeface="Arial" charset="0"/>
              </a:rPr>
              <a:t> tendrá 3 fases de calentamiento global.</a:t>
            </a:r>
            <a:br>
              <a:rPr lang="es-ES" sz="3200" b="1">
                <a:latin typeface="Arial" charset="0"/>
              </a:rPr>
            </a:br>
            <a:r>
              <a:rPr lang="es-ES" sz="3200">
                <a:latin typeface="Arial" charset="0"/>
              </a:rPr>
              <a:t/>
            </a:r>
            <a:br>
              <a:rPr lang="es-ES" sz="3200">
                <a:latin typeface="Arial" charset="0"/>
              </a:rPr>
            </a:br>
            <a:r>
              <a:rPr lang="es-ES" sz="3200">
                <a:latin typeface="Arial" charset="0"/>
              </a:rPr>
              <a:t/>
            </a:r>
            <a:br>
              <a:rPr lang="es-ES" sz="3200">
                <a:latin typeface="Arial" charset="0"/>
              </a:rPr>
            </a:br>
            <a:r>
              <a:rPr lang="es-ES" sz="3200" b="1">
                <a:solidFill>
                  <a:srgbClr val="000000"/>
                </a:solidFill>
                <a:latin typeface="Arial" charset="0"/>
              </a:rPr>
              <a:t>El </a:t>
            </a:r>
            <a:r>
              <a:rPr lang="es-ES" sz="3200" b="1">
                <a:solidFill>
                  <a:srgbClr val="6600CC"/>
                </a:solidFill>
                <a:latin typeface="Arial" charset="0"/>
              </a:rPr>
              <a:t>4 DE ENERO DEL AÑO 2009 </a:t>
            </a:r>
            <a:r>
              <a:rPr lang="es-ES" sz="3200" b="1">
                <a:solidFill>
                  <a:srgbClr val="000000"/>
                </a:solidFill>
                <a:latin typeface="Arial" charset="0"/>
              </a:rPr>
              <a:t>se dio         a conocer la noticia de que </a:t>
            </a:r>
            <a:r>
              <a:rPr lang="es-ES" sz="3200" b="1">
                <a:solidFill>
                  <a:srgbClr val="FF0000"/>
                </a:solidFill>
                <a:latin typeface="Arial" charset="0"/>
              </a:rPr>
              <a:t>¡la TIERRA había entrado en la primera fase del calentamiento global!</a:t>
            </a:r>
            <a:endParaRPr lang="es-ES" sz="3200">
              <a:solidFill>
                <a:srgbClr val="FF0000"/>
              </a:solidFill>
              <a:latin typeface="Arial"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1 Imagen"/>
          <p:cNvPicPr>
            <a:picLocks noChangeAspect="1"/>
          </p:cNvPicPr>
          <p:nvPr/>
        </p:nvPicPr>
        <p:blipFill>
          <a:blip r:embed="rId2"/>
          <a:srcRect/>
          <a:stretch>
            <a:fillRect/>
          </a:stretch>
        </p:blipFill>
        <p:spPr bwMode="auto">
          <a:xfrm>
            <a:off x="273050" y="404813"/>
            <a:ext cx="5091113" cy="6053137"/>
          </a:xfrm>
          <a:prstGeom prst="rect">
            <a:avLst/>
          </a:prstGeom>
          <a:noFill/>
          <a:ln w="9525">
            <a:noFill/>
            <a:miter lim="800000"/>
            <a:headEnd/>
            <a:tailEnd/>
          </a:ln>
        </p:spPr>
      </p:pic>
      <p:sp>
        <p:nvSpPr>
          <p:cNvPr id="15363" name="2 Rectángulo"/>
          <p:cNvSpPr>
            <a:spLocks noChangeArrowheads="1"/>
          </p:cNvSpPr>
          <p:nvPr/>
        </p:nvSpPr>
        <p:spPr bwMode="auto">
          <a:xfrm>
            <a:off x="5580063" y="620713"/>
            <a:ext cx="3168650" cy="5694362"/>
          </a:xfrm>
          <a:prstGeom prst="rect">
            <a:avLst/>
          </a:prstGeom>
          <a:noFill/>
          <a:ln w="9525">
            <a:noFill/>
            <a:miter lim="800000"/>
            <a:headEnd/>
            <a:tailEnd/>
          </a:ln>
        </p:spPr>
        <p:txBody>
          <a:bodyPr>
            <a:spAutoFit/>
          </a:bodyPr>
          <a:lstStyle/>
          <a:p>
            <a:pPr algn="ctr"/>
            <a:r>
              <a:rPr lang="es-ES" sz="2800" b="1" u="sng">
                <a:solidFill>
                  <a:srgbClr val="FF0000"/>
                </a:solidFill>
                <a:latin typeface="Arial" charset="0"/>
              </a:rPr>
              <a:t>1ra FASE</a:t>
            </a:r>
            <a:r>
              <a:rPr lang="es-ES" sz="2800">
                <a:solidFill>
                  <a:srgbClr val="FF0000"/>
                </a:solidFill>
                <a:latin typeface="Arial" charset="0"/>
              </a:rPr>
              <a:t/>
            </a:r>
            <a:br>
              <a:rPr lang="es-ES" sz="2800">
                <a:solidFill>
                  <a:srgbClr val="FF0000"/>
                </a:solidFill>
                <a:latin typeface="Arial" charset="0"/>
              </a:rPr>
            </a:br>
            <a:r>
              <a:rPr lang="es-ES" sz="2800" b="1">
                <a:solidFill>
                  <a:srgbClr val="FF0000"/>
                </a:solidFill>
                <a:latin typeface="Arial" charset="0"/>
              </a:rPr>
              <a:t>(2009 a 2029)</a:t>
            </a:r>
          </a:p>
          <a:p>
            <a:pPr algn="ctr"/>
            <a:r>
              <a:rPr lang="es-ES" sz="2800" b="1">
                <a:solidFill>
                  <a:srgbClr val="000000"/>
                </a:solidFill>
                <a:latin typeface="Arial" charset="0"/>
              </a:rPr>
              <a:t>Los primeros    20 años será el famoso amor y paz.</a:t>
            </a:r>
            <a:r>
              <a:rPr lang="es-ES" sz="2800">
                <a:latin typeface="Arial" charset="0"/>
              </a:rPr>
              <a:t> </a:t>
            </a:r>
            <a:r>
              <a:rPr lang="es-ES" sz="2800">
                <a:solidFill>
                  <a:srgbClr val="000000"/>
                </a:solidFill>
                <a:latin typeface="Arial" charset="0"/>
              </a:rPr>
              <a:t>Será la llegada de lluvias en extremo y de fuertes veranos</a:t>
            </a:r>
            <a:r>
              <a:rPr lang="es-ES" sz="2800">
                <a:latin typeface="Arial" charset="0"/>
              </a:rPr>
              <a:t>, inundaciones, tsunamis, desastres naturales, etc.</a:t>
            </a:r>
            <a:endParaRPr lang="es-ES" sz="280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1 Imagen"/>
          <p:cNvPicPr>
            <a:picLocks noChangeAspect="1"/>
          </p:cNvPicPr>
          <p:nvPr/>
        </p:nvPicPr>
        <p:blipFill>
          <a:blip r:embed="rId2"/>
          <a:srcRect/>
          <a:stretch>
            <a:fillRect/>
          </a:stretch>
        </p:blipFill>
        <p:spPr bwMode="auto">
          <a:xfrm>
            <a:off x="323850" y="1052513"/>
            <a:ext cx="4752975" cy="4832350"/>
          </a:xfrm>
          <a:prstGeom prst="rect">
            <a:avLst/>
          </a:prstGeom>
          <a:noFill/>
          <a:ln w="9525">
            <a:noFill/>
            <a:miter lim="800000"/>
            <a:headEnd/>
            <a:tailEnd/>
          </a:ln>
        </p:spPr>
      </p:pic>
      <p:sp>
        <p:nvSpPr>
          <p:cNvPr id="16387" name="2 Rectángulo"/>
          <p:cNvSpPr>
            <a:spLocks noChangeArrowheads="1"/>
          </p:cNvSpPr>
          <p:nvPr/>
        </p:nvSpPr>
        <p:spPr bwMode="auto">
          <a:xfrm>
            <a:off x="5292725" y="1052513"/>
            <a:ext cx="3382963" cy="4832350"/>
          </a:xfrm>
          <a:prstGeom prst="rect">
            <a:avLst/>
          </a:prstGeom>
          <a:noFill/>
          <a:ln w="9525">
            <a:noFill/>
            <a:miter lim="800000"/>
            <a:headEnd/>
            <a:tailEnd/>
          </a:ln>
        </p:spPr>
        <p:txBody>
          <a:bodyPr>
            <a:spAutoFit/>
          </a:bodyPr>
          <a:lstStyle/>
          <a:p>
            <a:pPr algn="ctr"/>
            <a:r>
              <a:rPr lang="es-ES" sz="2800">
                <a:latin typeface="Arial" charset="0"/>
              </a:rPr>
              <a:t>Empezará el descongelamiento de los polos.</a:t>
            </a:r>
          </a:p>
          <a:p>
            <a:pPr algn="ctr"/>
            <a:endParaRPr lang="es-ES" sz="2800">
              <a:latin typeface="Arial" charset="0"/>
            </a:endParaRPr>
          </a:p>
          <a:p>
            <a:pPr algn="ctr"/>
            <a:r>
              <a:rPr lang="es-ES" sz="2800">
                <a:latin typeface="Arial" charset="0"/>
              </a:rPr>
              <a:t>La atmósfera espesará a la capa de ozono debido a sus contaminantes,   con gravísimas consecuencias  para la vida.</a:t>
            </a:r>
            <a:endParaRPr lang="es-ES" sz="280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ttp://t1.gstatic.com/images?q=tbn:ANd9GcRtKE0K8NmdNMxalc0l4Y27PZd9AyPZNWTFfEWsGLt-pZXBePLOJoWCzd_F"/>
          <p:cNvPicPr>
            <a:picLocks noChangeAspect="1" noChangeArrowheads="1"/>
          </p:cNvPicPr>
          <p:nvPr/>
        </p:nvPicPr>
        <p:blipFill>
          <a:blip r:embed="rId2"/>
          <a:srcRect/>
          <a:stretch>
            <a:fillRect/>
          </a:stretch>
        </p:blipFill>
        <p:spPr bwMode="auto">
          <a:xfrm>
            <a:off x="179388" y="260350"/>
            <a:ext cx="4537075" cy="6337300"/>
          </a:xfrm>
          <a:prstGeom prst="rect">
            <a:avLst/>
          </a:prstGeom>
          <a:noFill/>
          <a:ln w="9525">
            <a:noFill/>
            <a:miter lim="800000"/>
            <a:headEnd/>
            <a:tailEnd/>
          </a:ln>
        </p:spPr>
      </p:pic>
      <p:sp>
        <p:nvSpPr>
          <p:cNvPr id="17411" name="1 Rectángulo"/>
          <p:cNvSpPr>
            <a:spLocks noChangeArrowheads="1"/>
          </p:cNvSpPr>
          <p:nvPr/>
        </p:nvSpPr>
        <p:spPr bwMode="auto">
          <a:xfrm>
            <a:off x="4859338" y="542925"/>
            <a:ext cx="3960812" cy="5694363"/>
          </a:xfrm>
          <a:prstGeom prst="rect">
            <a:avLst/>
          </a:prstGeom>
          <a:noFill/>
          <a:ln w="9525">
            <a:noFill/>
            <a:miter lim="800000"/>
            <a:headEnd/>
            <a:tailEnd/>
          </a:ln>
        </p:spPr>
        <p:txBody>
          <a:bodyPr>
            <a:spAutoFit/>
          </a:bodyPr>
          <a:lstStyle/>
          <a:p>
            <a:pPr algn="ctr"/>
            <a:r>
              <a:rPr lang="es-ES" sz="2800" b="1" u="sng">
                <a:solidFill>
                  <a:srgbClr val="FF0000"/>
                </a:solidFill>
                <a:latin typeface="Arial" charset="0"/>
              </a:rPr>
              <a:t>2da FASE</a:t>
            </a:r>
            <a:r>
              <a:rPr lang="es-ES" sz="2800" u="sng">
                <a:solidFill>
                  <a:srgbClr val="FF0000"/>
                </a:solidFill>
                <a:latin typeface="Arial" charset="0"/>
              </a:rPr>
              <a:t/>
            </a:r>
            <a:br>
              <a:rPr lang="es-ES" sz="2800" u="sng">
                <a:solidFill>
                  <a:srgbClr val="FF0000"/>
                </a:solidFill>
                <a:latin typeface="Arial" charset="0"/>
              </a:rPr>
            </a:br>
            <a:r>
              <a:rPr lang="es-ES" sz="2800" b="1">
                <a:solidFill>
                  <a:srgbClr val="FF0000"/>
                </a:solidFill>
                <a:latin typeface="Arial" charset="0"/>
              </a:rPr>
              <a:t>(2030 a 2054)</a:t>
            </a:r>
            <a:r>
              <a:rPr lang="es-ES" sz="2800" b="1">
                <a:latin typeface="Arial" charset="0"/>
              </a:rPr>
              <a:t/>
            </a:r>
            <a:br>
              <a:rPr lang="es-ES" sz="2800" b="1">
                <a:latin typeface="Arial" charset="0"/>
              </a:rPr>
            </a:br>
            <a:r>
              <a:rPr lang="es-ES" sz="2800">
                <a:latin typeface="Arial Narrow" pitchFamily="34" charset="0"/>
              </a:rPr>
              <a:t>En esta fase empieza el verdadero calentamiento.</a:t>
            </a:r>
            <a:r>
              <a:rPr lang="es-ES" sz="2800">
                <a:solidFill>
                  <a:srgbClr val="000000"/>
                </a:solidFill>
                <a:latin typeface="Arial Narrow" pitchFamily="34" charset="0"/>
              </a:rPr>
              <a:t> L</a:t>
            </a:r>
            <a:r>
              <a:rPr lang="es-ES" sz="2800">
                <a:latin typeface="Arial Narrow" pitchFamily="34" charset="0"/>
              </a:rPr>
              <a:t>os rayos UV (ultra violeta) entrarán directo a la </a:t>
            </a:r>
            <a:r>
              <a:rPr lang="es-ES" sz="2800">
                <a:solidFill>
                  <a:srgbClr val="000000"/>
                </a:solidFill>
                <a:latin typeface="Arial Narrow" pitchFamily="34" charset="0"/>
              </a:rPr>
              <a:t>T</a:t>
            </a:r>
            <a:r>
              <a:rPr lang="es-ES" sz="2800">
                <a:latin typeface="Arial Narrow" pitchFamily="34" charset="0"/>
              </a:rPr>
              <a:t>ierra. </a:t>
            </a:r>
            <a:br>
              <a:rPr lang="es-ES" sz="2800">
                <a:latin typeface="Arial Narrow" pitchFamily="34" charset="0"/>
              </a:rPr>
            </a:br>
            <a:r>
              <a:rPr lang="es-ES" sz="2800">
                <a:latin typeface="Arial Narrow" pitchFamily="34" charset="0"/>
              </a:rPr>
              <a:t/>
            </a:r>
            <a:br>
              <a:rPr lang="es-ES" sz="2800">
                <a:latin typeface="Arial Narrow" pitchFamily="34" charset="0"/>
              </a:rPr>
            </a:br>
            <a:r>
              <a:rPr lang="es-ES" sz="2800" b="1">
                <a:latin typeface="Arial Narrow" pitchFamily="34" charset="0"/>
              </a:rPr>
              <a:t>La tierra llegará hasta los 70 grados centígrados.</a:t>
            </a:r>
            <a:r>
              <a:rPr lang="es-ES" sz="2800">
                <a:solidFill>
                  <a:srgbClr val="000000"/>
                </a:solidFill>
                <a:latin typeface="Arial Narrow" pitchFamily="34" charset="0"/>
              </a:rPr>
              <a:t> Pero no te preocupes, eso será al final de la fase. Entonces nos quedan        40 años para eso…</a:t>
            </a:r>
            <a:endParaRPr lang="es-ES" sz="2800">
              <a:latin typeface="Arial Narrow" pitchFamily="34"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Rectángulo"/>
          <p:cNvSpPr>
            <a:spLocks noChangeArrowheads="1"/>
          </p:cNvSpPr>
          <p:nvPr/>
        </p:nvSpPr>
        <p:spPr bwMode="auto">
          <a:xfrm>
            <a:off x="468313" y="4292600"/>
            <a:ext cx="8207375" cy="2247900"/>
          </a:xfrm>
          <a:prstGeom prst="rect">
            <a:avLst/>
          </a:prstGeom>
          <a:noFill/>
          <a:ln w="9525">
            <a:noFill/>
            <a:miter lim="800000"/>
            <a:headEnd/>
            <a:tailEnd/>
          </a:ln>
        </p:spPr>
        <p:txBody>
          <a:bodyPr>
            <a:spAutoFit/>
          </a:bodyPr>
          <a:lstStyle/>
          <a:p>
            <a:pPr algn="ctr"/>
            <a:r>
              <a:rPr lang="es-ES" sz="2800">
                <a:solidFill>
                  <a:srgbClr val="000000"/>
                </a:solidFill>
                <a:latin typeface="Arial" charset="0"/>
              </a:rPr>
              <a:t>Los polos estarán totalmente descongelados. Eso será en las etapas de verano; en las etapas de invierno será lo inverso, entrarán en una etapa de glaciación, donde se tendrán </a:t>
            </a:r>
            <a:r>
              <a:rPr lang="es-ES" sz="2800" b="1">
                <a:latin typeface="Arial" charset="0"/>
              </a:rPr>
              <a:t>temperaturas de menos 44 grados centígrados.</a:t>
            </a:r>
            <a:endParaRPr lang="es-ES" sz="2800" b="1"/>
          </a:p>
        </p:txBody>
      </p:sp>
      <p:pic>
        <p:nvPicPr>
          <p:cNvPr id="18435" name="2 Imagen"/>
          <p:cNvPicPr>
            <a:picLocks noChangeAspect="1"/>
          </p:cNvPicPr>
          <p:nvPr/>
        </p:nvPicPr>
        <p:blipFill>
          <a:blip r:embed="rId2"/>
          <a:srcRect/>
          <a:stretch>
            <a:fillRect/>
          </a:stretch>
        </p:blipFill>
        <p:spPr bwMode="auto">
          <a:xfrm>
            <a:off x="1979613" y="261938"/>
            <a:ext cx="5254625" cy="39433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Rectángulo"/>
          <p:cNvSpPr>
            <a:spLocks noChangeArrowheads="1"/>
          </p:cNvSpPr>
          <p:nvPr/>
        </p:nvSpPr>
        <p:spPr bwMode="auto">
          <a:xfrm>
            <a:off x="684213" y="317500"/>
            <a:ext cx="7704137" cy="2247900"/>
          </a:xfrm>
          <a:prstGeom prst="rect">
            <a:avLst/>
          </a:prstGeom>
          <a:noFill/>
          <a:ln w="9525">
            <a:noFill/>
            <a:miter lim="800000"/>
            <a:headEnd/>
            <a:tailEnd/>
          </a:ln>
        </p:spPr>
        <p:txBody>
          <a:bodyPr>
            <a:spAutoFit/>
          </a:bodyPr>
          <a:lstStyle/>
          <a:p>
            <a:pPr algn="ctr"/>
            <a:r>
              <a:rPr lang="es-ES" sz="2800" b="1">
                <a:solidFill>
                  <a:srgbClr val="FF0000"/>
                </a:solidFill>
                <a:latin typeface="Arial" charset="0"/>
              </a:rPr>
              <a:t>3ra FASE (2055 a…) </a:t>
            </a:r>
          </a:p>
          <a:p>
            <a:pPr algn="ctr"/>
            <a:r>
              <a:rPr lang="es-ES" sz="2800" b="1">
                <a:solidFill>
                  <a:srgbClr val="000000"/>
                </a:solidFill>
                <a:latin typeface="Arial Narrow" pitchFamily="34" charset="0"/>
              </a:rPr>
              <a:t>En esta fase se calcula entrar a principios del 2055</a:t>
            </a:r>
            <a:r>
              <a:rPr lang="es-ES" sz="2800">
                <a:solidFill>
                  <a:srgbClr val="000000"/>
                </a:solidFill>
                <a:latin typeface="Arial Narrow" pitchFamily="34" charset="0"/>
              </a:rPr>
              <a:t>. P</a:t>
            </a:r>
            <a:r>
              <a:rPr lang="es-ES" sz="2800">
                <a:latin typeface="Arial Narrow" pitchFamily="34" charset="0"/>
              </a:rPr>
              <a:t>odrás hacer una comparación; el planeta ahora es café, y no verde como era hasta hace 50 años. Si seguimos como vamos no duraremos mucho…</a:t>
            </a:r>
          </a:p>
        </p:txBody>
      </p:sp>
      <p:pic>
        <p:nvPicPr>
          <p:cNvPr id="19459" name="Picture 2" descr="http://www.prodiversitas.bioetica.org/images/cambio.GIF"/>
          <p:cNvPicPr>
            <a:picLocks noChangeAspect="1" noChangeArrowheads="1" noCrop="1"/>
          </p:cNvPicPr>
          <p:nvPr/>
        </p:nvPicPr>
        <p:blipFill>
          <a:blip r:embed="rId2"/>
          <a:srcRect/>
          <a:stretch>
            <a:fillRect/>
          </a:stretch>
        </p:blipFill>
        <p:spPr bwMode="auto">
          <a:xfrm>
            <a:off x="801688" y="2708275"/>
            <a:ext cx="7515225" cy="3770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Rectángulo"/>
          <p:cNvSpPr>
            <a:spLocks noChangeArrowheads="1"/>
          </p:cNvSpPr>
          <p:nvPr/>
        </p:nvSpPr>
        <p:spPr bwMode="auto">
          <a:xfrm>
            <a:off x="576263" y="3848100"/>
            <a:ext cx="7956550" cy="2676525"/>
          </a:xfrm>
          <a:prstGeom prst="rect">
            <a:avLst/>
          </a:prstGeom>
          <a:noFill/>
          <a:ln w="9525">
            <a:noFill/>
            <a:miter lim="800000"/>
            <a:headEnd/>
            <a:tailEnd/>
          </a:ln>
        </p:spPr>
        <p:txBody>
          <a:bodyPr>
            <a:spAutoFit/>
          </a:bodyPr>
          <a:lstStyle/>
          <a:p>
            <a:pPr algn="ctr"/>
            <a:r>
              <a:rPr lang="es-ES" sz="2800">
                <a:latin typeface="Arial" charset="0"/>
              </a:rPr>
              <a:t>El hombre es inteligente y tal vez sea capaz de hacer nuevos inventos para sobrevivir, pero ¿qué pasará con el otro 46% de las especies que quedaban vivas? Se extinguirán y solo existirán las más conocidas, como perros, gatos, hámsteres y algunas otras especies domésticas.</a:t>
            </a:r>
            <a:endParaRPr lang="es-ES" sz="2800"/>
          </a:p>
        </p:txBody>
      </p:sp>
      <p:pic>
        <p:nvPicPr>
          <p:cNvPr id="20483" name="2 Imagen"/>
          <p:cNvPicPr>
            <a:picLocks noChangeAspect="1"/>
          </p:cNvPicPr>
          <p:nvPr/>
        </p:nvPicPr>
        <p:blipFill>
          <a:blip r:embed="rId2"/>
          <a:srcRect/>
          <a:stretch>
            <a:fillRect/>
          </a:stretch>
        </p:blipFill>
        <p:spPr bwMode="auto">
          <a:xfrm>
            <a:off x="1763713" y="260350"/>
            <a:ext cx="5616575" cy="346868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AutoShape 2" descr="http://blogs.librodearena.com/myfiles/estel/contaminacion.jpg"/>
          <p:cNvSpPr>
            <a:spLocks noChangeAspect="1" noChangeArrowheads="1"/>
          </p:cNvSpPr>
          <p:nvPr/>
        </p:nvSpPr>
        <p:spPr bwMode="auto">
          <a:xfrm>
            <a:off x="46038" y="-1325563"/>
            <a:ext cx="4695825" cy="3238501"/>
          </a:xfrm>
          <a:prstGeom prst="rect">
            <a:avLst/>
          </a:prstGeom>
          <a:noFill/>
          <a:ln w="9525">
            <a:noFill/>
            <a:miter lim="800000"/>
            <a:headEnd/>
            <a:tailEnd/>
          </a:ln>
        </p:spPr>
        <p:txBody>
          <a:bodyPr/>
          <a:lstStyle/>
          <a:p>
            <a:endParaRPr lang="es-ES"/>
          </a:p>
        </p:txBody>
      </p:sp>
      <p:sp>
        <p:nvSpPr>
          <p:cNvPr id="21507" name="2 Rectángulo"/>
          <p:cNvSpPr>
            <a:spLocks noChangeArrowheads="1"/>
          </p:cNvSpPr>
          <p:nvPr/>
        </p:nvSpPr>
        <p:spPr bwMode="auto">
          <a:xfrm>
            <a:off x="1116013" y="2420938"/>
            <a:ext cx="6840537" cy="1938337"/>
          </a:xfrm>
          <a:prstGeom prst="rect">
            <a:avLst/>
          </a:prstGeom>
          <a:noFill/>
          <a:ln w="9525">
            <a:noFill/>
            <a:miter lim="800000"/>
            <a:headEnd/>
            <a:tailEnd/>
          </a:ln>
        </p:spPr>
        <p:txBody>
          <a:bodyPr>
            <a:spAutoFit/>
          </a:bodyPr>
          <a:lstStyle/>
          <a:p>
            <a:pPr algn="ctr"/>
            <a:r>
              <a:rPr lang="es-ES" sz="4000" b="1">
                <a:solidFill>
                  <a:srgbClr val="333300"/>
                </a:solidFill>
                <a:latin typeface="Arial" charset="0"/>
              </a:rPr>
              <a:t>¿CÓMO EVITAR ESTO?</a:t>
            </a:r>
          </a:p>
          <a:p>
            <a:pPr algn="ctr"/>
            <a:endParaRPr lang="es-ES" sz="4000" b="1">
              <a:solidFill>
                <a:srgbClr val="333300"/>
              </a:solidFill>
              <a:latin typeface="Arial" charset="0"/>
            </a:endParaRPr>
          </a:p>
          <a:p>
            <a:pPr algn="ctr"/>
            <a:r>
              <a:rPr lang="es-ES" sz="4000" b="1">
                <a:solidFill>
                  <a:srgbClr val="000000"/>
                </a:solidFill>
                <a:latin typeface="Arial" charset="0"/>
              </a:rPr>
              <a:t>ATIENDE POR FAVOR…</a:t>
            </a:r>
            <a:endParaRPr lang="es-ES" sz="400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AutoShape 2" descr="http://blogs.librodearena.com/myfiles/estel/contaminacion.jpg"/>
          <p:cNvSpPr>
            <a:spLocks noChangeAspect="1" noChangeArrowheads="1"/>
          </p:cNvSpPr>
          <p:nvPr/>
        </p:nvSpPr>
        <p:spPr bwMode="auto">
          <a:xfrm>
            <a:off x="46038" y="-1325563"/>
            <a:ext cx="4695825" cy="3238501"/>
          </a:xfrm>
          <a:prstGeom prst="rect">
            <a:avLst/>
          </a:prstGeom>
          <a:noFill/>
          <a:ln w="9525">
            <a:noFill/>
            <a:miter lim="800000"/>
            <a:headEnd/>
            <a:tailEnd/>
          </a:ln>
        </p:spPr>
        <p:txBody>
          <a:bodyPr/>
          <a:lstStyle/>
          <a:p>
            <a:endParaRPr lang="es-ES"/>
          </a:p>
        </p:txBody>
      </p:sp>
      <p:sp>
        <p:nvSpPr>
          <p:cNvPr id="22531" name="2 Rectángulo"/>
          <p:cNvSpPr>
            <a:spLocks noChangeArrowheads="1"/>
          </p:cNvSpPr>
          <p:nvPr/>
        </p:nvSpPr>
        <p:spPr bwMode="auto">
          <a:xfrm>
            <a:off x="1273175" y="5157788"/>
            <a:ext cx="6467475" cy="1384300"/>
          </a:xfrm>
          <a:prstGeom prst="rect">
            <a:avLst/>
          </a:prstGeom>
          <a:noFill/>
          <a:ln w="9525">
            <a:noFill/>
            <a:miter lim="800000"/>
            <a:headEnd/>
            <a:tailEnd/>
          </a:ln>
        </p:spPr>
        <p:txBody>
          <a:bodyPr>
            <a:spAutoFit/>
          </a:bodyPr>
          <a:lstStyle/>
          <a:p>
            <a:r>
              <a:rPr lang="es-ES" sz="2800" b="1">
                <a:solidFill>
                  <a:srgbClr val="000000"/>
                </a:solidFill>
                <a:latin typeface="Arial" charset="0"/>
              </a:rPr>
              <a:t>1. </a:t>
            </a:r>
            <a:r>
              <a:rPr lang="es-ES" sz="2800">
                <a:solidFill>
                  <a:srgbClr val="000000"/>
                </a:solidFill>
                <a:latin typeface="Arial" charset="0"/>
              </a:rPr>
              <a:t>No utilizar bolsas de plástico; si vas a la tienda, no es necesario una bolsa de plástico, puedes llevarlo en tu mano.</a:t>
            </a:r>
            <a:endParaRPr lang="es-ES" sz="2800">
              <a:solidFill>
                <a:srgbClr val="000000"/>
              </a:solidFill>
            </a:endParaRPr>
          </a:p>
        </p:txBody>
      </p:sp>
      <p:pic>
        <p:nvPicPr>
          <p:cNvPr id="22532" name="3 Imagen"/>
          <p:cNvPicPr>
            <a:picLocks noChangeAspect="1"/>
          </p:cNvPicPr>
          <p:nvPr/>
        </p:nvPicPr>
        <p:blipFill>
          <a:blip r:embed="rId2"/>
          <a:srcRect/>
          <a:stretch>
            <a:fillRect/>
          </a:stretch>
        </p:blipFill>
        <p:spPr bwMode="auto">
          <a:xfrm>
            <a:off x="1403350" y="260350"/>
            <a:ext cx="6251575" cy="47577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AutoShape 2" descr="http://blogs.librodearena.com/myfiles/estel/contaminacion.jpg"/>
          <p:cNvSpPr>
            <a:spLocks noChangeAspect="1" noChangeArrowheads="1"/>
          </p:cNvSpPr>
          <p:nvPr/>
        </p:nvSpPr>
        <p:spPr bwMode="auto">
          <a:xfrm>
            <a:off x="46038" y="-1325563"/>
            <a:ext cx="4695825" cy="3238501"/>
          </a:xfrm>
          <a:prstGeom prst="rect">
            <a:avLst/>
          </a:prstGeom>
          <a:noFill/>
          <a:ln w="9525">
            <a:noFill/>
            <a:miter lim="800000"/>
            <a:headEnd/>
            <a:tailEnd/>
          </a:ln>
        </p:spPr>
        <p:txBody>
          <a:bodyPr/>
          <a:lstStyle/>
          <a:p>
            <a:endParaRPr lang="es-ES"/>
          </a:p>
        </p:txBody>
      </p:sp>
      <p:sp>
        <p:nvSpPr>
          <p:cNvPr id="23555" name="2 Rectángulo"/>
          <p:cNvSpPr>
            <a:spLocks noChangeArrowheads="1"/>
          </p:cNvSpPr>
          <p:nvPr/>
        </p:nvSpPr>
        <p:spPr bwMode="auto">
          <a:xfrm>
            <a:off x="766763" y="4724400"/>
            <a:ext cx="7621587" cy="1816100"/>
          </a:xfrm>
          <a:prstGeom prst="rect">
            <a:avLst/>
          </a:prstGeom>
          <a:noFill/>
          <a:ln w="9525">
            <a:noFill/>
            <a:miter lim="800000"/>
            <a:headEnd/>
            <a:tailEnd/>
          </a:ln>
        </p:spPr>
        <p:txBody>
          <a:bodyPr>
            <a:spAutoFit/>
          </a:bodyPr>
          <a:lstStyle/>
          <a:p>
            <a:r>
              <a:rPr lang="es-ES" sz="2800" b="1">
                <a:latin typeface="Arial Narrow" pitchFamily="34" charset="0"/>
              </a:rPr>
              <a:t>2. </a:t>
            </a:r>
            <a:r>
              <a:rPr lang="es-ES" sz="2800">
                <a:latin typeface="Arial Narrow" pitchFamily="34" charset="0"/>
              </a:rPr>
              <a:t>Separar la basura: la orgánica y la inorgánica.</a:t>
            </a:r>
          </a:p>
          <a:p>
            <a:r>
              <a:rPr lang="es-ES" sz="2800" b="1">
                <a:latin typeface="Arial Narrow" pitchFamily="34" charset="0"/>
              </a:rPr>
              <a:t>3</a:t>
            </a:r>
            <a:r>
              <a:rPr lang="es-ES" sz="2800">
                <a:latin typeface="Arial Narrow" pitchFamily="34" charset="0"/>
              </a:rPr>
              <a:t>. Lo orgánico lo puedes revolver y enterrarlo, sirve como abono para tus plantas.</a:t>
            </a:r>
          </a:p>
          <a:p>
            <a:r>
              <a:rPr lang="es-ES" sz="2800" b="1">
                <a:latin typeface="Arial Narrow" pitchFamily="34" charset="0"/>
              </a:rPr>
              <a:t>4. </a:t>
            </a:r>
            <a:r>
              <a:rPr lang="es-ES" sz="2800">
                <a:latin typeface="Arial Narrow" pitchFamily="34" charset="0"/>
              </a:rPr>
              <a:t>No tires basura en la calle, tírala en un bote de basura.</a:t>
            </a:r>
          </a:p>
        </p:txBody>
      </p:sp>
      <p:pic>
        <p:nvPicPr>
          <p:cNvPr id="23556" name="3 Imagen"/>
          <p:cNvPicPr>
            <a:picLocks noChangeAspect="1"/>
          </p:cNvPicPr>
          <p:nvPr/>
        </p:nvPicPr>
        <p:blipFill>
          <a:blip r:embed="rId2"/>
          <a:srcRect/>
          <a:stretch>
            <a:fillRect/>
          </a:stretch>
        </p:blipFill>
        <p:spPr bwMode="auto">
          <a:xfrm>
            <a:off x="1979613" y="219075"/>
            <a:ext cx="5256212" cy="4419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AutoShape 2" descr="http://blogs.librodearena.com/myfiles/estel/contaminacion.jpg"/>
          <p:cNvSpPr>
            <a:spLocks noChangeAspect="1" noChangeArrowheads="1"/>
          </p:cNvSpPr>
          <p:nvPr/>
        </p:nvSpPr>
        <p:spPr bwMode="auto">
          <a:xfrm>
            <a:off x="46038" y="-1325563"/>
            <a:ext cx="4695825" cy="3238501"/>
          </a:xfrm>
          <a:prstGeom prst="rect">
            <a:avLst/>
          </a:prstGeom>
          <a:noFill/>
          <a:ln w="9525">
            <a:noFill/>
            <a:miter lim="800000"/>
            <a:headEnd/>
            <a:tailEnd/>
          </a:ln>
        </p:spPr>
        <p:txBody>
          <a:bodyPr/>
          <a:lstStyle/>
          <a:p>
            <a:endParaRPr lang="es-ES"/>
          </a:p>
        </p:txBody>
      </p:sp>
      <p:sp>
        <p:nvSpPr>
          <p:cNvPr id="24579" name="2 Rectángulo"/>
          <p:cNvSpPr>
            <a:spLocks noChangeArrowheads="1"/>
          </p:cNvSpPr>
          <p:nvPr/>
        </p:nvSpPr>
        <p:spPr bwMode="auto">
          <a:xfrm>
            <a:off x="4792663" y="2908300"/>
            <a:ext cx="3595687" cy="1384300"/>
          </a:xfrm>
          <a:prstGeom prst="rect">
            <a:avLst/>
          </a:prstGeom>
          <a:noFill/>
          <a:ln w="9525">
            <a:noFill/>
            <a:miter lim="800000"/>
            <a:headEnd/>
            <a:tailEnd/>
          </a:ln>
        </p:spPr>
        <p:txBody>
          <a:bodyPr>
            <a:spAutoFit/>
          </a:bodyPr>
          <a:lstStyle/>
          <a:p>
            <a:pPr algn="ctr"/>
            <a:r>
              <a:rPr lang="es-ES" sz="2800" b="1">
                <a:latin typeface="Arial" charset="0"/>
              </a:rPr>
              <a:t>5. </a:t>
            </a:r>
            <a:r>
              <a:rPr lang="es-ES" sz="2800">
                <a:latin typeface="Arial" charset="0"/>
              </a:rPr>
              <a:t>No cases animales (no seas miserable y desalmado).</a:t>
            </a:r>
            <a:endParaRPr lang="es-ES" sz="2800"/>
          </a:p>
        </p:txBody>
      </p:sp>
      <p:pic>
        <p:nvPicPr>
          <p:cNvPr id="24580" name="Picture 2" descr="http://img.over-blog.com/188x299/2/64/22/17/314911.jpg"/>
          <p:cNvPicPr>
            <a:picLocks noChangeAspect="1" noChangeArrowheads="1"/>
          </p:cNvPicPr>
          <p:nvPr/>
        </p:nvPicPr>
        <p:blipFill>
          <a:blip r:embed="rId2"/>
          <a:srcRect/>
          <a:stretch>
            <a:fillRect/>
          </a:stretch>
        </p:blipFill>
        <p:spPr bwMode="auto">
          <a:xfrm>
            <a:off x="260350" y="293688"/>
            <a:ext cx="3949700" cy="62801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AutoShape 2" descr="http://blogs.librodearena.com/myfiles/estel/contaminacion.jpg"/>
          <p:cNvSpPr>
            <a:spLocks noChangeAspect="1" noChangeArrowheads="1"/>
          </p:cNvSpPr>
          <p:nvPr/>
        </p:nvSpPr>
        <p:spPr bwMode="auto">
          <a:xfrm>
            <a:off x="46038" y="-1325563"/>
            <a:ext cx="4695825" cy="3238501"/>
          </a:xfrm>
          <a:prstGeom prst="rect">
            <a:avLst/>
          </a:prstGeom>
          <a:noFill/>
          <a:ln w="9525">
            <a:noFill/>
            <a:miter lim="800000"/>
            <a:headEnd/>
            <a:tailEnd/>
          </a:ln>
        </p:spPr>
        <p:txBody>
          <a:bodyPr/>
          <a:lstStyle/>
          <a:p>
            <a:endParaRPr lang="es-ES"/>
          </a:p>
        </p:txBody>
      </p:sp>
      <p:pic>
        <p:nvPicPr>
          <p:cNvPr id="25603" name="Picture 2" descr="http://iessantacruz.es/bosques4/foto%20doc/deforestacion3.jpg"/>
          <p:cNvPicPr>
            <a:picLocks noChangeAspect="1" noChangeArrowheads="1"/>
          </p:cNvPicPr>
          <p:nvPr/>
        </p:nvPicPr>
        <p:blipFill>
          <a:blip r:embed="rId2"/>
          <a:srcRect/>
          <a:stretch>
            <a:fillRect/>
          </a:stretch>
        </p:blipFill>
        <p:spPr bwMode="auto">
          <a:xfrm>
            <a:off x="1692275" y="284163"/>
            <a:ext cx="5759450" cy="4319587"/>
          </a:xfrm>
          <a:prstGeom prst="rect">
            <a:avLst/>
          </a:prstGeom>
          <a:noFill/>
          <a:ln w="9525">
            <a:noFill/>
            <a:miter lim="800000"/>
            <a:headEnd/>
            <a:tailEnd/>
          </a:ln>
        </p:spPr>
      </p:pic>
      <p:sp>
        <p:nvSpPr>
          <p:cNvPr id="25604" name="3 Rectángulo"/>
          <p:cNvSpPr>
            <a:spLocks noChangeArrowheads="1"/>
          </p:cNvSpPr>
          <p:nvPr/>
        </p:nvSpPr>
        <p:spPr bwMode="auto">
          <a:xfrm>
            <a:off x="611188" y="4724400"/>
            <a:ext cx="7921625" cy="1816100"/>
          </a:xfrm>
          <a:prstGeom prst="rect">
            <a:avLst/>
          </a:prstGeom>
          <a:noFill/>
          <a:ln w="9525">
            <a:noFill/>
            <a:miter lim="800000"/>
            <a:headEnd/>
            <a:tailEnd/>
          </a:ln>
        </p:spPr>
        <p:txBody>
          <a:bodyPr>
            <a:spAutoFit/>
          </a:bodyPr>
          <a:lstStyle/>
          <a:p>
            <a:pPr algn="just"/>
            <a:r>
              <a:rPr lang="es-ES" sz="2800" b="1">
                <a:latin typeface="Arial Narrow" pitchFamily="34" charset="0"/>
              </a:rPr>
              <a:t>6.</a:t>
            </a:r>
            <a:r>
              <a:rPr lang="es-ES" sz="2800">
                <a:latin typeface="Arial Narrow" pitchFamily="34" charset="0"/>
              </a:rPr>
              <a:t> No destruyas los árboles. Cada 30 arboles de tamaño grande, producen el oxígeno que tú consumes en toda tu vida (entiendes la magnitud de mantener nuestros árboles).</a:t>
            </a:r>
          </a:p>
          <a:p>
            <a:pPr algn="just"/>
            <a:r>
              <a:rPr lang="es-ES" sz="2800" b="1">
                <a:latin typeface="Arial Narrow" pitchFamily="34" charset="0"/>
              </a:rPr>
              <a:t>7. </a:t>
            </a:r>
            <a:r>
              <a:rPr lang="es-ES" sz="2800">
                <a:latin typeface="Arial Narrow" pitchFamily="34" charset="0"/>
              </a:rPr>
              <a:t>Recicla…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AutoShape 2" descr="http://blogs.librodearena.com/myfiles/estel/contaminacion.jpg"/>
          <p:cNvSpPr>
            <a:spLocks noChangeAspect="1" noChangeArrowheads="1"/>
          </p:cNvSpPr>
          <p:nvPr/>
        </p:nvSpPr>
        <p:spPr bwMode="auto">
          <a:xfrm>
            <a:off x="46038" y="-1325563"/>
            <a:ext cx="4695825" cy="3238501"/>
          </a:xfrm>
          <a:prstGeom prst="rect">
            <a:avLst/>
          </a:prstGeom>
          <a:noFill/>
          <a:ln w="9525">
            <a:noFill/>
            <a:miter lim="800000"/>
            <a:headEnd/>
            <a:tailEnd/>
          </a:ln>
        </p:spPr>
        <p:txBody>
          <a:bodyPr/>
          <a:lstStyle/>
          <a:p>
            <a:endParaRPr lang="es-ES"/>
          </a:p>
        </p:txBody>
      </p:sp>
      <p:pic>
        <p:nvPicPr>
          <p:cNvPr id="26627" name="2 Imagen"/>
          <p:cNvPicPr>
            <a:picLocks noChangeAspect="1"/>
          </p:cNvPicPr>
          <p:nvPr/>
        </p:nvPicPr>
        <p:blipFill>
          <a:blip r:embed="rId2"/>
          <a:srcRect/>
          <a:stretch>
            <a:fillRect/>
          </a:stretch>
        </p:blipFill>
        <p:spPr bwMode="auto">
          <a:xfrm>
            <a:off x="323850" y="260350"/>
            <a:ext cx="4605338" cy="6264275"/>
          </a:xfrm>
          <a:prstGeom prst="rect">
            <a:avLst/>
          </a:prstGeom>
          <a:noFill/>
          <a:ln w="9525">
            <a:noFill/>
            <a:miter lim="800000"/>
            <a:headEnd/>
            <a:tailEnd/>
          </a:ln>
        </p:spPr>
      </p:pic>
      <p:sp>
        <p:nvSpPr>
          <p:cNvPr id="26628" name="4 Rectángulo"/>
          <p:cNvSpPr>
            <a:spLocks noChangeArrowheads="1"/>
          </p:cNvSpPr>
          <p:nvPr/>
        </p:nvSpPr>
        <p:spPr bwMode="auto">
          <a:xfrm>
            <a:off x="5292725" y="333375"/>
            <a:ext cx="3455988" cy="6124575"/>
          </a:xfrm>
          <a:prstGeom prst="rect">
            <a:avLst/>
          </a:prstGeom>
          <a:noFill/>
          <a:ln w="9525">
            <a:noFill/>
            <a:miter lim="800000"/>
            <a:headEnd/>
            <a:tailEnd/>
          </a:ln>
        </p:spPr>
        <p:txBody>
          <a:bodyPr>
            <a:spAutoFit/>
          </a:bodyPr>
          <a:lstStyle/>
          <a:p>
            <a:r>
              <a:rPr lang="es-ES" sz="2800" b="1">
                <a:latin typeface="Arial" charset="0"/>
              </a:rPr>
              <a:t>8. </a:t>
            </a:r>
            <a:r>
              <a:rPr lang="es-ES" sz="2800">
                <a:latin typeface="Arial" charset="0"/>
              </a:rPr>
              <a:t>No utilices tanto tu vehículo.</a:t>
            </a:r>
          </a:p>
          <a:p>
            <a:endParaRPr lang="es-ES" sz="2800">
              <a:latin typeface="Arial" charset="0"/>
            </a:endParaRPr>
          </a:p>
          <a:p>
            <a:r>
              <a:rPr lang="es-ES" sz="2800">
                <a:latin typeface="Arial" charset="0"/>
              </a:rPr>
              <a:t>Esta es una foto    de </a:t>
            </a:r>
            <a:r>
              <a:rPr lang="es-ES" sz="2800" b="1">
                <a:latin typeface="Arial" charset="0"/>
              </a:rPr>
              <a:t>China</a:t>
            </a:r>
            <a:r>
              <a:rPr lang="es-ES" sz="2800">
                <a:latin typeface="Arial" charset="0"/>
              </a:rPr>
              <a:t>, y es el mismo ambiente   de la ciudad de </a:t>
            </a:r>
            <a:r>
              <a:rPr lang="es-ES" sz="2800" b="1">
                <a:latin typeface="Arial" charset="0"/>
              </a:rPr>
              <a:t>México</a:t>
            </a:r>
            <a:r>
              <a:rPr lang="es-ES" sz="2800">
                <a:latin typeface="Arial" charset="0"/>
              </a:rPr>
              <a:t>.</a:t>
            </a:r>
            <a:br>
              <a:rPr lang="es-ES" sz="2800">
                <a:latin typeface="Arial" charset="0"/>
              </a:rPr>
            </a:br>
            <a:r>
              <a:rPr lang="es-ES" sz="2800">
                <a:latin typeface="Arial" charset="0"/>
              </a:rPr>
              <a:t/>
            </a:r>
            <a:br>
              <a:rPr lang="es-ES" sz="2800">
                <a:latin typeface="Arial" charset="0"/>
              </a:rPr>
            </a:br>
            <a:r>
              <a:rPr lang="es-ES" sz="2800">
                <a:latin typeface="Arial" charset="0"/>
              </a:rPr>
              <a:t>¿Sabías que en </a:t>
            </a:r>
            <a:r>
              <a:rPr lang="es-ES" sz="2800" b="1">
                <a:latin typeface="Arial" charset="0"/>
              </a:rPr>
              <a:t>México</a:t>
            </a:r>
            <a:r>
              <a:rPr lang="es-ES" sz="2800">
                <a:latin typeface="Arial" charset="0"/>
              </a:rPr>
              <a:t> muchos niños no conocen las estrellas y nunca las han visto?</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AutoShape 2" descr="http://blogs.librodearena.com/myfiles/estel/contaminacion.jpg"/>
          <p:cNvSpPr>
            <a:spLocks noChangeAspect="1" noChangeArrowheads="1"/>
          </p:cNvSpPr>
          <p:nvPr/>
        </p:nvSpPr>
        <p:spPr bwMode="auto">
          <a:xfrm>
            <a:off x="46038" y="-1325563"/>
            <a:ext cx="4695825" cy="3238501"/>
          </a:xfrm>
          <a:prstGeom prst="rect">
            <a:avLst/>
          </a:prstGeom>
          <a:noFill/>
          <a:ln w="9525">
            <a:noFill/>
            <a:miter lim="800000"/>
            <a:headEnd/>
            <a:tailEnd/>
          </a:ln>
        </p:spPr>
        <p:txBody>
          <a:bodyPr/>
          <a:lstStyle/>
          <a:p>
            <a:endParaRPr lang="es-ES"/>
          </a:p>
        </p:txBody>
      </p:sp>
      <p:sp>
        <p:nvSpPr>
          <p:cNvPr id="27651" name="2 Rectángulo"/>
          <p:cNvSpPr>
            <a:spLocks noChangeArrowheads="1"/>
          </p:cNvSpPr>
          <p:nvPr/>
        </p:nvSpPr>
        <p:spPr bwMode="auto">
          <a:xfrm>
            <a:off x="4741863" y="758825"/>
            <a:ext cx="4006850" cy="5262563"/>
          </a:xfrm>
          <a:prstGeom prst="rect">
            <a:avLst/>
          </a:prstGeom>
          <a:noFill/>
          <a:ln w="9525">
            <a:noFill/>
            <a:miter lim="800000"/>
            <a:headEnd/>
            <a:tailEnd/>
          </a:ln>
        </p:spPr>
        <p:txBody>
          <a:bodyPr>
            <a:spAutoFit/>
          </a:bodyPr>
          <a:lstStyle/>
          <a:p>
            <a:pPr algn="ctr"/>
            <a:r>
              <a:rPr lang="es-ES" sz="2800">
                <a:latin typeface="Arial" charset="0"/>
              </a:rPr>
              <a:t>Gracias a Dios que algunos todavía tenemos el privilegio de poder ver las estrellas en donde vivimos.</a:t>
            </a:r>
          </a:p>
          <a:p>
            <a:pPr algn="ctr"/>
            <a:endParaRPr lang="es-ES" sz="2800">
              <a:latin typeface="Arial" charset="0"/>
            </a:endParaRPr>
          </a:p>
          <a:p>
            <a:pPr algn="ctr"/>
            <a:r>
              <a:rPr lang="es-ES" sz="2800">
                <a:latin typeface="Arial" charset="0"/>
              </a:rPr>
              <a:t>Pero por desgracia aun pensamos y decimos…, eso nunca pasará, son solo exageraciones de los que cuidan el mundo, etc., etc., etc.</a:t>
            </a:r>
          </a:p>
        </p:txBody>
      </p:sp>
      <p:pic>
        <p:nvPicPr>
          <p:cNvPr id="27652" name="Picture 4" descr="http://southerncrossreview.org/48/astronomy.jpg"/>
          <p:cNvPicPr>
            <a:picLocks noChangeAspect="1" noChangeArrowheads="1"/>
          </p:cNvPicPr>
          <p:nvPr/>
        </p:nvPicPr>
        <p:blipFill>
          <a:blip r:embed="rId2"/>
          <a:srcRect/>
          <a:stretch>
            <a:fillRect/>
          </a:stretch>
        </p:blipFill>
        <p:spPr bwMode="auto">
          <a:xfrm>
            <a:off x="250825" y="225425"/>
            <a:ext cx="4249738" cy="63722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AutoShape 2" descr="http://blogs.librodearena.com/myfiles/estel/contaminacion.jpg"/>
          <p:cNvSpPr>
            <a:spLocks noChangeAspect="1" noChangeArrowheads="1"/>
          </p:cNvSpPr>
          <p:nvPr/>
        </p:nvSpPr>
        <p:spPr bwMode="auto">
          <a:xfrm>
            <a:off x="46038" y="-1325563"/>
            <a:ext cx="4695825" cy="3238501"/>
          </a:xfrm>
          <a:prstGeom prst="rect">
            <a:avLst/>
          </a:prstGeom>
          <a:noFill/>
          <a:ln w="9525">
            <a:noFill/>
            <a:miter lim="800000"/>
            <a:headEnd/>
            <a:tailEnd/>
          </a:ln>
        </p:spPr>
        <p:txBody>
          <a:bodyPr/>
          <a:lstStyle/>
          <a:p>
            <a:endParaRPr lang="es-ES"/>
          </a:p>
        </p:txBody>
      </p:sp>
      <p:pic>
        <p:nvPicPr>
          <p:cNvPr id="28675" name="Picture 2" descr="http://farm3.static.flickr.com/2569/3918131967_dd5d93c473.jpg"/>
          <p:cNvPicPr>
            <a:picLocks noChangeAspect="1" noChangeArrowheads="1"/>
          </p:cNvPicPr>
          <p:nvPr/>
        </p:nvPicPr>
        <p:blipFill>
          <a:blip r:embed="rId2"/>
          <a:srcRect/>
          <a:stretch>
            <a:fillRect/>
          </a:stretch>
        </p:blipFill>
        <p:spPr bwMode="auto">
          <a:xfrm>
            <a:off x="279400" y="260350"/>
            <a:ext cx="4724400" cy="6299200"/>
          </a:xfrm>
          <a:prstGeom prst="rect">
            <a:avLst/>
          </a:prstGeom>
          <a:noFill/>
          <a:ln w="9525">
            <a:noFill/>
            <a:miter lim="800000"/>
            <a:headEnd/>
            <a:tailEnd/>
          </a:ln>
        </p:spPr>
      </p:pic>
      <p:sp>
        <p:nvSpPr>
          <p:cNvPr id="28676" name="2 Rectángulo"/>
          <p:cNvSpPr>
            <a:spLocks noChangeArrowheads="1"/>
          </p:cNvSpPr>
          <p:nvPr/>
        </p:nvSpPr>
        <p:spPr bwMode="auto">
          <a:xfrm>
            <a:off x="5292725" y="973138"/>
            <a:ext cx="3527425" cy="4832350"/>
          </a:xfrm>
          <a:prstGeom prst="rect">
            <a:avLst/>
          </a:prstGeom>
          <a:noFill/>
          <a:ln w="9525">
            <a:noFill/>
            <a:miter lim="800000"/>
            <a:headEnd/>
            <a:tailEnd/>
          </a:ln>
        </p:spPr>
        <p:txBody>
          <a:bodyPr>
            <a:spAutoFit/>
          </a:bodyPr>
          <a:lstStyle/>
          <a:p>
            <a:pPr algn="ctr"/>
            <a:r>
              <a:rPr lang="es-ES" sz="2800" b="1">
                <a:latin typeface="Arial" charset="0"/>
              </a:rPr>
              <a:t>Oye…</a:t>
            </a:r>
          </a:p>
          <a:p>
            <a:pPr algn="ctr"/>
            <a:r>
              <a:rPr lang="es-ES" sz="2800" b="1">
                <a:latin typeface="Arial" charset="0"/>
              </a:rPr>
              <a:t>¡En 50 años no habrá agua potable! </a:t>
            </a:r>
            <a:r>
              <a:rPr lang="es-ES" sz="2800">
                <a:latin typeface="Arial" charset="0"/>
              </a:rPr>
              <a:t/>
            </a:r>
            <a:br>
              <a:rPr lang="es-ES" sz="2800">
                <a:latin typeface="Arial" charset="0"/>
              </a:rPr>
            </a:br>
            <a:r>
              <a:rPr lang="es-ES" sz="2800">
                <a:latin typeface="Arial" charset="0"/>
              </a:rPr>
              <a:t/>
            </a:r>
            <a:br>
              <a:rPr lang="es-ES" sz="2800">
                <a:latin typeface="Arial" charset="0"/>
              </a:rPr>
            </a:br>
            <a:r>
              <a:rPr lang="es-ES" sz="2800">
                <a:latin typeface="Arial" charset="0"/>
              </a:rPr>
              <a:t>Por favor, ayudemos al mundo… </a:t>
            </a:r>
            <a:br>
              <a:rPr lang="es-ES" sz="2800">
                <a:latin typeface="Arial" charset="0"/>
              </a:rPr>
            </a:br>
            <a:r>
              <a:rPr lang="es-ES" sz="2800">
                <a:latin typeface="Arial" charset="0"/>
              </a:rPr>
              <a:t/>
            </a:r>
            <a:br>
              <a:rPr lang="es-ES" sz="2800">
                <a:latin typeface="Arial" charset="0"/>
              </a:rPr>
            </a:br>
            <a:r>
              <a:rPr lang="es-ES" sz="2800">
                <a:latin typeface="Arial" charset="0"/>
              </a:rPr>
              <a:t>¿Cual acción quieres iniciar, pero a la voz de ya?</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AutoShape 2" descr="http://blogs.librodearena.com/myfiles/estel/contaminacion.jpg"/>
          <p:cNvSpPr>
            <a:spLocks noChangeAspect="1" noChangeArrowheads="1"/>
          </p:cNvSpPr>
          <p:nvPr/>
        </p:nvSpPr>
        <p:spPr bwMode="auto">
          <a:xfrm>
            <a:off x="46038" y="-1325563"/>
            <a:ext cx="4695825" cy="3238501"/>
          </a:xfrm>
          <a:prstGeom prst="rect">
            <a:avLst/>
          </a:prstGeom>
          <a:noFill/>
          <a:ln w="9525">
            <a:noFill/>
            <a:miter lim="800000"/>
            <a:headEnd/>
            <a:tailEnd/>
          </a:ln>
        </p:spPr>
        <p:txBody>
          <a:bodyPr/>
          <a:lstStyle/>
          <a:p>
            <a:endParaRPr lang="es-ES"/>
          </a:p>
        </p:txBody>
      </p:sp>
      <p:sp>
        <p:nvSpPr>
          <p:cNvPr id="29699" name="2 Rectángulo"/>
          <p:cNvSpPr>
            <a:spLocks noChangeArrowheads="1"/>
          </p:cNvSpPr>
          <p:nvPr/>
        </p:nvSpPr>
        <p:spPr bwMode="auto">
          <a:xfrm>
            <a:off x="755650" y="2190750"/>
            <a:ext cx="7561263" cy="2554288"/>
          </a:xfrm>
          <a:prstGeom prst="rect">
            <a:avLst/>
          </a:prstGeom>
          <a:noFill/>
          <a:ln w="9525">
            <a:noFill/>
            <a:miter lim="800000"/>
            <a:headEnd/>
            <a:tailEnd/>
          </a:ln>
        </p:spPr>
        <p:txBody>
          <a:bodyPr>
            <a:spAutoFit/>
          </a:bodyPr>
          <a:lstStyle/>
          <a:p>
            <a:pPr algn="ctr"/>
            <a:r>
              <a:rPr lang="es-ES" sz="3200" b="1">
                <a:latin typeface="Arial" charset="0"/>
              </a:rPr>
              <a:t>SI MANDAS ESTE MAIL A UNA PERSONA (¿ENTIENDES?), SOLO A UNA PERSONA… SABRÁ LA GRAN IMPORTANCIA DE ESTAS URGENTES ACCIONES QUE DEBEMOS TOMAR.</a:t>
            </a:r>
            <a:endParaRPr lang="es-ES" sz="320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2 Rectángulo"/>
          <p:cNvSpPr>
            <a:spLocks noChangeArrowheads="1"/>
          </p:cNvSpPr>
          <p:nvPr/>
        </p:nvSpPr>
        <p:spPr bwMode="auto">
          <a:xfrm>
            <a:off x="954088" y="2498725"/>
            <a:ext cx="7218362" cy="1938338"/>
          </a:xfrm>
          <a:prstGeom prst="rect">
            <a:avLst/>
          </a:prstGeom>
          <a:noFill/>
          <a:ln w="9525">
            <a:noFill/>
            <a:miter lim="800000"/>
            <a:headEnd/>
            <a:tailEnd/>
          </a:ln>
        </p:spPr>
        <p:txBody>
          <a:bodyPr>
            <a:spAutoFit/>
          </a:bodyPr>
          <a:lstStyle/>
          <a:p>
            <a:pPr algn="ctr"/>
            <a:r>
              <a:rPr lang="es-ES" sz="4000" b="1">
                <a:latin typeface="Arial" charset="0"/>
              </a:rPr>
              <a:t>¡DEPENDE DE TI HACERLO SABER A LAS DEMÁS PERSONAS…!</a:t>
            </a:r>
            <a:endParaRPr lang="es-ES" sz="400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omo acabara el mund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Como acabara el mundo</Template>
  <TotalTime>3</TotalTime>
  <Words>720</Words>
  <Application>Microsoft Office PowerPoint</Application>
  <PresentationFormat>Presentación en pantalla (4:3)</PresentationFormat>
  <Paragraphs>75</Paragraphs>
  <Slides>30</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30</vt:i4>
      </vt:variant>
    </vt:vector>
  </HeadingPairs>
  <TitlesOfParts>
    <vt:vector size="35" baseType="lpstr">
      <vt:lpstr>Calibri</vt:lpstr>
      <vt:lpstr>Arial</vt:lpstr>
      <vt:lpstr>Arial Narrow</vt:lpstr>
      <vt:lpstr>Como acabara el mundo</vt:lpstr>
      <vt:lpstr>Diseño predeterminado</vt:lpstr>
      <vt:lpstr>¿CÓMO ACABARÁ EL MUNDO?</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¿CÓMO ACABARÁ EL MUNDO?</dc:title>
  <dc:creator>FUNDACIO</dc:creator>
  <cp:lastModifiedBy>FUNDACIO</cp:lastModifiedBy>
  <cp:revision>1</cp:revision>
  <dcterms:created xsi:type="dcterms:W3CDTF">2015-02-04T10:29:43Z</dcterms:created>
  <dcterms:modified xsi:type="dcterms:W3CDTF">2015-02-04T10:33:24Z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Editor">
    <vt:lpwstr>Beto MV</vt:lpwstr>
  </property>
</Properties>
</file>