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53" r:id="rId3"/>
    <p:sldId id="354" r:id="rId4"/>
    <p:sldId id="418" r:id="rId5"/>
    <p:sldId id="361" r:id="rId6"/>
    <p:sldId id="383" r:id="rId7"/>
    <p:sldId id="378" r:id="rId8"/>
    <p:sldId id="355" r:id="rId9"/>
    <p:sldId id="377" r:id="rId10"/>
    <p:sldId id="416" r:id="rId11"/>
    <p:sldId id="426" r:id="rId12"/>
    <p:sldId id="366" r:id="rId13"/>
    <p:sldId id="358" r:id="rId14"/>
    <p:sldId id="382" r:id="rId15"/>
    <p:sldId id="409" r:id="rId16"/>
    <p:sldId id="380" r:id="rId17"/>
    <p:sldId id="360" r:id="rId18"/>
    <p:sldId id="421" r:id="rId19"/>
    <p:sldId id="400" r:id="rId20"/>
    <p:sldId id="357" r:id="rId21"/>
    <p:sldId id="423" r:id="rId22"/>
    <p:sldId id="363" r:id="rId23"/>
    <p:sldId id="408" r:id="rId24"/>
    <p:sldId id="362" r:id="rId25"/>
    <p:sldId id="364" r:id="rId26"/>
    <p:sldId id="365" r:id="rId27"/>
    <p:sldId id="406" r:id="rId28"/>
    <p:sldId id="369" r:id="rId29"/>
    <p:sldId id="370" r:id="rId30"/>
    <p:sldId id="401" r:id="rId31"/>
    <p:sldId id="371" r:id="rId32"/>
    <p:sldId id="399" r:id="rId33"/>
    <p:sldId id="398" r:id="rId34"/>
    <p:sldId id="419" r:id="rId35"/>
    <p:sldId id="429" r:id="rId36"/>
    <p:sldId id="372" r:id="rId37"/>
    <p:sldId id="368" r:id="rId38"/>
    <p:sldId id="389" r:id="rId39"/>
    <p:sldId id="390" r:id="rId40"/>
    <p:sldId id="391" r:id="rId41"/>
    <p:sldId id="404" r:id="rId42"/>
    <p:sldId id="373" r:id="rId43"/>
    <p:sldId id="381" r:id="rId44"/>
    <p:sldId id="374" r:id="rId45"/>
    <p:sldId id="384" r:id="rId46"/>
    <p:sldId id="422" r:id="rId47"/>
    <p:sldId id="397" r:id="rId48"/>
    <p:sldId id="388" r:id="rId49"/>
    <p:sldId id="387" r:id="rId50"/>
    <p:sldId id="375" r:id="rId51"/>
    <p:sldId id="379" r:id="rId52"/>
    <p:sldId id="386" r:id="rId53"/>
    <p:sldId id="417" r:id="rId54"/>
    <p:sldId id="424" r:id="rId55"/>
    <p:sldId id="376" r:id="rId56"/>
    <p:sldId id="393" r:id="rId57"/>
    <p:sldId id="392" r:id="rId58"/>
    <p:sldId id="420" r:id="rId59"/>
    <p:sldId id="367" r:id="rId60"/>
    <p:sldId id="385" r:id="rId61"/>
    <p:sldId id="394" r:id="rId62"/>
    <p:sldId id="431" r:id="rId63"/>
    <p:sldId id="430" r:id="rId64"/>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oAlMrg+7EqWFQDfmt4+tYQ" hashData="Lu7L1r/1eKq2mFRa5rCq+1BgEL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38D1F0"/>
    <a:srgbClr val="9933FF"/>
    <a:srgbClr val="D319E7"/>
    <a:srgbClr val="00FF00"/>
    <a:srgbClr val="21D95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85" autoAdjust="0"/>
  </p:normalViewPr>
  <p:slideViewPr>
    <p:cSldViewPr>
      <p:cViewPr varScale="1">
        <p:scale>
          <a:sx n="34" d="100"/>
          <a:sy n="34" d="100"/>
        </p:scale>
        <p:origin x="-432" y="-72"/>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68612"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215EB979-68D4-4EA2-AB5E-CEE9BF61B1A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8D5FAB8-749E-4263-A0F9-33A16529C927}" type="slidenum">
              <a:rPr lang="en-US"/>
              <a:pPr>
                <a:defRPr/>
              </a:pPr>
              <a:t>‹Nº›</a:t>
            </a:fld>
            <a:endParaRPr lang="en-US"/>
          </a:p>
        </p:txBody>
      </p:sp>
    </p:spTree>
  </p:cSld>
  <p:clrMapOvr>
    <a:masterClrMapping/>
  </p:clrMapOvr>
  <p:transition spd="slow" advTm="6000">
    <p:blind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64B14C0-94C1-4347-81BA-A4E26877DCB5}" type="slidenum">
              <a:rPr lang="en-US"/>
              <a:pPr>
                <a:defRPr/>
              </a:pPr>
              <a:t>‹Nº›</a:t>
            </a:fld>
            <a:endParaRPr lang="en-US"/>
          </a:p>
        </p:txBody>
      </p:sp>
    </p:spTree>
  </p:cSld>
  <p:clrMapOvr>
    <a:masterClrMapping/>
  </p:clrMapOvr>
  <p:transition spd="slow" advTm="6000">
    <p:blind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3FC991A-9655-4CF1-8C30-938BC61E95CC}" type="slidenum">
              <a:rPr lang="en-US"/>
              <a:pPr>
                <a:defRPr/>
              </a:pPr>
              <a:t>‹Nº›</a:t>
            </a:fld>
            <a:endParaRPr lang="en-US"/>
          </a:p>
        </p:txBody>
      </p:sp>
    </p:spTree>
  </p:cSld>
  <p:clrMapOvr>
    <a:masterClrMapping/>
  </p:clrMapOvr>
  <p:transition spd="slow" advTm="6000">
    <p:blind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C416469-085B-499E-BF4B-04ED7037A47D}" type="slidenum">
              <a:rPr lang="en-US"/>
              <a:pPr>
                <a:defRPr/>
              </a:pPr>
              <a:t>‹Nº›</a:t>
            </a:fld>
            <a:endParaRPr lang="en-US"/>
          </a:p>
        </p:txBody>
      </p:sp>
    </p:spTree>
  </p:cSld>
  <p:clrMapOvr>
    <a:masterClrMapping/>
  </p:clrMapOvr>
  <p:transition spd="slow" advTm="6000">
    <p:blind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78710C8-E6DD-4A04-9F33-609D3BEDA8F5}" type="slidenum">
              <a:rPr lang="en-US"/>
              <a:pPr>
                <a:defRPr/>
              </a:pPr>
              <a:t>‹Nº›</a:t>
            </a:fld>
            <a:endParaRPr lang="en-US"/>
          </a:p>
        </p:txBody>
      </p:sp>
    </p:spTree>
  </p:cSld>
  <p:clrMapOvr>
    <a:masterClrMapping/>
  </p:clrMapOvr>
  <p:transition spd="slow" advTm="6000">
    <p:blind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50BC7D3-2504-41DD-8D46-0D50AD37E09B}" type="slidenum">
              <a:rPr lang="en-US"/>
              <a:pPr>
                <a:defRPr/>
              </a:pPr>
              <a:t>‹Nº›</a:t>
            </a:fld>
            <a:endParaRPr lang="en-US"/>
          </a:p>
        </p:txBody>
      </p:sp>
    </p:spTree>
  </p:cSld>
  <p:clrMapOvr>
    <a:masterClrMapping/>
  </p:clrMapOvr>
  <p:transition spd="slow" advTm="6000">
    <p:blind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EE4E62A8-ABCB-436F-B852-DF01B4AB143A}" type="slidenum">
              <a:rPr lang="en-US"/>
              <a:pPr>
                <a:defRPr/>
              </a:pPr>
              <a:t>‹Nº›</a:t>
            </a:fld>
            <a:endParaRPr lang="en-US"/>
          </a:p>
        </p:txBody>
      </p:sp>
    </p:spTree>
  </p:cSld>
  <p:clrMapOvr>
    <a:masterClrMapping/>
  </p:clrMapOvr>
  <p:transition spd="slow" advTm="6000">
    <p:blind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B0F5C77-6488-41C4-92C8-37CDF204A213}" type="slidenum">
              <a:rPr lang="en-US"/>
              <a:pPr>
                <a:defRPr/>
              </a:pPr>
              <a:t>‹Nº›</a:t>
            </a:fld>
            <a:endParaRPr lang="en-US"/>
          </a:p>
        </p:txBody>
      </p:sp>
    </p:spTree>
  </p:cSld>
  <p:clrMapOvr>
    <a:masterClrMapping/>
  </p:clrMapOvr>
  <p:transition spd="slow" advTm="6000">
    <p:blind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220FED0-AA16-47DC-BD26-6498CB388683}" type="slidenum">
              <a:rPr lang="en-US"/>
              <a:pPr>
                <a:defRPr/>
              </a:pPr>
              <a:t>‹Nº›</a:t>
            </a:fld>
            <a:endParaRPr lang="en-US"/>
          </a:p>
        </p:txBody>
      </p:sp>
    </p:spTree>
  </p:cSld>
  <p:clrMapOvr>
    <a:masterClrMapping/>
  </p:clrMapOvr>
  <p:transition spd="slow" advTm="6000">
    <p:blind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21A89A2-0425-400E-95FD-AFDACB8CB5C2}" type="slidenum">
              <a:rPr lang="en-US"/>
              <a:pPr>
                <a:defRPr/>
              </a:pPr>
              <a:t>‹Nº›</a:t>
            </a:fld>
            <a:endParaRPr lang="en-US"/>
          </a:p>
        </p:txBody>
      </p:sp>
    </p:spTree>
  </p:cSld>
  <p:clrMapOvr>
    <a:masterClrMapping/>
  </p:clrMapOvr>
  <p:transition spd="slow" advTm="6000">
    <p:blind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22426D3-BAFD-4DF2-BD15-FA8C6B21B88D}" type="slidenum">
              <a:rPr lang="en-US"/>
              <a:pPr>
                <a:defRPr/>
              </a:pPr>
              <a:t>‹Nº›</a:t>
            </a:fld>
            <a:endParaRPr lang="en-US"/>
          </a:p>
        </p:txBody>
      </p:sp>
    </p:spTree>
  </p:cSld>
  <p:clrMapOvr>
    <a:masterClrMapping/>
  </p:clrMapOvr>
  <p:transition spd="slow" advTm="6000">
    <p:blind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F713AF5-0825-4917-9885-3B442250AD4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D263436A-0ED3-43D9-9929-0F3E7F29BED2}"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B3F415FC-B293-4813-81FB-C3D079F4094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6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siamesas-adictamente_blogspot (1)GGG.png"/>
          <p:cNvPicPr>
            <a:picLocks noChangeAspect="1" noChangeArrowheads="1"/>
          </p:cNvPicPr>
          <p:nvPr/>
        </p:nvPicPr>
        <p:blipFill>
          <a:blip r:embed="rId3"/>
          <a:srcRect b="7914"/>
          <a:stretch>
            <a:fillRect/>
          </a:stretch>
        </p:blipFill>
        <p:spPr bwMode="auto">
          <a:xfrm>
            <a:off x="0" y="0"/>
            <a:ext cx="23774400" cy="14722475"/>
          </a:xfrm>
          <a:prstGeom prst="rect">
            <a:avLst/>
          </a:prstGeom>
          <a:noFill/>
          <a:ln w="9525">
            <a:noFill/>
            <a:miter lim="800000"/>
            <a:headEnd/>
            <a:tailEnd/>
          </a:ln>
        </p:spPr>
      </p:pic>
      <p:sp>
        <p:nvSpPr>
          <p:cNvPr id="6" name="5 Rectángulo"/>
          <p:cNvSpPr/>
          <p:nvPr/>
        </p:nvSpPr>
        <p:spPr>
          <a:xfrm>
            <a:off x="0" y="1646197"/>
            <a:ext cx="12715964" cy="8208884"/>
          </a:xfrm>
          <a:prstGeom prst="rect">
            <a:avLst/>
          </a:prstGeom>
        </p:spPr>
        <p:txBody>
          <a:bodyPr wrap="square" lIns="219934" tIns="109967" rIns="219934" bIns="109967">
            <a:spAutoFit/>
          </a:bodyPr>
          <a:lstStyle/>
          <a:p>
            <a:pPr algn="ctr">
              <a:defRPr/>
            </a:pPr>
            <a:r>
              <a:rPr lang="es-ES" sz="173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UNA </a:t>
            </a:r>
          </a:p>
          <a:p>
            <a:pPr algn="ctr">
              <a:defRPr/>
            </a:pPr>
            <a:r>
              <a:rPr lang="es-ES" sz="173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VIDA DE  </a:t>
            </a:r>
          </a:p>
          <a:p>
            <a:pPr algn="ctr">
              <a:defRPr/>
            </a:pPr>
            <a:r>
              <a:rPr lang="es-ES" sz="173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A DOS</a:t>
            </a:r>
            <a:endParaRPr lang="es-ES" sz="173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1100138" y="360363"/>
            <a:ext cx="2667000" cy="1554162"/>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7451725" y="7270750"/>
            <a:ext cx="14722475" cy="180975"/>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42950" y="11361738"/>
            <a:ext cx="2500313" cy="2635250"/>
          </a:xfrm>
          <a:prstGeom prst="rect">
            <a:avLst/>
          </a:prstGeom>
          <a:noFill/>
          <a:ln w="38100">
            <a:solidFill>
              <a:srgbClr val="1CDEF8"/>
            </a:solidFill>
            <a:miter lim="800000"/>
            <a:headEnd/>
            <a:tailEnd/>
          </a:ln>
        </p:spPr>
      </p:pic>
      <p:sp>
        <p:nvSpPr>
          <p:cNvPr id="15" name="14 Rectángulo"/>
          <p:cNvSpPr/>
          <p:nvPr/>
        </p:nvSpPr>
        <p:spPr>
          <a:xfrm>
            <a:off x="3171764" y="12647649"/>
            <a:ext cx="7986768" cy="1407066"/>
          </a:xfrm>
          <a:prstGeom prst="rect">
            <a:avLst/>
          </a:prstGeom>
          <a:ln>
            <a:noFill/>
          </a:ln>
        </p:spPr>
        <p:txBody>
          <a:bodyPr lIns="219977" tIns="109989" rIns="219977" bIns="109989">
            <a:spAutoFit/>
          </a:bodyPr>
          <a:lstStyle/>
          <a:p>
            <a:pPr algn="ctr">
              <a:defRPr/>
            </a:pPr>
            <a:r>
              <a:rPr lang="es-ES" sz="67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77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p:sndAc>
      <p:stSnd loop="1">
        <p:snd r:embed="rId2"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1000"/>
                                        <p:tgtEl>
                                          <p:spTgt spid="6">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21" dur="100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100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3" dur="100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1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3075" name="1 Rectángulo"/>
          <p:cNvSpPr>
            <a:spLocks noChangeArrowheads="1"/>
          </p:cNvSpPr>
          <p:nvPr/>
        </p:nvSpPr>
        <p:spPr bwMode="auto">
          <a:xfrm>
            <a:off x="3743325" y="5003800"/>
            <a:ext cx="16102013" cy="4654550"/>
          </a:xfrm>
          <a:prstGeom prst="rect">
            <a:avLst/>
          </a:prstGeom>
          <a:noFill/>
          <a:ln w="9525">
            <a:noFill/>
            <a:miter lim="800000"/>
            <a:headEnd/>
            <a:tailEnd/>
          </a:ln>
        </p:spPr>
        <p:txBody>
          <a:bodyPr lIns="219977" tIns="109989" rIns="219977" bIns="109989">
            <a:spAutoFit/>
          </a:bodyPr>
          <a:lstStyle/>
          <a:p>
            <a:pPr algn="ctr"/>
            <a:r>
              <a:rPr lang="es-ES" sz="9600" b="1" i="1" dirty="0"/>
              <a:t>Las siamesas </a:t>
            </a:r>
            <a:r>
              <a:rPr lang="es-ES" sz="9600" b="1" i="1" dirty="0" err="1"/>
              <a:t>Hensel</a:t>
            </a:r>
            <a:r>
              <a:rPr lang="es-ES" sz="9600" b="1" i="1" dirty="0"/>
              <a:t>, </a:t>
            </a:r>
          </a:p>
          <a:p>
            <a:pPr algn="ctr"/>
            <a:r>
              <a:rPr lang="es-ES" sz="9600" b="1" i="1" dirty="0"/>
              <a:t>misterio médico y modelo de armonía</a:t>
            </a:r>
          </a:p>
        </p:txBody>
      </p:sp>
      <p:sp>
        <p:nvSpPr>
          <p:cNvPr id="5" name="Rectangle 1"/>
          <p:cNvSpPr/>
          <p:nvPr/>
        </p:nvSpPr>
        <p:spPr>
          <a:xfrm>
            <a:off x="1314376" y="1360445"/>
            <a:ext cx="21074063" cy="120015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6" name="4 Rectángulo"/>
          <p:cNvSpPr/>
          <p:nvPr/>
        </p:nvSpPr>
        <p:spPr>
          <a:xfrm>
            <a:off x="0" y="-1"/>
            <a:ext cx="23774400" cy="14722475"/>
          </a:xfrm>
          <a:prstGeom prst="frame">
            <a:avLst/>
          </a:prstGeom>
          <a:solidFill>
            <a:srgbClr val="38D1F0">
              <a:alpha val="72941"/>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13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siamesas-adictamente_blogspot (3).jpg"/>
          <p:cNvPicPr>
            <a:picLocks noChangeAspect="1" noChangeArrowheads="1"/>
          </p:cNvPicPr>
          <p:nvPr/>
        </p:nvPicPr>
        <p:blipFill>
          <a:blip r:embed="rId2"/>
          <a:srcRect/>
          <a:stretch>
            <a:fillRect/>
          </a:stretch>
        </p:blipFill>
        <p:spPr bwMode="auto">
          <a:xfrm>
            <a:off x="0" y="0"/>
            <a:ext cx="23774400" cy="15811500"/>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5123" name="1 Rectángulo"/>
          <p:cNvSpPr>
            <a:spLocks noChangeArrowheads="1"/>
          </p:cNvSpPr>
          <p:nvPr/>
        </p:nvSpPr>
        <p:spPr bwMode="auto">
          <a:xfrm>
            <a:off x="4386263" y="1289050"/>
            <a:ext cx="15373350" cy="11487150"/>
          </a:xfrm>
          <a:prstGeom prst="rect">
            <a:avLst/>
          </a:prstGeom>
          <a:noFill/>
          <a:ln w="9525">
            <a:noFill/>
            <a:miter lim="800000"/>
            <a:headEnd/>
            <a:tailEnd/>
          </a:ln>
        </p:spPr>
        <p:txBody>
          <a:bodyPr lIns="219977" tIns="109989" rIns="219977" bIns="109989">
            <a:spAutoFit/>
          </a:bodyPr>
          <a:lstStyle/>
          <a:p>
            <a:pPr algn="ctr"/>
            <a:r>
              <a:rPr lang="es-ES" sz="9600" i="1"/>
              <a:t/>
            </a:r>
            <a:br>
              <a:rPr lang="es-ES" sz="9600" i="1"/>
            </a:br>
            <a:r>
              <a:rPr lang="es-ES" sz="9600" b="1" i="1"/>
              <a:t>Una vida de a dos</a:t>
            </a:r>
            <a:r>
              <a:rPr lang="es-ES" sz="5400" b="1" i="1"/>
              <a:t> </a:t>
            </a:r>
            <a:endParaRPr lang="es-ES" sz="5400" i="1"/>
          </a:p>
          <a:p>
            <a:pPr algn="ctr"/>
            <a:r>
              <a:rPr lang="es-ES" sz="5400" i="1"/>
              <a:t>El nacimiento de gemelos siameses es un fenómeno extraño en las salas de parto de todo el mundo. Son fruto de un mismo óvulo que por alguna extraña razón no llegó a dividirse. Sólo se da un caso por cada 50 mil o 60 mil nacimientos.</a:t>
            </a:r>
          </a:p>
          <a:p>
            <a:pPr algn="ctr"/>
            <a:r>
              <a:rPr lang="es-ES" sz="5400" i="1"/>
              <a:t>Además, se estima que el 50% nace muerto y el 35 muere el primer día de vida; el 70%, en tanto, son mujeres. Los gemelos bicéfalos, como las Hensel, son los más excepcionales.</a:t>
            </a:r>
          </a:p>
        </p:txBody>
      </p:sp>
      <p:sp>
        <p:nvSpPr>
          <p:cNvPr id="5" name="Rectangle 1"/>
          <p:cNvSpPr/>
          <p:nvPr/>
        </p:nvSpPr>
        <p:spPr>
          <a:xfrm>
            <a:off x="0" y="0"/>
            <a:ext cx="23774400" cy="1472247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2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98F61606EB0A4C15B5E7596E1AB771E2.pn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imagesCA5Y4PL7.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3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8195" name="1 Rectángulo"/>
          <p:cNvSpPr>
            <a:spLocks noChangeArrowheads="1"/>
          </p:cNvSpPr>
          <p:nvPr/>
        </p:nvSpPr>
        <p:spPr bwMode="auto">
          <a:xfrm>
            <a:off x="3100388" y="1431925"/>
            <a:ext cx="17802225" cy="12225338"/>
          </a:xfrm>
          <a:prstGeom prst="rect">
            <a:avLst/>
          </a:prstGeom>
          <a:noFill/>
          <a:ln w="9525">
            <a:noFill/>
            <a:miter lim="800000"/>
            <a:headEnd/>
            <a:tailEnd/>
          </a:ln>
        </p:spPr>
        <p:txBody>
          <a:bodyPr lIns="219977" tIns="109989" rIns="219977" bIns="109989">
            <a:spAutoFit/>
          </a:bodyPr>
          <a:lstStyle/>
          <a:p>
            <a:pPr algn="ctr"/>
            <a:r>
              <a:rPr lang="es-ES" sz="6000" i="1"/>
              <a:t>Desde el punto de vista médico son siamesas bicéfalas, pero desde la mirada humana, son dos personas distintas, con opiniones, gustos y sueños diferentes. Se trata de Abigail y Brittany Hensel, las chicas nacidas en Minnesota, Estados Unidos.</a:t>
            </a:r>
          </a:p>
          <a:p>
            <a:pPr algn="ctr"/>
            <a:r>
              <a:rPr lang="es-ES" sz="6000" i="1"/>
              <a:t>Como ellas, sólo se tiene constancia de una media docena de casos en todo el mundo. Según informa la edición digital del diario Clarín, las hermanas comparten un mismo cuerpo con sólo dos piernas. Cada una de ellas controla un lado del cuerpo, pero con coordinación llegaron a caminar y correr con normalidad, además de practicar deportes y obtener su licencia de conducir.</a:t>
            </a:r>
          </a:p>
        </p:txBody>
      </p:sp>
      <p:sp>
        <p:nvSpPr>
          <p:cNvPr id="3" name="Rectangle 1"/>
          <p:cNvSpPr/>
          <p:nvPr/>
        </p:nvSpPr>
        <p:spPr>
          <a:xfrm>
            <a:off x="1814442" y="1789073"/>
            <a:ext cx="20502563" cy="11215688"/>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5" name="4 Rectángulo"/>
          <p:cNvSpPr/>
          <p:nvPr/>
        </p:nvSpPr>
        <p:spPr>
          <a:xfrm>
            <a:off x="0" y="-1"/>
            <a:ext cx="23774400" cy="14722475"/>
          </a:xfrm>
          <a:prstGeom prst="frame">
            <a:avLst/>
          </a:prstGeom>
          <a:solidFill>
            <a:srgbClr val="6633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36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IB82F~1.JPG"/>
          <p:cNvPicPr>
            <a:picLocks noChangeAspect="1" noChangeArrowheads="1"/>
          </p:cNvPicPr>
          <p:nvPr/>
        </p:nvPicPr>
        <p:blipFill>
          <a:blip r:embed="rId2"/>
          <a:srcRect/>
          <a:stretch>
            <a:fillRect/>
          </a:stretch>
        </p:blipFill>
        <p:spPr bwMode="auto">
          <a:xfrm>
            <a:off x="0" y="0"/>
            <a:ext cx="2386965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1 Imagen" descr="FONDO.gif"/>
          <p:cNvPicPr>
            <a:picLocks noChangeAspect="1"/>
          </p:cNvPicPr>
          <p:nvPr/>
        </p:nvPicPr>
        <p:blipFill>
          <a:blip r:embed="rId2"/>
          <a:srcRect/>
          <a:stretch>
            <a:fillRect/>
          </a:stretch>
        </p:blipFill>
        <p:spPr bwMode="auto">
          <a:xfrm>
            <a:off x="-400050" y="-639763"/>
            <a:ext cx="25014238" cy="16644938"/>
          </a:xfrm>
          <a:prstGeom prst="rect">
            <a:avLst/>
          </a:prstGeom>
          <a:noFill/>
          <a:ln w="9525">
            <a:noFill/>
            <a:miter lim="800000"/>
            <a:headEnd/>
            <a:tailEnd/>
          </a:ln>
        </p:spPr>
      </p:pic>
      <p:sp>
        <p:nvSpPr>
          <p:cNvPr id="10243" name="1 Rectángulo"/>
          <p:cNvSpPr>
            <a:spLocks noChangeArrowheads="1"/>
          </p:cNvSpPr>
          <p:nvPr/>
        </p:nvSpPr>
        <p:spPr bwMode="auto">
          <a:xfrm>
            <a:off x="3457575" y="2574925"/>
            <a:ext cx="16516350" cy="11471275"/>
          </a:xfrm>
          <a:prstGeom prst="rect">
            <a:avLst/>
          </a:prstGeom>
          <a:noFill/>
          <a:ln w="9525">
            <a:noFill/>
            <a:miter lim="800000"/>
            <a:headEnd/>
            <a:tailEnd/>
          </a:ln>
        </p:spPr>
        <p:txBody>
          <a:bodyPr lIns="219977" tIns="109989" rIns="219977" bIns="109989">
            <a:spAutoFit/>
          </a:bodyPr>
          <a:lstStyle/>
          <a:p>
            <a:pPr algn="ctr"/>
            <a:r>
              <a:rPr lang="es-ES" b="1" i="1"/>
              <a:t>Abby y Britty nacieron siamesas el 7 de marzo 1990. Sus padres no sabían que algo así podría pasarles: los estudios indicaban la presencia de un único feto, completamente normal.</a:t>
            </a:r>
          </a:p>
          <a:p>
            <a:pPr algn="ctr"/>
            <a:r>
              <a:rPr lang="es-ES" b="1" i="1"/>
              <a:t>Más tarde, los médicos dedujeron que las cabezas de las dos niñas debían de haber estado alineadas durante la ecografía. Cada una de las hermanas tiene (ver infografía) su propio corazón y estómago, si bien comparten tres pulmones. La columna dorsal de ambas se une a la altura de la pelvis, de modo que, de la cintura para abajo, son una sola persona .</a:t>
            </a:r>
          </a:p>
          <a:p>
            <a:pPr algn="ctr"/>
            <a:r>
              <a:rPr lang="es-ES" b="1" i="1"/>
              <a:t>Durante los 18 años pasaron por algunas operaciones para llevar una vida lo más normal posible: a los 4 meses les extirparon un tercer brazo deforme (que se encontraba entre sus dos cabezas) y, tiempo después, se les realizó una cirugía para corregir una escoliosis y otra para ampliar la cavidad de su pecho con la finalidad de prevenir futuros problemas con su respiración.</a:t>
            </a:r>
          </a:p>
        </p:txBody>
      </p:sp>
      <p:sp>
        <p:nvSpPr>
          <p:cNvPr id="3" name="Rectangle 1"/>
          <p:cNvSpPr/>
          <p:nvPr/>
        </p:nvSpPr>
        <p:spPr>
          <a:xfrm>
            <a:off x="0" y="0"/>
            <a:ext cx="23774400" cy="14722475"/>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dirty="0">
              <a:solidFill>
                <a:srgbClr val="FF0000"/>
              </a:solidFill>
            </a:endParaRPr>
          </a:p>
        </p:txBody>
      </p:sp>
      <p:sp>
        <p:nvSpPr>
          <p:cNvPr id="4" name="4 Rectángulo"/>
          <p:cNvSpPr/>
          <p:nvPr/>
        </p:nvSpPr>
        <p:spPr>
          <a:xfrm>
            <a:off x="0" y="-1"/>
            <a:ext cx="23774400" cy="14722475"/>
          </a:xfrm>
          <a:prstGeom prst="frame">
            <a:avLst/>
          </a:prstGeom>
          <a:solidFill>
            <a:srgbClr val="00FF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4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JoinedLife2.jpg"/>
          <p:cNvPicPr>
            <a:picLocks noChangeAspect="1" noChangeArrowheads="1"/>
          </p:cNvPicPr>
          <p:nvPr/>
        </p:nvPicPr>
        <p:blipFill>
          <a:blip r:embed="rId2"/>
          <a:srcRect/>
          <a:stretch>
            <a:fillRect/>
          </a:stretch>
        </p:blipFill>
        <p:spPr bwMode="auto">
          <a:xfrm>
            <a:off x="0" y="0"/>
            <a:ext cx="23774400" cy="1481772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geme1.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1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13315" name="1 Rectángulo"/>
          <p:cNvSpPr>
            <a:spLocks noChangeArrowheads="1"/>
          </p:cNvSpPr>
          <p:nvPr/>
        </p:nvSpPr>
        <p:spPr bwMode="auto">
          <a:xfrm>
            <a:off x="3314700" y="3074988"/>
            <a:ext cx="16516350" cy="9086091"/>
          </a:xfrm>
          <a:prstGeom prst="rect">
            <a:avLst/>
          </a:prstGeom>
          <a:noFill/>
          <a:ln w="9525">
            <a:noFill/>
            <a:miter lim="800000"/>
            <a:headEnd/>
            <a:tailEnd/>
          </a:ln>
        </p:spPr>
        <p:txBody>
          <a:bodyPr lIns="219977" tIns="109989" rIns="219977" bIns="109989">
            <a:spAutoFit/>
          </a:bodyPr>
          <a:lstStyle/>
          <a:p>
            <a:pPr algn="ctr"/>
            <a:r>
              <a:rPr lang="es-ES" sz="4800" b="1" i="1" dirty="0" smtClean="0"/>
              <a:t>Aprendieron </a:t>
            </a:r>
            <a:r>
              <a:rPr lang="es-ES" sz="4800" b="1" i="1" dirty="0"/>
              <a:t>a caminar a los 15 meses fue milagroso y todo un trabajo en equipo: “Sólo teníamos que asegurarnos de vigilarlas porque su parte superior era un poco pesada y podían vencerse”, relatan sus padres. Ellos les enseñaron a nadar, a andar en bicicleta y a explicarles a sus amigos por qué nacieron así. Además de disfrutar del canto y tocar el piano, </a:t>
            </a:r>
            <a:r>
              <a:rPr lang="es-ES" sz="4800" b="1" i="1" dirty="0" err="1"/>
              <a:t>Abby</a:t>
            </a:r>
            <a:r>
              <a:rPr lang="es-ES" sz="4800" b="1" i="1" dirty="0"/>
              <a:t> y </a:t>
            </a:r>
            <a:r>
              <a:rPr lang="es-ES" sz="4800" b="1" i="1" dirty="0" err="1"/>
              <a:t>Britty</a:t>
            </a:r>
            <a:r>
              <a:rPr lang="es-ES" sz="4800" b="1" i="1" dirty="0"/>
              <a:t> juegan al vóley y hacen ciclismo.</a:t>
            </a:r>
          </a:p>
          <a:p>
            <a:pPr algn="ctr"/>
            <a:r>
              <a:rPr lang="es-ES" sz="4800" b="1" i="1" dirty="0"/>
              <a:t>Por ahora, las gemelas </a:t>
            </a:r>
            <a:r>
              <a:rPr lang="es-ES" sz="4800" b="1" i="1" dirty="0" err="1"/>
              <a:t>Hensel</a:t>
            </a:r>
            <a:r>
              <a:rPr lang="es-ES" sz="4800" b="1" i="1" dirty="0"/>
              <a:t> están de acuerdo con sus padres y desean seguir viviendo unidas. Pero si en el futuro cambiasen de parecer, quizás sería demasiado tarde. No se </a:t>
            </a:r>
          </a:p>
        </p:txBody>
      </p:sp>
      <p:sp>
        <p:nvSpPr>
          <p:cNvPr id="4" name="4 Rectángulo"/>
          <p:cNvSpPr/>
          <p:nvPr/>
        </p:nvSpPr>
        <p:spPr>
          <a:xfrm>
            <a:off x="0" y="-1"/>
            <a:ext cx="23774400" cy="14722475"/>
          </a:xfrm>
          <a:prstGeom prst="frame">
            <a:avLst/>
          </a:prstGeom>
          <a:solidFill>
            <a:srgbClr val="00FF00">
              <a:alpha val="72941"/>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814442" y="1717635"/>
            <a:ext cx="20288250" cy="11358564"/>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4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14339" name="Picture 2" descr="C:\Documents and Settings\Dell\Escritorio\CMO-VI~1.JPG"/>
          <p:cNvPicPr>
            <a:picLocks noChangeAspect="1" noChangeArrowheads="1"/>
          </p:cNvPicPr>
          <p:nvPr/>
        </p:nvPicPr>
        <p:blipFill>
          <a:blip r:embed="rId3"/>
          <a:srcRect/>
          <a:stretch>
            <a:fillRect/>
          </a:stretch>
        </p:blipFill>
        <p:spPr bwMode="auto">
          <a:xfrm>
            <a:off x="2314575" y="0"/>
            <a:ext cx="188976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0.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Siamesas-10.jpg"/>
          <p:cNvPicPr>
            <a:picLocks noChangeAspect="1" noChangeArrowheads="1"/>
          </p:cNvPicPr>
          <p:nvPr/>
        </p:nvPicPr>
        <p:blipFill>
          <a:blip r:embed="rId2"/>
          <a:srcRect/>
          <a:stretch>
            <a:fillRect/>
          </a:stretch>
        </p:blipFill>
        <p:spPr bwMode="auto">
          <a:xfrm>
            <a:off x="0" y="0"/>
            <a:ext cx="23774400" cy="16052800"/>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11244263" y="1931988"/>
            <a:ext cx="11887200" cy="12133262"/>
          </a:xfrm>
          <a:prstGeom prst="rect">
            <a:avLst/>
          </a:prstGeom>
          <a:noFill/>
          <a:ln w="9525">
            <a:noFill/>
            <a:miter lim="800000"/>
            <a:headEnd/>
            <a:tailEnd/>
          </a:ln>
        </p:spPr>
        <p:txBody>
          <a:bodyPr lIns="219977" tIns="109989" rIns="219977" bIns="109989">
            <a:spAutoFit/>
          </a:bodyPr>
          <a:lstStyle/>
          <a:p>
            <a:r>
              <a:rPr lang="es-ES" b="1" i="1"/>
              <a:t>La información que se ha compartido acerca de sus órganos es la siguiente:</a:t>
            </a:r>
            <a:endParaRPr lang="es-ES" i="1"/>
          </a:p>
          <a:p>
            <a:r>
              <a:rPr lang="es-ES" i="1"/>
              <a:t>– 2 cabezas</a:t>
            </a:r>
            <a:br>
              <a:rPr lang="es-ES" i="1"/>
            </a:br>
            <a:r>
              <a:rPr lang="es-ES" i="1"/>
              <a:t>– 2 brazos – al nacer tuvieron 3 brazos, pero un brazo deformado fue amputado en su infancia.</a:t>
            </a:r>
            <a:br>
              <a:rPr lang="es-ES" i="1"/>
            </a:br>
            <a:r>
              <a:rPr lang="es-ES" i="1"/>
              <a:t>– 2 médulas espinales y espinas dorsales que se combinan en la pelvis</a:t>
            </a:r>
            <a:br>
              <a:rPr lang="es-ES" i="1"/>
            </a:br>
            <a:r>
              <a:rPr lang="es-ES" i="1"/>
              <a:t>– 3 pulmones</a:t>
            </a:r>
            <a:br>
              <a:rPr lang="es-ES" i="1"/>
            </a:br>
            <a:r>
              <a:rPr lang="es-ES" i="1"/>
              <a:t>– 2 corazones en un sistema circulatorio compartido</a:t>
            </a:r>
            <a:br>
              <a:rPr lang="es-ES" i="1"/>
            </a:br>
            <a:r>
              <a:rPr lang="es-ES" i="1"/>
              <a:t>– 1 hígado</a:t>
            </a:r>
            <a:br>
              <a:rPr lang="es-ES" i="1"/>
            </a:br>
            <a:r>
              <a:rPr lang="es-ES" i="1"/>
              <a:t>– 2 estómagos</a:t>
            </a:r>
            <a:br>
              <a:rPr lang="es-ES" i="1"/>
            </a:br>
            <a:r>
              <a:rPr lang="es-ES" i="1"/>
              <a:t>– 3 riñones</a:t>
            </a:r>
            <a:br>
              <a:rPr lang="es-ES" i="1"/>
            </a:br>
            <a:r>
              <a:rPr lang="es-ES" i="1"/>
              <a:t>– 1 intestino grueso</a:t>
            </a:r>
            <a:br>
              <a:rPr lang="es-ES" i="1"/>
            </a:br>
            <a:r>
              <a:rPr lang="es-ES" i="1"/>
              <a:t>– 1 intestino delgado</a:t>
            </a:r>
            <a:br>
              <a:rPr lang="es-ES" i="1"/>
            </a:br>
            <a:r>
              <a:rPr lang="es-ES" i="1"/>
              <a:t>– 1 sistema reproductivo</a:t>
            </a:r>
            <a:br>
              <a:rPr lang="es-ES" i="1"/>
            </a:br>
            <a:r>
              <a:rPr lang="es-ES" i="1"/>
              <a:t>– 2 piernas</a:t>
            </a:r>
          </a:p>
        </p:txBody>
      </p:sp>
      <p:pic>
        <p:nvPicPr>
          <p:cNvPr id="17411" name="Picture 2" descr="C:\Documents and Settings\Dell\Escritorio\abigail_brittney_hensel_twins.jpg"/>
          <p:cNvPicPr>
            <a:picLocks noChangeAspect="1" noChangeArrowheads="1"/>
          </p:cNvPicPr>
          <p:nvPr/>
        </p:nvPicPr>
        <p:blipFill>
          <a:blip r:embed="rId2"/>
          <a:srcRect/>
          <a:stretch>
            <a:fillRect/>
          </a:stretch>
        </p:blipFill>
        <p:spPr bwMode="auto">
          <a:xfrm>
            <a:off x="0" y="0"/>
            <a:ext cx="10029825" cy="14893925"/>
          </a:xfrm>
          <a:prstGeom prst="rect">
            <a:avLst/>
          </a:prstGeom>
          <a:noFill/>
          <a:ln w="9525">
            <a:noFill/>
            <a:miter lim="800000"/>
            <a:headEnd/>
            <a:tailEnd/>
          </a:ln>
        </p:spPr>
      </p:pic>
    </p:spTree>
  </p:cSld>
  <p:clrMapOvr>
    <a:masterClrMapping/>
  </p:clrMapOvr>
  <p:transition spd="slow" advTm="25000">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DDDD.bmp"/>
          <p:cNvPicPr>
            <a:picLocks noChangeAspect="1" noChangeArrowheads="1"/>
          </p:cNvPicPr>
          <p:nvPr/>
        </p:nvPicPr>
        <p:blipFill>
          <a:blip r:embed="rId2"/>
          <a:srcRect/>
          <a:stretch>
            <a:fillRect/>
          </a:stretch>
        </p:blipFill>
        <p:spPr bwMode="auto">
          <a:xfrm>
            <a:off x="0" y="0"/>
            <a:ext cx="23774400" cy="14725650"/>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Siamesas-01_50d991eb8e8a9dbe646991323e5438a8.jpg"/>
          <p:cNvPicPr>
            <a:picLocks noChangeAspect="1" noChangeArrowheads="1"/>
          </p:cNvPicPr>
          <p:nvPr/>
        </p:nvPicPr>
        <p:blipFill>
          <a:blip r:embed="rId2"/>
          <a:srcRect r="12804"/>
          <a:stretch>
            <a:fillRect/>
          </a:stretch>
        </p:blipFill>
        <p:spPr bwMode="auto">
          <a:xfrm>
            <a:off x="0" y="0"/>
            <a:ext cx="24317325" cy="1472882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20483" name="Picture 2" descr="C:\Documents and Settings\Dell\Escritorio\Abigail_Brittany_Hensel_siamesas.jpg"/>
          <p:cNvPicPr>
            <a:picLocks noChangeAspect="1" noChangeArrowheads="1"/>
          </p:cNvPicPr>
          <p:nvPr/>
        </p:nvPicPr>
        <p:blipFill>
          <a:blip r:embed="rId3"/>
          <a:srcRect t="10481" b="7417"/>
          <a:stretch>
            <a:fillRect/>
          </a:stretch>
        </p:blipFill>
        <p:spPr bwMode="auto">
          <a:xfrm>
            <a:off x="3243263" y="574675"/>
            <a:ext cx="17335500" cy="13430250"/>
          </a:xfrm>
          <a:prstGeom prst="rect">
            <a:avLst/>
          </a:prstGeom>
          <a:noFill/>
          <a:ln w="9525">
            <a:noFill/>
            <a:miter lim="800000"/>
            <a:headEnd/>
            <a:tailEnd/>
          </a:ln>
        </p:spPr>
      </p:pic>
    </p:spTree>
  </p:cSld>
  <p:clrMapOvr>
    <a:masterClrMapping/>
  </p:clrMapOvr>
  <p:transition spd="slow" advTm="19000">
    <p:blind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21507" name="Picture 2" descr="C:\Documents and Settings\Dell\Escritorio\untitledDDD.bmp"/>
          <p:cNvPicPr>
            <a:picLocks noChangeAspect="1" noChangeArrowheads="1"/>
          </p:cNvPicPr>
          <p:nvPr/>
        </p:nvPicPr>
        <p:blipFill>
          <a:blip r:embed="rId3"/>
          <a:srcRect/>
          <a:stretch>
            <a:fillRect/>
          </a:stretch>
        </p:blipFill>
        <p:spPr bwMode="auto">
          <a:xfrm>
            <a:off x="6529388" y="1789113"/>
            <a:ext cx="11072812" cy="11072812"/>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abigailbritanny03.jpg"/>
          <p:cNvPicPr>
            <a:picLocks noChangeAspect="1" noChangeArrowheads="1"/>
          </p:cNvPicPr>
          <p:nvPr/>
        </p:nvPicPr>
        <p:blipFill>
          <a:blip r:embed="rId2"/>
          <a:srcRect/>
          <a:stretch>
            <a:fillRect/>
          </a:stretch>
        </p:blipFill>
        <p:spPr bwMode="auto">
          <a:xfrm>
            <a:off x="0" y="0"/>
            <a:ext cx="23901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23555" name="Picture 2" descr="C:\Documents and Settings\Dell\Escritorio\mqdefault.jpg"/>
          <p:cNvPicPr>
            <a:picLocks noChangeAspect="1" noChangeArrowheads="1"/>
          </p:cNvPicPr>
          <p:nvPr/>
        </p:nvPicPr>
        <p:blipFill>
          <a:blip r:embed="rId3"/>
          <a:srcRect/>
          <a:stretch>
            <a:fillRect/>
          </a:stretch>
        </p:blipFill>
        <p:spPr bwMode="auto">
          <a:xfrm>
            <a:off x="0" y="1533525"/>
            <a:ext cx="23774400" cy="11042650"/>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24579" name="Picture 2" descr="C:\Documents and Settings\Dell\Escritorio\abigailbritanny04.jpg"/>
          <p:cNvPicPr>
            <a:picLocks noChangeAspect="1" noChangeArrowheads="1"/>
          </p:cNvPicPr>
          <p:nvPr/>
        </p:nvPicPr>
        <p:blipFill>
          <a:blip r:embed="rId3"/>
          <a:srcRect/>
          <a:stretch>
            <a:fillRect/>
          </a:stretch>
        </p:blipFill>
        <p:spPr bwMode="auto">
          <a:xfrm>
            <a:off x="2457450" y="0"/>
            <a:ext cx="17905413"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25603" name="Picture 2" descr="C:\Documents and Settings\Dell\Escritorio\siames_twins_122-640x640x80.jpg"/>
          <p:cNvPicPr>
            <a:picLocks noChangeAspect="1" noChangeArrowheads="1"/>
          </p:cNvPicPr>
          <p:nvPr/>
        </p:nvPicPr>
        <p:blipFill>
          <a:blip r:embed="rId3"/>
          <a:srcRect/>
          <a:stretch>
            <a:fillRect/>
          </a:stretch>
        </p:blipFill>
        <p:spPr bwMode="auto">
          <a:xfrm>
            <a:off x="1600200" y="-176213"/>
            <a:ext cx="20388263" cy="14898688"/>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imagesCAE5370S.jpg"/>
          <p:cNvPicPr>
            <a:picLocks noChangeAspect="1" noChangeArrowheads="1"/>
          </p:cNvPicPr>
          <p:nvPr/>
        </p:nvPicPr>
        <p:blipFill>
          <a:blip r:embed="rId2"/>
          <a:srcRect/>
          <a:stretch>
            <a:fillRect/>
          </a:stretch>
        </p:blipFill>
        <p:spPr bwMode="auto">
          <a:xfrm>
            <a:off x="-34925" y="0"/>
            <a:ext cx="23809325"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Siamesas-05.jpg"/>
          <p:cNvPicPr>
            <a:picLocks noChangeAspect="1" noChangeArrowheads="1"/>
          </p:cNvPicPr>
          <p:nvPr/>
        </p:nvPicPr>
        <p:blipFill>
          <a:blip r:embed="rId2"/>
          <a:srcRect/>
          <a:stretch>
            <a:fillRect/>
          </a:stretch>
        </p:blipFill>
        <p:spPr bwMode="auto">
          <a:xfrm>
            <a:off x="0" y="-460375"/>
            <a:ext cx="23774400" cy="15182850"/>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abigail-brittany.jpg"/>
          <p:cNvPicPr>
            <a:picLocks noChangeAspect="1" noChangeArrowheads="1"/>
          </p:cNvPicPr>
          <p:nvPr/>
        </p:nvPicPr>
        <p:blipFill>
          <a:blip r:embed="rId2"/>
          <a:srcRect/>
          <a:stretch>
            <a:fillRect/>
          </a:stretch>
        </p:blipFill>
        <p:spPr bwMode="auto">
          <a:xfrm>
            <a:off x="0" y="0"/>
            <a:ext cx="23774400" cy="1522412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29699" name="1 Rectángulo"/>
          <p:cNvSpPr>
            <a:spLocks noChangeArrowheads="1"/>
          </p:cNvSpPr>
          <p:nvPr/>
        </p:nvSpPr>
        <p:spPr bwMode="auto">
          <a:xfrm>
            <a:off x="2171700" y="2217738"/>
            <a:ext cx="18873788" cy="10193337"/>
          </a:xfrm>
          <a:prstGeom prst="rect">
            <a:avLst/>
          </a:prstGeom>
          <a:noFill/>
          <a:ln w="9525">
            <a:noFill/>
            <a:miter lim="800000"/>
            <a:headEnd/>
            <a:tailEnd/>
          </a:ln>
        </p:spPr>
        <p:txBody>
          <a:bodyPr lIns="219977" tIns="109989" rIns="219977" bIns="109989">
            <a:spAutoFit/>
          </a:bodyPr>
          <a:lstStyle/>
          <a:p>
            <a:pPr algn="ctr"/>
            <a:r>
              <a:rPr lang="es-ES" sz="5400" b="1" i="1"/>
              <a:t>Llevan una vida normal, activa, como la de cualquier adulto que esté en sus 20 años. Fueron a la universidad, han viajado y tienen trabajo. Pero, ¿qué tan fácil es para dos personas cohabitar en un cuerpo?</a:t>
            </a:r>
          </a:p>
          <a:p>
            <a:pPr algn="ctr"/>
            <a:r>
              <a:rPr lang="es-ES" sz="5400" b="1" i="1"/>
              <a:t>Como la mayoría de los jóvenes de 23 años, a Abby y Brittany Hensel les gusta estar con sus amigos, irse de vacaciones, manejar, hacer deportes –como el voleibol– y tener una vida plena.</a:t>
            </a:r>
          </a:p>
          <a:p>
            <a:pPr algn="ctr"/>
            <a:r>
              <a:rPr lang="es-ES" sz="5400" b="1" i="1"/>
              <a:t>Estas siamesas, de Minnesota, en Estados Unidos, tienen un título de la Universidad de Bethel y están empezando su carrera como profesoras de primaria con énfasis en matemáticas.</a:t>
            </a:r>
          </a:p>
        </p:txBody>
      </p:sp>
      <p:sp>
        <p:nvSpPr>
          <p:cNvPr id="4" name="4 Rectángulo"/>
          <p:cNvSpPr/>
          <p:nvPr/>
        </p:nvSpPr>
        <p:spPr>
          <a:xfrm>
            <a:off x="0" y="-1"/>
            <a:ext cx="23774400" cy="14722475"/>
          </a:xfrm>
          <a:prstGeom prst="frame">
            <a:avLst/>
          </a:prstGeom>
          <a:solidFill>
            <a:srgbClr val="FFFF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30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30425124514_con_twins_640x360_bbc_nocredit.jpg"/>
          <p:cNvPicPr>
            <a:picLocks noChangeAspect="1" noChangeArrowheads="1"/>
          </p:cNvPicPr>
          <p:nvPr/>
        </p:nvPicPr>
        <p:blipFill>
          <a:blip r:embed="rId2"/>
          <a:srcRect/>
          <a:stretch>
            <a:fillRect/>
          </a:stretch>
        </p:blipFill>
        <p:spPr bwMode="auto">
          <a:xfrm>
            <a:off x="0" y="0"/>
            <a:ext cx="2477135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2 Imagen" descr="FONDO.gif"/>
          <p:cNvPicPr>
            <a:picLocks noChangeAspect="1"/>
          </p:cNvPicPr>
          <p:nvPr/>
        </p:nvPicPr>
        <p:blipFill>
          <a:blip r:embed="rId3"/>
          <a:srcRect/>
          <a:stretch>
            <a:fillRect/>
          </a:stretch>
        </p:blipFill>
        <p:spPr bwMode="auto">
          <a:xfrm>
            <a:off x="-614363" y="-711200"/>
            <a:ext cx="25014238" cy="16644938"/>
          </a:xfrm>
          <a:prstGeom prst="rect">
            <a:avLst/>
          </a:prstGeom>
          <a:noFill/>
          <a:ln w="9525">
            <a:noFill/>
            <a:miter lim="800000"/>
            <a:headEnd/>
            <a:tailEnd/>
          </a:ln>
        </p:spPr>
      </p:pic>
      <p:sp>
        <p:nvSpPr>
          <p:cNvPr id="31747" name="1 Rectángulo"/>
          <p:cNvSpPr>
            <a:spLocks noChangeArrowheads="1"/>
          </p:cNvSpPr>
          <p:nvPr/>
        </p:nvSpPr>
        <p:spPr bwMode="auto">
          <a:xfrm>
            <a:off x="2743200" y="2074863"/>
            <a:ext cx="17502188" cy="10147300"/>
          </a:xfrm>
          <a:prstGeom prst="rect">
            <a:avLst/>
          </a:prstGeom>
          <a:noFill/>
          <a:ln w="9525">
            <a:noFill/>
            <a:miter lim="800000"/>
            <a:headEnd/>
            <a:tailEnd/>
          </a:ln>
        </p:spPr>
        <p:txBody>
          <a:bodyPr lIns="219977" tIns="109989" rIns="219977" bIns="109989">
            <a:spAutoFit/>
          </a:bodyPr>
          <a:lstStyle/>
          <a:p>
            <a:pPr algn="ctr"/>
            <a:r>
              <a:rPr lang="es-ES" b="1" i="1"/>
              <a:t>A pesar de tener dos licenciaturas diferentes, sólo hay una diferencia cuando se trata de finanzas.</a:t>
            </a:r>
          </a:p>
          <a:p>
            <a:pPr algn="ctr"/>
            <a:r>
              <a:rPr lang="es-ES" b="1" i="1"/>
              <a:t>"Obviamente entendemos que vamos a recibir un salario porque estamos haciendo el trabajo de una persona", dice Abby.</a:t>
            </a:r>
          </a:p>
          <a:p>
            <a:pPr algn="ctr"/>
            <a:r>
              <a:rPr lang="es-ES" b="1" i="1"/>
              <a:t>"En la medida que adquiramos más experiencia nos gustaría negociar un poco más, tomando en cuenta que tenemos dos títulos y que podemos ofrecer dos perspectivas diferentes o enseñar de dos formas distintas".</a:t>
            </a:r>
          </a:p>
          <a:p>
            <a:pPr algn="ctr"/>
            <a:r>
              <a:rPr lang="es-ES" b="1" i="1"/>
              <a:t>"Una puede estar enseñando y la otra supervisando y respondiendo preguntas", señala Brittany. "Así que en ese aspecto podemos hacer más que una sola persona".</a:t>
            </a:r>
          </a:p>
          <a:p>
            <a:pPr algn="ctr"/>
            <a:r>
              <a:rPr lang="es-ES" b="1" i="1"/>
              <a:t>Cari Jo Hohncke es amiga de ellas y gran admiradora del trabajo en equipo que llevan las hermanas. "Son dos chicas diferentes, pero son capaces de trabajar juntas para hacer las labores básicas diarias que yo tengo asumidas".</a:t>
            </a:r>
          </a:p>
        </p:txBody>
      </p:sp>
      <p:sp>
        <p:nvSpPr>
          <p:cNvPr id="4" name="4 Rectángulo"/>
          <p:cNvSpPr/>
          <p:nvPr/>
        </p:nvSpPr>
        <p:spPr>
          <a:xfrm>
            <a:off x="0" y="-1"/>
            <a:ext cx="23774400" cy="14722475"/>
          </a:xfrm>
          <a:prstGeom prst="frame">
            <a:avLst/>
          </a:prstGeom>
          <a:solidFill>
            <a:srgbClr val="FFC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41000">
    <p:blinds/>
    <p:sndAc>
      <p:stSnd>
        <p:snd r:embed="rId2" name="Clayderman-El-dia-que-me-quier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abby-brittany-reality.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abigail_and_brittany_hensel.jpg"/>
          <p:cNvPicPr>
            <a:picLocks noChangeAspect="1" noChangeArrowheads="1"/>
          </p:cNvPicPr>
          <p:nvPr/>
        </p:nvPicPr>
        <p:blipFill>
          <a:blip r:embed="rId2"/>
          <a:srcRect/>
          <a:stretch>
            <a:fillRect/>
          </a:stretch>
        </p:blipFill>
        <p:spPr bwMode="auto">
          <a:xfrm>
            <a:off x="0" y="0"/>
            <a:ext cx="23950613"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S.jpg"/>
          <p:cNvPicPr>
            <a:picLocks noChangeAspect="1" noChangeArrowheads="1"/>
          </p:cNvPicPr>
          <p:nvPr/>
        </p:nvPicPr>
        <p:blipFill>
          <a:blip r:embed="rId2"/>
          <a:srcRect/>
          <a:stretch>
            <a:fillRect/>
          </a:stretch>
        </p:blipFill>
        <p:spPr bwMode="auto">
          <a:xfrm>
            <a:off x="0" y="0"/>
            <a:ext cx="23774400" cy="149256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35843" name="Picture 2" descr="C:\Documents and Settings\Dell\Escritorio\JoinedLife1.jpg"/>
          <p:cNvPicPr>
            <a:picLocks noChangeAspect="1" noChangeArrowheads="1"/>
          </p:cNvPicPr>
          <p:nvPr/>
        </p:nvPicPr>
        <p:blipFill>
          <a:blip r:embed="rId3"/>
          <a:srcRect/>
          <a:stretch>
            <a:fillRect/>
          </a:stretch>
        </p:blipFill>
        <p:spPr bwMode="auto">
          <a:xfrm>
            <a:off x="2957513" y="1146175"/>
            <a:ext cx="17245012" cy="12717463"/>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36867" name="1 Rectángulo"/>
          <p:cNvSpPr>
            <a:spLocks noChangeArrowheads="1"/>
          </p:cNvSpPr>
          <p:nvPr/>
        </p:nvSpPr>
        <p:spPr bwMode="auto">
          <a:xfrm>
            <a:off x="2957513" y="3289300"/>
            <a:ext cx="18073687" cy="8347075"/>
          </a:xfrm>
          <a:prstGeom prst="rect">
            <a:avLst/>
          </a:prstGeom>
          <a:noFill/>
          <a:ln w="9525">
            <a:noFill/>
            <a:miter lim="800000"/>
            <a:headEnd/>
            <a:tailEnd/>
          </a:ln>
        </p:spPr>
        <p:txBody>
          <a:bodyPr lIns="219977" tIns="109989" rIns="219977" bIns="109989">
            <a:spAutoFit/>
          </a:bodyPr>
          <a:lstStyle/>
          <a:p>
            <a:pPr algn="ctr"/>
            <a:r>
              <a:rPr lang="es-ES" sz="4800" b="1" i="1"/>
              <a:t>Las siamesas se conocen tan bien que con frecuencia dicen las mismas cosas o terminan la idea de la otra, se ayudan y entienden los aspectos de la vida de cada una.</a:t>
            </a:r>
          </a:p>
          <a:p>
            <a:pPr algn="ctr"/>
            <a:r>
              <a:rPr lang="es-ES" sz="4800" b="1" i="1"/>
              <a:t>Con dos juegos de pulmón, dos corazones, dos estómagos, un hígado, un intestino largo y un sistema reproductor, han aprendido desde muy pequeñas a coordinar sus cuerpos. Abby controla la mano derecha y Brittany la izquierda.</a:t>
            </a:r>
          </a:p>
          <a:p>
            <a:pPr algn="ctr"/>
            <a:r>
              <a:rPr lang="es-ES" sz="4800" b="1" i="1"/>
              <a:t>Hay una diferencia de altura, Abby, de 1,57m es más alta que Brittany (1,47). Debido a que sus dos piernas tienen alturas distintas, Brittany tiene que pararse de puntillas para mantener el balance.</a:t>
            </a:r>
          </a:p>
        </p:txBody>
      </p:sp>
      <p:sp>
        <p:nvSpPr>
          <p:cNvPr id="4" name="4 Rectángulo"/>
          <p:cNvSpPr/>
          <p:nvPr/>
        </p:nvSpPr>
        <p:spPr>
          <a:xfrm>
            <a:off x="0" y="-1"/>
            <a:ext cx="23774400" cy="14722475"/>
          </a:xfrm>
          <a:prstGeom prst="frame">
            <a:avLst/>
          </a:prstGeom>
          <a:solidFill>
            <a:srgbClr val="FFC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31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37891" name="Picture 2" descr="C:\Documents and Settings\Dell\Escritorio\imagesCAEJDRBS.jpg"/>
          <p:cNvPicPr>
            <a:picLocks noChangeAspect="1" noChangeArrowheads="1"/>
          </p:cNvPicPr>
          <p:nvPr/>
        </p:nvPicPr>
        <p:blipFill>
          <a:blip r:embed="rId3"/>
          <a:srcRect/>
          <a:stretch>
            <a:fillRect/>
          </a:stretch>
        </p:blipFill>
        <p:spPr bwMode="auto">
          <a:xfrm>
            <a:off x="1814513" y="0"/>
            <a:ext cx="19756437"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130425111617_siamesas_304x171_bbc_nocredit.jpg"/>
          <p:cNvPicPr>
            <a:picLocks noChangeAspect="1" noChangeArrowheads="1"/>
          </p:cNvPicPr>
          <p:nvPr/>
        </p:nvPicPr>
        <p:blipFill>
          <a:blip r:embed="rId2"/>
          <a:srcRect/>
          <a:stretch>
            <a:fillRect/>
          </a:stretch>
        </p:blipFill>
        <p:spPr bwMode="auto">
          <a:xfrm>
            <a:off x="0" y="0"/>
            <a:ext cx="23847425" cy="14362113"/>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abby-brittany-driving-car.jpg"/>
          <p:cNvPicPr>
            <a:picLocks noChangeAspect="1" noChangeArrowheads="1"/>
          </p:cNvPicPr>
          <p:nvPr/>
        </p:nvPicPr>
        <p:blipFill>
          <a:blip r:embed="rId2"/>
          <a:srcRect/>
          <a:stretch>
            <a:fillRect/>
          </a:stretch>
        </p:blipFill>
        <p:spPr bwMode="auto">
          <a:xfrm>
            <a:off x="0" y="0"/>
            <a:ext cx="239776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abby-brittanyhensel-gemeas-siamesas-bbc-407.jpg"/>
          <p:cNvPicPr>
            <a:picLocks noChangeAspect="1" noChangeArrowheads="1"/>
          </p:cNvPicPr>
          <p:nvPr/>
        </p:nvPicPr>
        <p:blipFill>
          <a:blip r:embed="rId2"/>
          <a:srcRect/>
          <a:stretch>
            <a:fillRect/>
          </a:stretch>
        </p:blipFill>
        <p:spPr bwMode="auto">
          <a:xfrm>
            <a:off x="0" y="0"/>
            <a:ext cx="24480838" cy="1514792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ht_conjoined_twins_tk_120816_wb.jpg"/>
          <p:cNvPicPr>
            <a:picLocks noChangeAspect="1" noChangeArrowheads="1"/>
          </p:cNvPicPr>
          <p:nvPr/>
        </p:nvPicPr>
        <p:blipFill>
          <a:blip r:embed="rId2"/>
          <a:srcRect/>
          <a:stretch>
            <a:fillRect/>
          </a:stretch>
        </p:blipFill>
        <p:spPr bwMode="auto">
          <a:xfrm>
            <a:off x="0" y="0"/>
            <a:ext cx="23720425"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43011" name="1 Rectángulo"/>
          <p:cNvSpPr>
            <a:spLocks noChangeArrowheads="1"/>
          </p:cNvSpPr>
          <p:nvPr/>
        </p:nvSpPr>
        <p:spPr bwMode="auto">
          <a:xfrm>
            <a:off x="2671763" y="3074988"/>
            <a:ext cx="18930937" cy="9825037"/>
          </a:xfrm>
          <a:prstGeom prst="rect">
            <a:avLst/>
          </a:prstGeom>
          <a:noFill/>
          <a:ln w="9525">
            <a:noFill/>
            <a:miter lim="800000"/>
            <a:headEnd/>
            <a:tailEnd/>
          </a:ln>
        </p:spPr>
        <p:txBody>
          <a:bodyPr lIns="219977" tIns="109989" rIns="219977" bIns="109989">
            <a:spAutoFit/>
          </a:bodyPr>
          <a:lstStyle/>
          <a:p>
            <a:pPr algn="ctr"/>
            <a:r>
              <a:rPr lang="es-ES" sz="4800" b="1" i="1"/>
              <a:t>Han tenido que aprender a llegar a un acuerdo en todo: desde la comida hasta sus vidas sociales e incluso la ropa que llevan.</a:t>
            </a:r>
          </a:p>
          <a:p>
            <a:pPr algn="ctr"/>
            <a:r>
              <a:rPr lang="es-ES" sz="4800" b="1" i="1"/>
              <a:t>"Definitivamente tenemos estilos diferentes", explica Abby. "Brittany tiene un gusto más neutral y perlas y cosas así, mientras que a mí me gusta algo más divertido, brillante y colorido".</a:t>
            </a:r>
          </a:p>
          <a:p>
            <a:pPr algn="ctr"/>
            <a:r>
              <a:rPr lang="es-ES" sz="4800" b="1" i="1"/>
              <a:t>Mientras que Abby es vista como la hermana "extrovertida" y siempre ganará el argumento sobre qué ponerse de ropa, Brittany dice que su hermana también es mucho más "hogareña", y que ella prefiere salir.</a:t>
            </a:r>
          </a:p>
          <a:p>
            <a:pPr algn="ctr"/>
            <a:r>
              <a:rPr lang="es-ES" sz="4800" b="1" i="1"/>
              <a:t>Hay otras diferencias. A Brittany le da miedo las alturas, mientras que a Abby no. Abby está interesada en matemáticas y ciencia, mientras que Brittany prefiere las artes.</a:t>
            </a:r>
          </a:p>
        </p:txBody>
      </p:sp>
      <p:sp>
        <p:nvSpPr>
          <p:cNvPr id="4" name="4 Rectángulo"/>
          <p:cNvSpPr/>
          <p:nvPr/>
        </p:nvSpPr>
        <p:spPr>
          <a:xfrm>
            <a:off x="0" y="-1"/>
            <a:ext cx="23774400" cy="14722475"/>
          </a:xfrm>
          <a:prstGeom prst="frame">
            <a:avLst/>
          </a:prstGeom>
          <a:solidFill>
            <a:srgbClr val="FFC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41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imagesCA2Y04UX.jpg"/>
          <p:cNvPicPr>
            <a:picLocks noChangeAspect="1" noChangeArrowheads="1"/>
          </p:cNvPicPr>
          <p:nvPr/>
        </p:nvPicPr>
        <p:blipFill>
          <a:blip r:embed="rId2"/>
          <a:srcRect/>
          <a:stretch>
            <a:fillRect/>
          </a:stretch>
        </p:blipFill>
        <p:spPr bwMode="auto">
          <a:xfrm>
            <a:off x="0" y="0"/>
            <a:ext cx="23874413"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45059" name="1 Rectángulo"/>
          <p:cNvSpPr>
            <a:spLocks noChangeArrowheads="1"/>
          </p:cNvSpPr>
          <p:nvPr/>
        </p:nvSpPr>
        <p:spPr bwMode="auto">
          <a:xfrm>
            <a:off x="1671638" y="2217738"/>
            <a:ext cx="20288250" cy="10563225"/>
          </a:xfrm>
          <a:prstGeom prst="rect">
            <a:avLst/>
          </a:prstGeom>
          <a:noFill/>
          <a:ln w="9525">
            <a:noFill/>
            <a:miter lim="800000"/>
            <a:headEnd/>
            <a:tailEnd/>
          </a:ln>
        </p:spPr>
        <p:txBody>
          <a:bodyPr lIns="219977" tIns="109989" rIns="219977" bIns="109989">
            <a:spAutoFit/>
          </a:bodyPr>
          <a:lstStyle/>
          <a:p>
            <a:pPr algn="ctr"/>
            <a:r>
              <a:rPr lang="es-ES" sz="4800" b="1" i="1"/>
              <a:t>También tienen una reacción distinta al café. Después de unas tazas, las palpitaciones de Brittany aumentan, pero a Abby no le afecta.</a:t>
            </a:r>
          </a:p>
          <a:p>
            <a:pPr algn="ctr"/>
            <a:r>
              <a:rPr lang="es-ES" sz="4800" b="1" i="1"/>
              <a:t>La temperatura corporal de cada una es diferente.</a:t>
            </a:r>
          </a:p>
          <a:p>
            <a:pPr algn="ctr"/>
            <a:r>
              <a:rPr lang="es-ES" sz="4800" b="1" i="1"/>
              <a:t>"Puedo tener una temperatura completamente diferente a la de Brittany", dice Abby. "Y la mayoría de las veces nuestras manos tienen diferentes temperatura, yo me acaloro mucho más rápido".</a:t>
            </a:r>
          </a:p>
          <a:p>
            <a:pPr algn="ctr"/>
            <a:r>
              <a:rPr lang="es-ES" sz="4800" b="1" i="1"/>
              <a:t>A pesar de tener una vida familiar y social normal, estudiando y trabajando como cualquier otra persona, ellas se enfrentan a algunos problemas adicionales.</a:t>
            </a:r>
          </a:p>
          <a:p>
            <a:pPr algn="ctr"/>
            <a:r>
              <a:rPr lang="es-ES" sz="4800" b="1" i="1"/>
              <a:t>Por ejemplo, tienen que soportar las especulaciones sobre sus vidas privadas, algo que prefieren no discutir. Las siamesas niegan un rumor sobre un supuesto compromiso de Brittany que describen como una "broma tonta".</a:t>
            </a:r>
          </a:p>
        </p:txBody>
      </p:sp>
      <p:sp>
        <p:nvSpPr>
          <p:cNvPr id="4" name="4 Rectángulo"/>
          <p:cNvSpPr/>
          <p:nvPr/>
        </p:nvSpPr>
        <p:spPr>
          <a:xfrm>
            <a:off x="0" y="-1"/>
            <a:ext cx="23774400" cy="14722475"/>
          </a:xfrm>
          <a:prstGeom prst="frame">
            <a:avLst/>
          </a:prstGeom>
          <a:solidFill>
            <a:srgbClr val="FFC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38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2 Imagen" descr="FONDO.gif"/>
          <p:cNvPicPr>
            <a:picLocks noChangeAspect="1"/>
          </p:cNvPicPr>
          <p:nvPr/>
        </p:nvPicPr>
        <p:blipFill>
          <a:blip r:embed="rId3"/>
          <a:srcRect/>
          <a:stretch>
            <a:fillRect/>
          </a:stretch>
        </p:blipFill>
        <p:spPr bwMode="auto">
          <a:xfrm>
            <a:off x="-614363" y="-711200"/>
            <a:ext cx="25014238" cy="16644938"/>
          </a:xfrm>
          <a:prstGeom prst="rect">
            <a:avLst/>
          </a:prstGeom>
          <a:noFill/>
          <a:ln w="9525">
            <a:noFill/>
            <a:miter lim="800000"/>
            <a:headEnd/>
            <a:tailEnd/>
          </a:ln>
        </p:spPr>
      </p:pic>
      <p:pic>
        <p:nvPicPr>
          <p:cNvPr id="46083" name="Picture 2" descr="C:\Documents and Settings\Dell\Escritorio\7929074.jpg"/>
          <p:cNvPicPr>
            <a:picLocks noChangeAspect="1" noChangeArrowheads="1"/>
          </p:cNvPicPr>
          <p:nvPr/>
        </p:nvPicPr>
        <p:blipFill>
          <a:blip r:embed="rId4"/>
          <a:srcRect/>
          <a:stretch>
            <a:fillRect/>
          </a:stretch>
        </p:blipFill>
        <p:spPr bwMode="auto">
          <a:xfrm>
            <a:off x="4243388" y="0"/>
            <a:ext cx="14114462" cy="14722475"/>
          </a:xfrm>
          <a:prstGeom prst="rect">
            <a:avLst/>
          </a:prstGeom>
          <a:noFill/>
          <a:ln w="9525">
            <a:noFill/>
            <a:miter lim="800000"/>
            <a:headEnd/>
            <a:tailEnd/>
          </a:ln>
        </p:spPr>
      </p:pic>
    </p:spTree>
  </p:cSld>
  <p:clrMapOvr>
    <a:masterClrMapping/>
  </p:clrMapOvr>
  <p:transition spd="slow" advTm="6000">
    <p:blinds/>
    <p:sndAc>
      <p:stSnd>
        <p:snd r:embed="rId2" name="Clayderman-Hablame-de-amor.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Abby___Brittany__Joined_for_Life.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0002647990.jpg"/>
          <p:cNvPicPr>
            <a:picLocks noChangeAspect="1" noChangeArrowheads="1"/>
          </p:cNvPicPr>
          <p:nvPr/>
        </p:nvPicPr>
        <p:blipFill>
          <a:blip r:embed="rId2"/>
          <a:srcRect/>
          <a:stretch>
            <a:fillRect/>
          </a:stretch>
        </p:blipFill>
        <p:spPr bwMode="auto">
          <a:xfrm>
            <a:off x="0" y="0"/>
            <a:ext cx="23891875"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abbyandbrittany02_jpg.jpg"/>
          <p:cNvPicPr>
            <a:picLocks noChangeAspect="1" noChangeArrowheads="1"/>
          </p:cNvPicPr>
          <p:nvPr/>
        </p:nvPicPr>
        <p:blipFill>
          <a:blip r:embed="rId2"/>
          <a:srcRect/>
          <a:stretch>
            <a:fillRect/>
          </a:stretch>
        </p:blipFill>
        <p:spPr bwMode="auto">
          <a:xfrm>
            <a:off x="0" y="0"/>
            <a:ext cx="2482215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siamesas-documental-bbc_post.png"/>
          <p:cNvPicPr>
            <a:picLocks noChangeAspect="1" noChangeArrowheads="1"/>
          </p:cNvPicPr>
          <p:nvPr/>
        </p:nvPicPr>
        <p:blipFill>
          <a:blip r:embed="rId2"/>
          <a:srcRect/>
          <a:stretch>
            <a:fillRect/>
          </a:stretch>
        </p:blipFill>
        <p:spPr bwMode="auto">
          <a:xfrm>
            <a:off x="-620713" y="-639763"/>
            <a:ext cx="25455563" cy="15362238"/>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51203" name="1 Rectángulo"/>
          <p:cNvSpPr>
            <a:spLocks noChangeArrowheads="1"/>
          </p:cNvSpPr>
          <p:nvPr/>
        </p:nvSpPr>
        <p:spPr bwMode="auto">
          <a:xfrm>
            <a:off x="2314575" y="2646363"/>
            <a:ext cx="18859500" cy="9825037"/>
          </a:xfrm>
          <a:prstGeom prst="rect">
            <a:avLst/>
          </a:prstGeom>
          <a:noFill/>
          <a:ln w="9525">
            <a:noFill/>
            <a:miter lim="800000"/>
            <a:headEnd/>
            <a:tailEnd/>
          </a:ln>
        </p:spPr>
        <p:txBody>
          <a:bodyPr lIns="219977" tIns="109989" rIns="219977" bIns="109989">
            <a:spAutoFit/>
          </a:bodyPr>
          <a:lstStyle/>
          <a:p>
            <a:pPr algn="ctr"/>
            <a:r>
              <a:rPr lang="es-ES" sz="4800" b="1" i="1"/>
              <a:t>Viajar a otro país con los amigos de vacaciones tampoco es algo sencillo. Tienen dos pasaportes, pero sólo un billete de avión debido a que viajan en un asiento.</a:t>
            </a:r>
          </a:p>
          <a:p>
            <a:pPr algn="ctr"/>
            <a:r>
              <a:rPr lang="es-ES" sz="4800" b="1" i="1"/>
              <a:t>Siempre tienen que estar pendiente de no mezclarse en la multitud o estar en espacios confinados debido a que la gente suele tomar fotografías de mal gusto.</a:t>
            </a:r>
          </a:p>
          <a:p>
            <a:pPr algn="ctr"/>
            <a:r>
              <a:rPr lang="es-ES" sz="4800" b="1" i="1"/>
              <a:t>Una amiga cercana, Erin Junkans, explica que siempre necesita estar alerta porque nunca se sabe cómo va a reaccionar la gente o lo que va a decir.</a:t>
            </a:r>
          </a:p>
          <a:p>
            <a:pPr algn="ctr"/>
            <a:r>
              <a:rPr lang="es-ES" sz="4800" b="1" i="1"/>
              <a:t>"Para asegurarme de que están seguras y que no están completamente expuestas, me atravieso en las fotos, y siempre estoy pendiente de lo que está sucediendo y de cómo están reaccionado las chicas", cuenta Junkans.</a:t>
            </a:r>
          </a:p>
        </p:txBody>
      </p:sp>
      <p:sp>
        <p:nvSpPr>
          <p:cNvPr id="4" name="4 Rectángulo"/>
          <p:cNvSpPr/>
          <p:nvPr/>
        </p:nvSpPr>
        <p:spPr>
          <a:xfrm>
            <a:off x="0" y="-1"/>
            <a:ext cx="23774400" cy="14722475"/>
          </a:xfrm>
          <a:prstGeom prst="frame">
            <a:avLst/>
          </a:prstGeom>
          <a:solidFill>
            <a:srgbClr val="00FFFF">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D319E7"/>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4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siamesas-jovenes_270x250.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C61.jpg"/>
          <p:cNvPicPr>
            <a:picLocks noChangeAspect="1" noChangeArrowheads="1"/>
          </p:cNvPicPr>
          <p:nvPr/>
        </p:nvPicPr>
        <p:blipFill>
          <a:blip r:embed="rId2"/>
          <a:srcRect/>
          <a:stretch>
            <a:fillRect/>
          </a:stretch>
        </p:blipFill>
        <p:spPr bwMode="auto">
          <a:xfrm>
            <a:off x="0" y="0"/>
            <a:ext cx="23774400" cy="14892338"/>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siamesas-adictamente_blogspot (1)GGG.png"/>
          <p:cNvPicPr>
            <a:picLocks noChangeAspect="1" noChangeArrowheads="1"/>
          </p:cNvPicPr>
          <p:nvPr/>
        </p:nvPicPr>
        <p:blipFill>
          <a:blip r:embed="rId2"/>
          <a:srcRect/>
          <a:stretch>
            <a:fillRect/>
          </a:stretch>
        </p:blipFill>
        <p:spPr bwMode="auto">
          <a:xfrm>
            <a:off x="0" y="0"/>
            <a:ext cx="23774400" cy="1743392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pic>
        <p:nvPicPr>
          <p:cNvPr id="55299" name="Picture 2" descr="C:\Documents and Settings\Dell\Escritorio\images.jpg"/>
          <p:cNvPicPr>
            <a:picLocks noChangeAspect="1" noChangeArrowheads="1"/>
          </p:cNvPicPr>
          <p:nvPr/>
        </p:nvPicPr>
        <p:blipFill>
          <a:blip r:embed="rId3"/>
          <a:srcRect/>
          <a:stretch>
            <a:fillRect/>
          </a:stretch>
        </p:blipFill>
        <p:spPr bwMode="auto">
          <a:xfrm>
            <a:off x="3028950" y="574675"/>
            <a:ext cx="18316575" cy="13082588"/>
          </a:xfrm>
          <a:prstGeom prst="rect">
            <a:avLst/>
          </a:prstGeom>
          <a:noFill/>
          <a:ln w="9525">
            <a:noFill/>
            <a:miter lim="800000"/>
            <a:headEnd/>
            <a:tailEnd/>
          </a:ln>
        </p:spPr>
      </p:pic>
      <p:sp>
        <p:nvSpPr>
          <p:cNvPr id="4" name="4 Rectángulo"/>
          <p:cNvSpPr/>
          <p:nvPr/>
        </p:nvSpPr>
        <p:spPr>
          <a:xfrm>
            <a:off x="0" y="-1"/>
            <a:ext cx="23774400" cy="14722475"/>
          </a:xfrm>
          <a:prstGeom prst="frame">
            <a:avLst/>
          </a:prstGeom>
          <a:solidFill>
            <a:srgbClr val="D319E7">
              <a:alpha val="72941"/>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646238"/>
            <a:ext cx="20359688" cy="112156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6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2 Imagen" descr="FONDO.gif"/>
          <p:cNvPicPr>
            <a:picLocks noChangeAspect="1"/>
          </p:cNvPicPr>
          <p:nvPr/>
        </p:nvPicPr>
        <p:blipFill>
          <a:blip r:embed="rId2"/>
          <a:srcRect/>
          <a:stretch>
            <a:fillRect/>
          </a:stretch>
        </p:blipFill>
        <p:spPr bwMode="auto">
          <a:xfrm>
            <a:off x="-614363" y="-711200"/>
            <a:ext cx="25014238" cy="16644938"/>
          </a:xfrm>
          <a:prstGeom prst="rect">
            <a:avLst/>
          </a:prstGeom>
          <a:noFill/>
          <a:ln w="9525">
            <a:noFill/>
            <a:miter lim="800000"/>
            <a:headEnd/>
            <a:tailEnd/>
          </a:ln>
        </p:spPr>
      </p:pic>
      <p:sp>
        <p:nvSpPr>
          <p:cNvPr id="56323" name="1 Rectángulo"/>
          <p:cNvSpPr>
            <a:spLocks noChangeArrowheads="1"/>
          </p:cNvSpPr>
          <p:nvPr/>
        </p:nvSpPr>
        <p:spPr bwMode="auto">
          <a:xfrm>
            <a:off x="4243388" y="3575050"/>
            <a:ext cx="15216187" cy="7700963"/>
          </a:xfrm>
          <a:prstGeom prst="rect">
            <a:avLst/>
          </a:prstGeom>
          <a:noFill/>
          <a:ln w="9525">
            <a:noFill/>
            <a:miter lim="800000"/>
            <a:headEnd/>
            <a:tailEnd/>
          </a:ln>
        </p:spPr>
        <p:txBody>
          <a:bodyPr lIns="219977" tIns="109989" rIns="219977" bIns="109989">
            <a:spAutoFit/>
          </a:bodyPr>
          <a:lstStyle/>
          <a:p>
            <a:pPr algn="ctr"/>
            <a:r>
              <a:rPr lang="es-ES" sz="5400" b="1" i="1"/>
              <a:t>Con posiblemente menos de 12 siameses adultos en el mundo, Abby y Brittany Hensel están desafiando las probabilidades. Su madre, Patty Hensel, dice que sus esperanzas y aspiraciones para sus hijas son las mismas que las de cualquier otra persona. "Como cualquier mamá, quieres que tengan éxito, que sean felices y sanas. Eso es lo que quiero".</a:t>
            </a:r>
          </a:p>
        </p:txBody>
      </p:sp>
      <p:sp>
        <p:nvSpPr>
          <p:cNvPr id="4" name="4 Rectángulo"/>
          <p:cNvSpPr/>
          <p:nvPr/>
        </p:nvSpPr>
        <p:spPr>
          <a:xfrm>
            <a:off x="0" y="-1"/>
            <a:ext cx="23774400" cy="14722475"/>
          </a:xfrm>
          <a:prstGeom prst="frame">
            <a:avLst/>
          </a:prstGeom>
          <a:solidFill>
            <a:srgbClr val="C0000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
        <p:nvSpPr>
          <p:cNvPr id="5" name="Rectangle 1"/>
          <p:cNvSpPr/>
          <p:nvPr/>
        </p:nvSpPr>
        <p:spPr>
          <a:xfrm>
            <a:off x="1743075" y="1574800"/>
            <a:ext cx="20359688" cy="11358563"/>
          </a:xfrm>
          <a:prstGeom prst="rect">
            <a:avLst/>
          </a:prstGeom>
          <a:solidFill>
            <a:srgbClr val="D319E7"/>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Tree>
  </p:cSld>
  <p:clrMapOvr>
    <a:masterClrMapping/>
  </p:clrMapOvr>
  <p:transition spd="slow" advTm="22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0002648004.jpg"/>
          <p:cNvPicPr>
            <a:picLocks noChangeAspect="1" noChangeArrowheads="1"/>
          </p:cNvPicPr>
          <p:nvPr/>
        </p:nvPicPr>
        <p:blipFill>
          <a:blip r:embed="rId2"/>
          <a:srcRect/>
          <a:stretch>
            <a:fillRect/>
          </a:stretch>
        </p:blipFill>
        <p:spPr bwMode="auto">
          <a:xfrm>
            <a:off x="0" y="0"/>
            <a:ext cx="23891875"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abby-brittany-hensel-photo-tv-show.jpg"/>
          <p:cNvPicPr>
            <a:picLocks noChangeAspect="1" noChangeArrowheads="1"/>
          </p:cNvPicPr>
          <p:nvPr/>
        </p:nvPicPr>
        <p:blipFill>
          <a:blip r:embed="rId3"/>
          <a:srcRect/>
          <a:stretch>
            <a:fillRect/>
          </a:stretch>
        </p:blipFill>
        <p:spPr bwMode="auto">
          <a:xfrm>
            <a:off x="0" y="0"/>
            <a:ext cx="23806150" cy="14722475"/>
          </a:xfrm>
          <a:prstGeom prst="rect">
            <a:avLst/>
          </a:prstGeom>
          <a:noFill/>
          <a:ln w="9525">
            <a:noFill/>
            <a:miter lim="800000"/>
            <a:headEnd/>
            <a:tailEnd/>
          </a:ln>
        </p:spPr>
      </p:pic>
    </p:spTree>
  </p:cSld>
  <p:clrMapOvr>
    <a:masterClrMapping/>
  </p:clrMapOvr>
  <p:transition spd="slow" advTm="6000">
    <p:blinds/>
    <p:sndAc>
      <p:stSnd>
        <p:snd r:embed="rId2" name="Clayderman-El-dia-que-me-quieras.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KKK.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La-vida-de-las-siamesas-Abby-y_54371563567_53699622600_601_341.jpg"/>
          <p:cNvPicPr>
            <a:picLocks noChangeAspect="1" noChangeArrowheads="1"/>
          </p:cNvPicPr>
          <p:nvPr/>
        </p:nvPicPr>
        <p:blipFill>
          <a:blip r:embed="rId2"/>
          <a:srcRect/>
          <a:stretch>
            <a:fillRect/>
          </a:stretch>
        </p:blipFill>
        <p:spPr bwMode="auto">
          <a:xfrm>
            <a:off x="0" y="0"/>
            <a:ext cx="23795038"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get.jpg"/>
          <p:cNvPicPr>
            <a:picLocks noChangeAspect="1" noChangeArrowheads="1"/>
          </p:cNvPicPr>
          <p:nvPr/>
        </p:nvPicPr>
        <p:blipFill>
          <a:blip r:embed="rId2"/>
          <a:srcRect/>
          <a:stretch>
            <a:fillRect/>
          </a:stretch>
        </p:blipFill>
        <p:spPr bwMode="auto">
          <a:xfrm>
            <a:off x="-471488" y="0"/>
            <a:ext cx="24734838"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0002648018.jpg"/>
          <p:cNvPicPr>
            <a:picLocks noChangeAspect="1" noChangeArrowheads="1"/>
          </p:cNvPicPr>
          <p:nvPr/>
        </p:nvPicPr>
        <p:blipFill>
          <a:blip r:embed="rId2"/>
          <a:srcRect/>
          <a:stretch>
            <a:fillRect/>
          </a:stretch>
        </p:blipFill>
        <p:spPr bwMode="auto">
          <a:xfrm>
            <a:off x="0" y="0"/>
            <a:ext cx="23737888"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siamesas-adictamente_blogspot (1)GGG.png"/>
          <p:cNvPicPr>
            <a:picLocks noChangeAspect="1" noChangeArrowheads="1"/>
          </p:cNvPicPr>
          <p:nvPr/>
        </p:nvPicPr>
        <p:blipFill>
          <a:blip r:embed="rId3"/>
          <a:srcRect b="7914"/>
          <a:stretch>
            <a:fillRect/>
          </a:stretch>
        </p:blipFill>
        <p:spPr bwMode="auto">
          <a:xfrm>
            <a:off x="0" y="-1"/>
            <a:ext cx="23774400" cy="14722475"/>
          </a:xfrm>
          <a:prstGeom prst="rect">
            <a:avLst/>
          </a:prstGeom>
          <a:noFill/>
          <a:ln w="9525">
            <a:noFill/>
            <a:miter lim="800000"/>
            <a:headEnd/>
            <a:tailEnd/>
          </a:ln>
        </p:spPr>
      </p:pic>
      <p:sp>
        <p:nvSpPr>
          <p:cNvPr id="6" name="5 Rectángulo"/>
          <p:cNvSpPr/>
          <p:nvPr/>
        </p:nvSpPr>
        <p:spPr>
          <a:xfrm>
            <a:off x="1028624" y="1360445"/>
            <a:ext cx="8886804" cy="5146507"/>
          </a:xfrm>
          <a:prstGeom prst="rect">
            <a:avLst/>
          </a:prstGeom>
        </p:spPr>
        <p:txBody>
          <a:bodyPr wrap="square" lIns="219934" tIns="109967" rIns="219934" bIns="109967">
            <a:spAutoFit/>
          </a:bodyPr>
          <a:lstStyle/>
          <a:p>
            <a:pPr algn="ctr">
              <a:defRPr/>
            </a:pPr>
            <a:r>
              <a:rPr lang="es-ES" sz="80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Un fuerte abrazo </a:t>
            </a:r>
          </a:p>
          <a:p>
            <a:pPr algn="ctr">
              <a:defRPr/>
            </a:pPr>
            <a:r>
              <a:rPr lang="es-ES" sz="8000" b="1" i="1" kern="10" dirty="0" smtClean="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Que tengas un buen día</a:t>
            </a:r>
            <a:endParaRPr lang="es-ES" sz="80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Image 2" descr="swirlrainbw3.gif"/>
          <p:cNvPicPr>
            <a:picLocks noChangeAspect="1"/>
          </p:cNvPicPr>
          <p:nvPr/>
        </p:nvPicPr>
        <p:blipFill>
          <a:blip r:embed="rId4"/>
          <a:srcRect/>
          <a:stretch>
            <a:fillRect/>
          </a:stretch>
        </p:blipFill>
        <p:spPr bwMode="auto">
          <a:xfrm rot="10800000">
            <a:off x="0" y="0"/>
            <a:ext cx="23774400" cy="149225"/>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0" y="14573250"/>
            <a:ext cx="23774400" cy="149225"/>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5400000">
            <a:off x="-7270750" y="7270750"/>
            <a:ext cx="14722475" cy="180975"/>
          </a:xfrm>
          <a:prstGeom prst="rect">
            <a:avLst/>
          </a:prstGeom>
          <a:noFill/>
          <a:ln w="9525">
            <a:noFill/>
            <a:miter lim="800000"/>
            <a:headEnd/>
            <a:tailEnd/>
          </a:ln>
        </p:spPr>
      </p:pic>
      <p:pic>
        <p:nvPicPr>
          <p:cNvPr id="2056" name="Image 2" descr="swirlrainbw3.gif"/>
          <p:cNvPicPr>
            <a:picLocks noChangeAspect="1"/>
          </p:cNvPicPr>
          <p:nvPr/>
        </p:nvPicPr>
        <p:blipFill>
          <a:blip r:embed="rId4"/>
          <a:srcRect/>
          <a:stretch>
            <a:fillRect/>
          </a:stretch>
        </p:blipFill>
        <p:spPr bwMode="auto">
          <a:xfrm rot="5400000">
            <a:off x="16322675" y="7270750"/>
            <a:ext cx="14722475" cy="180975"/>
          </a:xfrm>
          <a:prstGeom prst="rect">
            <a:avLst/>
          </a:prstGeom>
          <a:noFill/>
          <a:ln w="9525">
            <a:noFill/>
            <a:miter lim="800000"/>
            <a:headEnd/>
            <a:tailEnd/>
          </a:ln>
        </p:spPr>
      </p:pic>
      <p:pic>
        <p:nvPicPr>
          <p:cNvPr id="2057" name="Picture 2" descr="CARA"/>
          <p:cNvPicPr>
            <a:picLocks noChangeAspect="1" noChangeArrowheads="1"/>
          </p:cNvPicPr>
          <p:nvPr/>
        </p:nvPicPr>
        <p:blipFill>
          <a:blip r:embed="rId5"/>
          <a:srcRect/>
          <a:stretch>
            <a:fillRect/>
          </a:stretch>
        </p:blipFill>
        <p:spPr bwMode="auto">
          <a:xfrm>
            <a:off x="742950" y="11361738"/>
            <a:ext cx="2500313" cy="2635250"/>
          </a:xfrm>
          <a:prstGeom prst="rect">
            <a:avLst/>
          </a:prstGeom>
          <a:noFill/>
          <a:ln w="38100">
            <a:solidFill>
              <a:srgbClr val="1CDEF8"/>
            </a:solidFill>
            <a:miter lim="800000"/>
            <a:headEnd/>
            <a:tailEnd/>
          </a:ln>
        </p:spPr>
      </p:pic>
      <p:sp>
        <p:nvSpPr>
          <p:cNvPr id="15" name="14 Rectángulo"/>
          <p:cNvSpPr/>
          <p:nvPr/>
        </p:nvSpPr>
        <p:spPr>
          <a:xfrm>
            <a:off x="3171764" y="12647649"/>
            <a:ext cx="7986768" cy="1407066"/>
          </a:xfrm>
          <a:prstGeom prst="rect">
            <a:avLst/>
          </a:prstGeom>
          <a:ln>
            <a:noFill/>
          </a:ln>
        </p:spPr>
        <p:txBody>
          <a:bodyPr lIns="219977" tIns="109989" rIns="219977" bIns="109989">
            <a:spAutoFit/>
          </a:bodyPr>
          <a:lstStyle/>
          <a:p>
            <a:pPr algn="ctr">
              <a:defRPr/>
            </a:pPr>
            <a:r>
              <a:rPr lang="es-ES" sz="67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77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p:sndAc>
      <p:stSnd loop="1">
        <p:snd r:embed="rId2"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100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ción1">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50</TotalTime>
  <Words>1359</Words>
  <Application>Microsoft Office PowerPoint</Application>
  <PresentationFormat>Personalizado</PresentationFormat>
  <Paragraphs>74</Paragraphs>
  <Slides>62</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62</vt:i4>
      </vt:variant>
    </vt:vector>
  </HeadingPairs>
  <TitlesOfParts>
    <vt:vector size="65" baseType="lpstr">
      <vt:lpstr>Arial</vt: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2014-02-12T20:56:42Z</dcterms:created>
  <dcterms:modified xsi:type="dcterms:W3CDTF">2014-02-12T21:47:17Z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