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22" r:id="rId3"/>
    <p:sldId id="268" r:id="rId4"/>
    <p:sldId id="294" r:id="rId5"/>
    <p:sldId id="309" r:id="rId6"/>
    <p:sldId id="264" r:id="rId7"/>
    <p:sldId id="311" r:id="rId8"/>
    <p:sldId id="316" r:id="rId9"/>
    <p:sldId id="319" r:id="rId10"/>
    <p:sldId id="263" r:id="rId11"/>
    <p:sldId id="310" r:id="rId12"/>
    <p:sldId id="305" r:id="rId13"/>
    <p:sldId id="257" r:id="rId14"/>
    <p:sldId id="312" r:id="rId15"/>
    <p:sldId id="284" r:id="rId16"/>
    <p:sldId id="276" r:id="rId17"/>
    <p:sldId id="270" r:id="rId18"/>
    <p:sldId id="292" r:id="rId19"/>
    <p:sldId id="298" r:id="rId20"/>
    <p:sldId id="281" r:id="rId21"/>
    <p:sldId id="287" r:id="rId22"/>
    <p:sldId id="283" r:id="rId23"/>
    <p:sldId id="272" r:id="rId24"/>
    <p:sldId id="285" r:id="rId25"/>
    <p:sldId id="273" r:id="rId26"/>
    <p:sldId id="303" r:id="rId27"/>
    <p:sldId id="275" r:id="rId28"/>
    <p:sldId id="320" r:id="rId29"/>
    <p:sldId id="302" r:id="rId30"/>
    <p:sldId id="293" r:id="rId31"/>
    <p:sldId id="261" r:id="rId32"/>
    <p:sldId id="301" r:id="rId33"/>
    <p:sldId id="304" r:id="rId34"/>
    <p:sldId id="295" r:id="rId35"/>
    <p:sldId id="259" r:id="rId36"/>
    <p:sldId id="313" r:id="rId37"/>
    <p:sldId id="308" r:id="rId38"/>
    <p:sldId id="306" r:id="rId39"/>
    <p:sldId id="317" r:id="rId40"/>
    <p:sldId id="289" r:id="rId41"/>
    <p:sldId id="258" r:id="rId42"/>
    <p:sldId id="321" r:id="rId43"/>
    <p:sldId id="267" r:id="rId44"/>
    <p:sldId id="269" r:id="rId45"/>
    <p:sldId id="271" r:id="rId46"/>
    <p:sldId id="274" r:id="rId47"/>
    <p:sldId id="260" r:id="rId48"/>
    <p:sldId id="265" r:id="rId49"/>
    <p:sldId id="288" r:id="rId50"/>
    <p:sldId id="296" r:id="rId51"/>
    <p:sldId id="277" r:id="rId52"/>
    <p:sldId id="262" r:id="rId53"/>
    <p:sldId id="278" r:id="rId54"/>
    <p:sldId id="314" r:id="rId55"/>
    <p:sldId id="280" r:id="rId56"/>
    <p:sldId id="266" r:id="rId57"/>
    <p:sldId id="286" r:id="rId58"/>
    <p:sldId id="279" r:id="rId59"/>
    <p:sldId id="282" r:id="rId60"/>
    <p:sldId id="291" r:id="rId61"/>
    <p:sldId id="297" r:id="rId62"/>
    <p:sldId id="325" r:id="rId63"/>
    <p:sldId id="326" r:id="rId6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OTfOrmuxVKIS0tg5Yb86w==" hashData="ozV5NDmE0ANF1HhkqCK4bDuGIt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EE6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E1D59D-136E-4282-9563-E1254CC587B7}" type="datetimeFigureOut">
              <a:rPr lang="es-ES" smtClean="0"/>
              <a:pPr/>
              <a:t>26/09/2014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4D9292-5077-424C-891C-5200214789B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04D9292-5077-424C-891C-5200214789B6}" type="slidenum">
              <a:rPr lang="es-ES" smtClean="0"/>
              <a:pPr/>
              <a:t>60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04D9292-5077-424C-891C-5200214789B6}" type="slidenum">
              <a:rPr lang="es-ES" smtClean="0"/>
              <a:pPr/>
              <a:t>61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4"/>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6"/>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2"/>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4"/>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4"/>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p>
            <a:fld id="{1A9D6089-B044-4AC9-B3CC-4898329B208E}" type="datetimeFigureOut">
              <a:rPr lang="fr-FR" smtClean="0"/>
              <a:pPr/>
              <a:t>26/09/2014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0C31628-BF21-4420-A213-2B84CFCF334E}" type="slidenum">
              <a:rPr lang="fr-FR" smtClean="0"/>
              <a:pPr/>
              <a:t>‹Nº›</a:t>
            </a:fld>
            <a:endParaRPr lang="fr-FR"/>
          </a:p>
        </p:txBody>
      </p:sp>
    </p:spTree>
  </p:cSld>
  <p:clrMapOvr>
    <a:masterClrMapping/>
  </p:clrMapOvr>
  <p:transition spd="slow" advTm="6000">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E4BD5C0-AE43-459E-96EE-90F4E963C5A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D6089-B044-4AC9-B3CC-4898329B208E}" type="datetimeFigureOut">
              <a:rPr lang="fr-FR" smtClean="0"/>
              <a:pPr/>
              <a:t>26/09/2014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C31628-BF21-4420-A213-2B84CFCF334E}" type="slidenum">
              <a:rPr lang="fr-FR" smtClean="0"/>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push/>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546D087-717B-499E-9F4B-4DEE8AF950A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audio" Target="file:///C:\Users\bernard\Desktop\pps\music.mp3" TargetMode="Externa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hyperlink" Target="//commons.wikimedia.org/wiki/File:Catacombes_Paris.JPG" TargetMode="External"/><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commons.wikimedia.org/wiki/File:Catacombes_Paris.JPG"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2.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6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1" descr="c (1).jpg"/>
          <p:cNvPicPr>
            <a:picLocks noChangeAspect="1"/>
          </p:cNvPicPr>
          <p:nvPr/>
        </p:nvPicPr>
        <p:blipFill>
          <a:blip r:embed="rId3" cstate="email"/>
          <a:stretch>
            <a:fillRect/>
          </a:stretch>
        </p:blipFill>
        <p:spPr>
          <a:xfrm>
            <a:off x="0" y="0"/>
            <a:ext cx="9144000" cy="6858000"/>
          </a:xfrm>
          <a:prstGeom prst="rect">
            <a:avLst/>
          </a:prstGeom>
        </p:spPr>
      </p:pic>
      <p:pic>
        <p:nvPicPr>
          <p:cNvPr id="13316" name="Picture 8"/>
          <p:cNvPicPr>
            <a:picLocks noChangeAspect="1" noChangeArrowheads="1"/>
          </p:cNvPicPr>
          <p:nvPr/>
        </p:nvPicPr>
        <p:blipFill>
          <a:blip r:embed="rId4" cstate="email"/>
          <a:srcRect/>
          <a:stretch>
            <a:fillRect/>
          </a:stretch>
        </p:blipFill>
        <p:spPr bwMode="auto">
          <a:xfrm>
            <a:off x="395536" y="260648"/>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email"/>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email"/>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email"/>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email"/>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email"/>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611560" y="1196752"/>
            <a:ext cx="7632848" cy="4154984"/>
          </a:xfrm>
          <a:prstGeom prst="rect">
            <a:avLst/>
          </a:prstGeom>
        </p:spPr>
        <p:txBody>
          <a:bodyPr wrap="square">
            <a:spAutoFit/>
          </a:bodyPr>
          <a:lstStyle/>
          <a:p>
            <a:pPr algn="ctr"/>
            <a:r>
              <a:rPr lang="es-ES" sz="8800" b="1" i="1" dirty="0" smtClean="0">
                <a:ln w="24500" cmpd="dbl">
                  <a:solidFill>
                    <a:schemeClr val="accent2">
                      <a:shade val="85000"/>
                      <a:satMod val="155000"/>
                    </a:schemeClr>
                  </a:solidFill>
                  <a:prstDash val="solid"/>
                  <a:miter lim="800000"/>
                </a:ln>
                <a:solidFill>
                  <a:srgbClr val="FFFF00"/>
                </a:solidFill>
                <a:effectLst>
                  <a:glow rad="228600">
                    <a:schemeClr val="accent6">
                      <a:satMod val="175000"/>
                      <a:alpha val="40000"/>
                    </a:schemeClr>
                  </a:glow>
                  <a:outerShdw blurRad="38100" dist="38100" dir="7020000" algn="tl">
                    <a:srgbClr val="000000">
                      <a:alpha val="35000"/>
                    </a:srgbClr>
                  </a:outerShdw>
                </a:effectLst>
              </a:rPr>
              <a:t>UN VIAJE </a:t>
            </a:r>
          </a:p>
          <a:p>
            <a:pPr algn="ctr"/>
            <a:r>
              <a:rPr lang="es-ES" sz="8800" b="1" i="1" dirty="0" smtClean="0">
                <a:ln w="24500" cmpd="dbl">
                  <a:solidFill>
                    <a:schemeClr val="accent2">
                      <a:shade val="85000"/>
                      <a:satMod val="155000"/>
                    </a:schemeClr>
                  </a:solidFill>
                  <a:prstDash val="solid"/>
                  <a:miter lim="800000"/>
                </a:ln>
                <a:solidFill>
                  <a:srgbClr val="FFFF00"/>
                </a:solidFill>
                <a:effectLst>
                  <a:glow rad="228600">
                    <a:schemeClr val="accent6">
                      <a:satMod val="175000"/>
                      <a:alpha val="40000"/>
                    </a:schemeClr>
                  </a:glow>
                  <a:outerShdw blurRad="38100" dist="38100" dir="7020000" algn="tl">
                    <a:srgbClr val="000000">
                      <a:alpha val="35000"/>
                    </a:srgbClr>
                  </a:outerShdw>
                </a:effectLst>
              </a:rPr>
              <a:t>AL IMPERIO </a:t>
            </a:r>
          </a:p>
          <a:p>
            <a:pPr algn="ctr"/>
            <a:r>
              <a:rPr lang="es-ES" sz="8800" b="1" i="1" dirty="0" smtClean="0">
                <a:ln w="24500" cmpd="dbl">
                  <a:solidFill>
                    <a:schemeClr val="accent2">
                      <a:shade val="85000"/>
                      <a:satMod val="155000"/>
                    </a:schemeClr>
                  </a:solidFill>
                  <a:prstDash val="solid"/>
                  <a:miter lim="800000"/>
                </a:ln>
                <a:solidFill>
                  <a:srgbClr val="FFFF00"/>
                </a:solidFill>
                <a:effectLst>
                  <a:glow rad="228600">
                    <a:schemeClr val="accent6">
                      <a:satMod val="175000"/>
                      <a:alpha val="40000"/>
                    </a:schemeClr>
                  </a:glow>
                  <a:outerShdw blurRad="38100" dist="38100" dir="7020000" algn="tl">
                    <a:srgbClr val="000000">
                      <a:alpha val="35000"/>
                    </a:srgbClr>
                  </a:outerShdw>
                </a:effectLst>
              </a:rPr>
              <a:t>DE LA MUERTE</a:t>
            </a:r>
            <a:endParaRPr lang="es-ES" sz="8800" b="1" i="1" dirty="0">
              <a:ln w="24500" cmpd="dbl">
                <a:solidFill>
                  <a:schemeClr val="accent2">
                    <a:shade val="85000"/>
                    <a:satMod val="155000"/>
                  </a:schemeClr>
                </a:solidFill>
                <a:prstDash val="solid"/>
                <a:miter lim="800000"/>
              </a:ln>
              <a:solidFill>
                <a:srgbClr val="FFFF00"/>
              </a:solidFill>
              <a:effectLst>
                <a:glow rad="228600">
                  <a:schemeClr val="accent6">
                    <a:satMod val="175000"/>
                    <a:alpha val="40000"/>
                  </a:schemeClr>
                </a:glow>
                <a:outerShdw blurRad="38100" dist="38100" dir="7020000" algn="tl">
                  <a:srgbClr val="000000">
                    <a:alpha val="35000"/>
                  </a:srgbClr>
                </a:outerShdw>
              </a:effectLst>
            </a:endParaRPr>
          </a:p>
        </p:txBody>
      </p:sp>
      <p:sp>
        <p:nvSpPr>
          <p:cNvPr id="11" name="10 CuadroTexto"/>
          <p:cNvSpPr txBox="1"/>
          <p:nvPr/>
        </p:nvSpPr>
        <p:spPr>
          <a:xfrm>
            <a:off x="251520" y="908720"/>
            <a:ext cx="1507720" cy="523220"/>
          </a:xfrm>
          <a:prstGeom prst="rect">
            <a:avLst/>
          </a:prstGeom>
          <a:noFill/>
        </p:spPr>
        <p:txBody>
          <a:bodyPr wrap="none" rtlCol="0">
            <a:spAutoFit/>
          </a:bodyPr>
          <a:lstStyle/>
          <a:p>
            <a:r>
              <a:rPr lang="es-ES" sz="2800" b="1" dirty="0" smtClean="0">
                <a:solidFill>
                  <a:srgbClr val="FF0000"/>
                </a:solidFill>
              </a:rPr>
              <a:t>PSICOSIS</a:t>
            </a:r>
            <a:endParaRPr lang="es-ES" sz="2800" b="1" dirty="0">
              <a:solidFill>
                <a:srgbClr val="FF0000"/>
              </a:solidFill>
            </a:endParaRPr>
          </a:p>
        </p:txBody>
      </p:sp>
    </p:spTree>
  </p:cSld>
  <p:clrMapOvr>
    <a:masterClrMapping/>
  </p:clrMapOvr>
  <p:transition spd="slow" advTm="12000">
    <p:push/>
    <p:sndAc>
      <p:stSnd loop="1">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20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9">
                                            <p:txEl>
                                              <p:pRg st="0" end="0"/>
                                            </p:txEl>
                                          </p:spTgt>
                                        </p:tgtEl>
                                      </p:cBhvr>
                                    </p:animEffect>
                                  </p:childTnLst>
                                </p:cTn>
                              </p:par>
                            </p:childTnLst>
                          </p:cTn>
                        </p:par>
                        <p:par>
                          <p:cTn id="12" fill="hold">
                            <p:stCondLst>
                              <p:cond delay="32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calcmode="lin" valueType="num">
                                      <p:cBhvr>
                                        <p:cTn id="15" dur="20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17" dur="20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9">
                                            <p:txEl>
                                              <p:pRg st="1" end="1"/>
                                            </p:txEl>
                                          </p:spTgt>
                                        </p:tgtEl>
                                      </p:cBhvr>
                                    </p:animEffect>
                                  </p:childTnLst>
                                </p:cTn>
                              </p:par>
                            </p:childTnLst>
                          </p:cTn>
                        </p:par>
                        <p:par>
                          <p:cTn id="20" fill="hold">
                            <p:stCondLst>
                              <p:cond delay="680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9">
                                            <p:txEl>
                                              <p:pRg st="2" end="2"/>
                                            </p:txEl>
                                          </p:spTgt>
                                        </p:tgtEl>
                                        <p:attrNameLst>
                                          <p:attrName>style.visibility</p:attrName>
                                        </p:attrNameLst>
                                      </p:cBhvr>
                                      <p:to>
                                        <p:strVal val="visible"/>
                                      </p:to>
                                    </p:set>
                                    <p:anim calcmode="lin" valueType="num">
                                      <p:cBhvr>
                                        <p:cTn id="23" dur="20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20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25" dur="20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20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20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2).jpg"/>
          <p:cNvPicPr>
            <a:picLocks noChangeAspect="1"/>
          </p:cNvPicPr>
          <p:nvPr/>
        </p:nvPicPr>
        <p:blipFill>
          <a:blip r:embed="rId3" cstate="email"/>
          <a:stretch>
            <a:fillRect/>
          </a:stretch>
        </p:blipFill>
        <p:spPr>
          <a:xfrm>
            <a:off x="0" y="0"/>
            <a:ext cx="9144000" cy="6858000"/>
          </a:xfrm>
          <a:prstGeom prst="rect">
            <a:avLst/>
          </a:prstGeom>
        </p:spPr>
      </p:pic>
      <p:pic>
        <p:nvPicPr>
          <p:cNvPr id="5" name="music.mp3">
            <a:hlinkClick r:id="" action="ppaction://media"/>
          </p:cNvPr>
          <p:cNvPicPr>
            <a:picLocks noRot="1" noChangeAspect="1"/>
          </p:cNvPicPr>
          <p:nvPr>
            <a:audioFile r:link="rId1"/>
          </p:nvPr>
        </p:nvPicPr>
        <p:blipFill>
          <a:blip r:embed="rId4" cstate="email"/>
          <a:stretch>
            <a:fillRect/>
          </a:stretch>
        </p:blipFill>
        <p:spPr>
          <a:xfrm>
            <a:off x="4419600" y="3276600"/>
            <a:ext cx="304800" cy="304800"/>
          </a:xfrm>
          <a:prstGeom prst="rect">
            <a:avLst/>
          </a:prstGeom>
        </p:spPr>
      </p:pic>
    </p:spTree>
  </p:cSld>
  <p:clrMapOvr>
    <a:masterClrMapping/>
  </p:clrMapOvr>
  <p:transition spd="slow" advTm="6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37" showWhenStopped="0">
                <p:cTn id="7" fill="remove"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email">
            <a:lum bright="71000" contrast="-88000"/>
          </a:blip>
          <a:srcRect/>
          <a:stretch>
            <a:fillRect/>
          </a:stretch>
        </p:blipFill>
        <p:spPr bwMode="auto">
          <a:xfrm>
            <a:off x="0" y="-19050"/>
            <a:ext cx="9144000" cy="6877050"/>
          </a:xfrm>
          <a:prstGeom prst="rect">
            <a:avLst/>
          </a:prstGeom>
          <a:noFill/>
        </p:spPr>
      </p:pic>
      <p:sp>
        <p:nvSpPr>
          <p:cNvPr id="1025" name="Rectangle 1"/>
          <p:cNvSpPr>
            <a:spLocks noChangeArrowheads="1"/>
          </p:cNvSpPr>
          <p:nvPr/>
        </p:nvSpPr>
        <p:spPr bwMode="auto">
          <a:xfrm>
            <a:off x="611560" y="3933056"/>
            <a:ext cx="81724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0000"/>
                </a:solidFill>
                <a:effectLst/>
                <a:latin typeface="Arial" pitchFamily="34" charset="0"/>
              </a:rPr>
              <a:t>Las Catacumbas de París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FF0000"/>
                </a:solidFill>
                <a:effectLst/>
                <a:latin typeface="Arial" pitchFamily="34" charset="0"/>
              </a:rPr>
              <a:t>(en francés Les Catacombes) es uno de los cementerios más famosos de París, Francia. Consiste en una red de túneles y cuartos subterráneos localizados en lo que, durante la era romana, fuesen minas de piedra caliza. Las minas fueron convertidas en un cementerio común a finales del siglo XVIII.</a:t>
            </a:r>
            <a:endParaRPr kumimoji="0" lang="es-ES" sz="2400" b="1" i="1" u="none" strike="noStrike" cap="none" normalizeH="0" baseline="0" dirty="0" smtClean="0">
              <a:ln>
                <a:noFill/>
              </a:ln>
              <a:solidFill>
                <a:srgbClr val="FF0000"/>
              </a:solidFill>
              <a:effectLst/>
              <a:latin typeface="Courier New" pitchFamily="49" charset="0"/>
            </a:endParaRPr>
          </a:p>
        </p:txBody>
      </p:sp>
      <p:pic>
        <p:nvPicPr>
          <p:cNvPr id="1026" name="Picture 2" descr="http://upload.wikimedia.org/wikipedia/commons/thumb/5/50/Catacombes_Paris.JPG/250px-Catacombes_Paris.JPG">
            <a:hlinkClick r:id="rId3"/>
          </p:cNvPr>
          <p:cNvPicPr>
            <a:picLocks noChangeAspect="1" noChangeArrowheads="1"/>
          </p:cNvPicPr>
          <p:nvPr/>
        </p:nvPicPr>
        <p:blipFill>
          <a:blip r:embed="rId4" cstate="email"/>
          <a:srcRect/>
          <a:stretch>
            <a:fillRect/>
          </a:stretch>
        </p:blipFill>
        <p:spPr bwMode="auto">
          <a:xfrm>
            <a:off x="323528" y="260648"/>
            <a:ext cx="4742460" cy="3528392"/>
          </a:xfrm>
          <a:prstGeom prst="rect">
            <a:avLst/>
          </a:prstGeom>
          <a:noFill/>
        </p:spPr>
      </p:pic>
    </p:spTree>
  </p:cSld>
  <p:clrMapOvr>
    <a:masterClrMapping/>
  </p:clrMapOvr>
  <p:transition spd="slow" advTm="20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catacombes1.jpg"/>
          <p:cNvPicPr>
            <a:picLocks noChangeAspect="1" noChangeArrowheads="1"/>
          </p:cNvPicPr>
          <p:nvPr/>
        </p:nvPicPr>
        <p:blipFill>
          <a:blip r:embed="rId2" cstate="email"/>
          <a:srcRect/>
          <a:stretch>
            <a:fillRect/>
          </a:stretch>
        </p:blipFill>
        <p:spPr bwMode="auto">
          <a:xfrm>
            <a:off x="0" y="0"/>
            <a:ext cx="9145660"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catacombes4.jpg"/>
          <p:cNvPicPr>
            <a:picLocks noChangeAspect="1" noChangeArrowheads="1"/>
          </p:cNvPicPr>
          <p:nvPr/>
        </p:nvPicPr>
        <p:blipFill>
          <a:blip r:embed="rId2" cstate="email"/>
          <a:srcRect/>
          <a:stretch>
            <a:fillRect/>
          </a:stretch>
        </p:blipFill>
        <p:spPr bwMode="auto">
          <a:xfrm>
            <a:off x="0" y="0"/>
            <a:ext cx="9253740"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800px-Catacombs_rueDeLaVoieVerte.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email">
            <a:lum bright="71000" contrast="-88000"/>
          </a:blip>
          <a:srcRect/>
          <a:stretch>
            <a:fillRect/>
          </a:stretch>
        </p:blipFill>
        <p:spPr bwMode="auto">
          <a:xfrm>
            <a:off x="0" y="-19050"/>
            <a:ext cx="9144000" cy="6877050"/>
          </a:xfrm>
          <a:prstGeom prst="rect">
            <a:avLst/>
          </a:prstGeom>
          <a:noFill/>
        </p:spPr>
      </p:pic>
      <p:sp>
        <p:nvSpPr>
          <p:cNvPr id="2" name="1 Rectángulo"/>
          <p:cNvSpPr/>
          <p:nvPr/>
        </p:nvSpPr>
        <p:spPr>
          <a:xfrm>
            <a:off x="5166320" y="620688"/>
            <a:ext cx="3582144" cy="5632311"/>
          </a:xfrm>
          <a:prstGeom prst="rect">
            <a:avLst/>
          </a:prstGeom>
        </p:spPr>
        <p:txBody>
          <a:bodyPr wrap="square">
            <a:spAutoFit/>
          </a:bodyPr>
          <a:lstStyle/>
          <a:p>
            <a:pPr algn="ctr"/>
            <a:r>
              <a:rPr lang="es-ES" sz="2400" b="1" i="1" dirty="0" smtClean="0">
                <a:solidFill>
                  <a:srgbClr val="FFFF00"/>
                </a:solidFill>
              </a:rPr>
              <a:t>París está agujereada como un queso Gruyere. Oficialmente son 300 los kilómetros de túneles pero probablemente son muchos más los que aún quedan por descubrir. Una porción diminuta de los mismos se puede hacer de forma legal pero hay quienes han podido acceder a estos pasadizos desde alcantarillas, viviendas, iglesias o incluso el metro. </a:t>
            </a:r>
          </a:p>
        </p:txBody>
      </p:sp>
      <p:pic>
        <p:nvPicPr>
          <p:cNvPr id="3" name="Picture 2" descr="C:\Documents and Settings\Dell\Escritorio\catacombes8.jpg"/>
          <p:cNvPicPr>
            <a:picLocks noChangeAspect="1" noChangeArrowheads="1"/>
          </p:cNvPicPr>
          <p:nvPr/>
        </p:nvPicPr>
        <p:blipFill>
          <a:blip r:embed="rId3" cstate="email"/>
          <a:srcRect/>
          <a:stretch>
            <a:fillRect/>
          </a:stretch>
        </p:blipFill>
        <p:spPr bwMode="auto">
          <a:xfrm>
            <a:off x="0" y="0"/>
            <a:ext cx="4572000" cy="6858000"/>
          </a:xfrm>
          <a:prstGeom prst="rect">
            <a:avLst/>
          </a:prstGeom>
          <a:noFill/>
        </p:spPr>
      </p:pic>
    </p:spTree>
  </p:cSld>
  <p:clrMapOvr>
    <a:masterClrMapping/>
  </p:clrMapOvr>
  <p:transition spd="slow" advTm="20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catacombes3.jpg"/>
          <p:cNvPicPr>
            <a:picLocks noChangeAspect="1" noChangeArrowheads="1"/>
          </p:cNvPicPr>
          <p:nvPr/>
        </p:nvPicPr>
        <p:blipFill>
          <a:blip r:embed="rId2" cstate="email"/>
          <a:srcRect/>
          <a:stretch>
            <a:fillRect/>
          </a:stretch>
        </p:blipFill>
        <p:spPr bwMode="auto">
          <a:xfrm>
            <a:off x="0" y="0"/>
            <a:ext cx="9145658"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email">
            <a:lum bright="71000" contrast="-88000"/>
          </a:blip>
          <a:srcRect/>
          <a:stretch>
            <a:fillRect/>
          </a:stretch>
        </p:blipFill>
        <p:spPr bwMode="auto">
          <a:xfrm>
            <a:off x="0" y="0"/>
            <a:ext cx="9144000" cy="6877050"/>
          </a:xfrm>
          <a:prstGeom prst="rect">
            <a:avLst/>
          </a:prstGeom>
          <a:noFill/>
        </p:spPr>
      </p:pic>
      <p:pic>
        <p:nvPicPr>
          <p:cNvPr id="56322" name="Picture 2" descr="C:\Documents and Settings\Dell\Escritorio\catacumba5.jpg"/>
          <p:cNvPicPr>
            <a:picLocks noChangeAspect="1" noChangeArrowheads="1"/>
          </p:cNvPicPr>
          <p:nvPr/>
        </p:nvPicPr>
        <p:blipFill>
          <a:blip r:embed="rId3" cstate="email"/>
          <a:srcRect/>
          <a:stretch>
            <a:fillRect/>
          </a:stretch>
        </p:blipFill>
        <p:spPr bwMode="auto">
          <a:xfrm>
            <a:off x="1403648" y="188640"/>
            <a:ext cx="6029236" cy="3888432"/>
          </a:xfrm>
          <a:prstGeom prst="rect">
            <a:avLst/>
          </a:prstGeom>
          <a:noFill/>
        </p:spPr>
      </p:pic>
      <p:sp>
        <p:nvSpPr>
          <p:cNvPr id="3" name="2 Rectángulo"/>
          <p:cNvSpPr/>
          <p:nvPr/>
        </p:nvSpPr>
        <p:spPr>
          <a:xfrm>
            <a:off x="539552" y="4180344"/>
            <a:ext cx="8244408" cy="2677656"/>
          </a:xfrm>
          <a:prstGeom prst="rect">
            <a:avLst/>
          </a:prstGeom>
        </p:spPr>
        <p:txBody>
          <a:bodyPr wrap="square">
            <a:spAutoFit/>
          </a:bodyPr>
          <a:lstStyle/>
          <a:p>
            <a:pPr algn="ctr"/>
            <a:r>
              <a:rPr lang="es-ES" sz="2400" b="1" i="1" dirty="0" smtClean="0">
                <a:solidFill>
                  <a:srgbClr val="00B0F0"/>
                </a:solidFill>
              </a:rPr>
              <a:t>Pero esto cuenta también con cierto peligro. No hace mucho la policía que se ocupa de las catacumbas encontró el cadáver de un joven que se internó en solitario y a la aventura de forma clandestina y quedó atrapado irremediablemente. Primero se apagaría la luz de su linterna, después llegaría el silencio y por último la nada. Sería uno más de los seis millones que pueblan el subsuelo.</a:t>
            </a:r>
            <a:endParaRPr lang="es-ES" sz="2400" dirty="0">
              <a:solidFill>
                <a:srgbClr val="00B0F0"/>
              </a:solidFill>
            </a:endParaRPr>
          </a:p>
        </p:txBody>
      </p:sp>
    </p:spTree>
  </p:cSld>
  <p:clrMapOvr>
    <a:masterClrMapping/>
  </p:clrMapOvr>
  <p:transition spd="slow" advTm="2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catacombes5.jpg"/>
          <p:cNvPicPr>
            <a:picLocks noChangeAspect="1" noChangeArrowheads="1"/>
          </p:cNvPicPr>
          <p:nvPr/>
        </p:nvPicPr>
        <p:blipFill>
          <a:blip r:embed="rId2" cstate="email"/>
          <a:srcRect/>
          <a:stretch>
            <a:fillRect/>
          </a:stretch>
        </p:blipFill>
        <p:spPr bwMode="auto">
          <a:xfrm>
            <a:off x="0" y="0"/>
            <a:ext cx="9145660"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lum bright="71000" contrast="-88000"/>
          </a:blip>
          <a:srcRect/>
          <a:stretch>
            <a:fillRect/>
          </a:stretch>
        </p:blipFill>
        <p:spPr bwMode="auto">
          <a:xfrm>
            <a:off x="0" y="-19050"/>
            <a:ext cx="9144000" cy="6877050"/>
          </a:xfrm>
          <a:prstGeom prst="rect">
            <a:avLst/>
          </a:prstGeom>
          <a:noFill/>
        </p:spPr>
      </p:pic>
      <p:sp>
        <p:nvSpPr>
          <p:cNvPr id="2" name="1 Rectángulo"/>
          <p:cNvSpPr/>
          <p:nvPr/>
        </p:nvSpPr>
        <p:spPr>
          <a:xfrm>
            <a:off x="971600" y="764704"/>
            <a:ext cx="7578080" cy="5632311"/>
          </a:xfrm>
          <a:prstGeom prst="rect">
            <a:avLst/>
          </a:prstGeom>
        </p:spPr>
        <p:txBody>
          <a:bodyPr wrap="square">
            <a:spAutoFit/>
          </a:bodyPr>
          <a:lstStyle/>
          <a:p>
            <a:r>
              <a:rPr lang="es-ES" sz="2400" b="1" i="1" dirty="0" smtClean="0">
                <a:solidFill>
                  <a:srgbClr val="00EE6C"/>
                </a:solidFill>
              </a:rPr>
              <a:t>El lado más siniestro de la Ciudad de la Luz se padece con el sigilo de cada paso en el interior de un lugar que las veinticuatro horas del día es de noche. En el que las farolas son tristes luces que apenas iluminan, en el que el eco no obtiene respuesta. Visitar las Catacumbas de París ayuda a perpetuar la Leyenda, a divisar de cerca la tenebrosa historia de unos subterráneos que aterran y fascinan a partes iguales. Bajo el empedrado de las calles relucientes de Montparnasse no llega el sonido del claxon de los coches y de los andares de tacón. Tan sólo el de las gotas de agua de una lluvia furtiva que se cuela y, a menudo, inunda las galerías. Entonces aparece el recuerdo lúgubre de los negros carruajes y de los sepultureros a sueldo hacinando hueso con hueso, calavera con calavera…</a:t>
            </a:r>
            <a:endParaRPr lang="es-ES" sz="2400" b="1" i="1" dirty="0">
              <a:solidFill>
                <a:srgbClr val="00EE6C"/>
              </a:solidFill>
            </a:endParaRPr>
          </a:p>
        </p:txBody>
      </p:sp>
    </p:spTree>
  </p:cSld>
  <p:clrMapOvr>
    <a:masterClrMapping/>
  </p:clrMapOvr>
  <p:transition spd="slow" advTm="41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LAS_CA~2.JPG"/>
          <p:cNvPicPr>
            <a:picLocks noChangeAspect="1" noChangeArrowheads="1"/>
          </p:cNvPicPr>
          <p:nvPr/>
        </p:nvPicPr>
        <p:blipFill>
          <a:blip r:embed="rId2" cstate="email"/>
          <a:srcRect/>
          <a:stretch>
            <a:fillRect/>
          </a:stretch>
        </p:blipFill>
        <p:spPr bwMode="auto">
          <a:xfrm>
            <a:off x="0" y="0"/>
            <a:ext cx="9139944"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lum bright="71000" contrast="-88000"/>
          </a:blip>
          <a:srcRect/>
          <a:stretch>
            <a:fillRect/>
          </a:stretch>
        </p:blipFill>
        <p:spPr bwMode="auto">
          <a:xfrm>
            <a:off x="0" y="0"/>
            <a:ext cx="9144000" cy="6877050"/>
          </a:xfrm>
          <a:prstGeom prst="rect">
            <a:avLst/>
          </a:prstGeom>
          <a:noFill/>
        </p:spPr>
      </p:pic>
      <p:sp>
        <p:nvSpPr>
          <p:cNvPr id="2" name="1 Rectángulo"/>
          <p:cNvSpPr/>
          <p:nvPr/>
        </p:nvSpPr>
        <p:spPr>
          <a:xfrm>
            <a:off x="539552" y="836712"/>
            <a:ext cx="8244408" cy="5632311"/>
          </a:xfrm>
          <a:prstGeom prst="rect">
            <a:avLst/>
          </a:prstGeom>
        </p:spPr>
        <p:txBody>
          <a:bodyPr wrap="square">
            <a:spAutoFit/>
          </a:bodyPr>
          <a:lstStyle/>
          <a:p>
            <a:r>
              <a:rPr lang="es-ES" sz="2400" b="1" i="1" dirty="0" smtClean="0">
                <a:solidFill>
                  <a:srgbClr val="FF0000"/>
                </a:solidFill>
              </a:rPr>
              <a:t>El uso de estas desgastadas minas, para el almacenaje de huesos humanos, fue establecido en 1786 por Monsieur Thiroux de Crosne, teniente general de la policía, y por Monsieur Guillaumont, inspector general de las minas; todo eso debido principalmente al exceso de restos humanos que llenaban los cementerios de la ciudad;</a:t>
            </a:r>
            <a:r>
              <a:rPr lang="es-ES" sz="2400" b="1" i="1" baseline="30000" dirty="0" smtClean="0">
                <a:solidFill>
                  <a:srgbClr val="FF0000"/>
                </a:solidFill>
              </a:rPr>
              <a:t> </a:t>
            </a:r>
            <a:r>
              <a:rPr lang="es-ES" sz="2400" b="1" i="1" dirty="0" smtClean="0">
                <a:solidFill>
                  <a:srgbClr val="FF0000"/>
                </a:solidFill>
              </a:rPr>
              <a:t>al mismo tiempo, el distrito de Les Halles sufría de enfermedades debidas a la contaminación por el manejo inapropiado de estos cadáveres, especialmente en el cimetière des Saints-Innocents (Cementerio de los Santos Inocentes).</a:t>
            </a:r>
          </a:p>
          <a:p>
            <a:r>
              <a:rPr lang="es-ES" sz="2400" b="1" i="1" dirty="0" smtClean="0">
                <a:solidFill>
                  <a:srgbClr val="FF0000"/>
                </a:solidFill>
              </a:rPr>
              <a:t>Restos provenientes del cementerio Saint Nicolas des Champs fueron los primeros en ser trasladados. Cadáveres de las muertes causadas por desórdenes en Place de Grève, el </a:t>
            </a:r>
            <a:r>
              <a:rPr lang="es-ES" sz="2400" b="1" i="1" dirty="0" err="1" smtClean="0">
                <a:solidFill>
                  <a:srgbClr val="FF0000"/>
                </a:solidFill>
              </a:rPr>
              <a:t>Hôtel</a:t>
            </a:r>
            <a:r>
              <a:rPr lang="es-ES" sz="2400" b="1" i="1" dirty="0" smtClean="0">
                <a:solidFill>
                  <a:srgbClr val="FF0000"/>
                </a:solidFill>
              </a:rPr>
              <a:t> de Brienne y </a:t>
            </a:r>
            <a:r>
              <a:rPr lang="es-ES" sz="2400" b="1" i="1" dirty="0" err="1" smtClean="0">
                <a:solidFill>
                  <a:srgbClr val="FF0000"/>
                </a:solidFill>
              </a:rPr>
              <a:t>Rue</a:t>
            </a:r>
            <a:r>
              <a:rPr lang="es-ES" sz="2400" b="1" i="1" dirty="0" smtClean="0">
                <a:solidFill>
                  <a:srgbClr val="FF0000"/>
                </a:solidFill>
              </a:rPr>
              <a:t> Meslée, fueron puestos en las catacumbas el 28 y 29 de agosto de 1788.</a:t>
            </a:r>
          </a:p>
        </p:txBody>
      </p:sp>
    </p:spTree>
  </p:cSld>
  <p:clrMapOvr>
    <a:masterClrMapping/>
  </p:clrMapOvr>
  <p:transition spd="slow" advTm="43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LA0107~1.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GFFF"/>
          <p:cNvPicPr>
            <a:picLocks noChangeAspect="1" noChangeArrowheads="1"/>
          </p:cNvPicPr>
          <p:nvPr/>
        </p:nvPicPr>
        <p:blipFill>
          <a:blip r:embed="rId2" cstate="email"/>
          <a:srcRect/>
          <a:stretch>
            <a:fillRect/>
          </a:stretch>
        </p:blipFill>
        <p:spPr bwMode="auto">
          <a:xfrm>
            <a:off x="-1" y="0"/>
            <a:ext cx="9257213" cy="6858000"/>
          </a:xfrm>
          <a:prstGeom prst="rect">
            <a:avLst/>
          </a:prstGeom>
          <a:noFill/>
        </p:spPr>
      </p:pic>
    </p:spTree>
  </p:cSld>
  <p:clrMapOvr>
    <a:masterClrMapping/>
  </p:clrMapOvr>
  <p:transition spd="slow" advTm="6000">
    <p:pu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LAS_CA~3.JPG"/>
          <p:cNvPicPr>
            <a:picLocks noChangeAspect="1" noChangeArrowheads="1"/>
          </p:cNvPicPr>
          <p:nvPr/>
        </p:nvPicPr>
        <p:blipFill>
          <a:blip r:embed="rId2" cstate="email"/>
          <a:srcRect/>
          <a:stretch>
            <a:fillRect/>
          </a:stretch>
        </p:blipFill>
        <p:spPr bwMode="auto">
          <a:xfrm>
            <a:off x="-1" y="0"/>
            <a:ext cx="9148881" cy="6858000"/>
          </a:xfrm>
          <a:prstGeom prst="rect">
            <a:avLst/>
          </a:prstGeom>
          <a:noFill/>
        </p:spPr>
      </p:pic>
    </p:spTree>
  </p:cSld>
  <p:clrMapOvr>
    <a:masterClrMapping/>
  </p:clrMapOvr>
  <p:transition spd="slow" advTm="6000">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email">
            <a:lum bright="71000" contrast="-88000"/>
          </a:blip>
          <a:srcRect/>
          <a:stretch>
            <a:fillRect/>
          </a:stretch>
        </p:blipFill>
        <p:spPr bwMode="auto">
          <a:xfrm>
            <a:off x="0" y="0"/>
            <a:ext cx="9144000" cy="6877050"/>
          </a:xfrm>
          <a:prstGeom prst="rect">
            <a:avLst/>
          </a:prstGeom>
          <a:noFill/>
        </p:spPr>
      </p:pic>
      <p:sp>
        <p:nvSpPr>
          <p:cNvPr id="2" name="1 Rectángulo"/>
          <p:cNvSpPr/>
          <p:nvPr/>
        </p:nvSpPr>
        <p:spPr>
          <a:xfrm>
            <a:off x="611560" y="332656"/>
            <a:ext cx="8136904" cy="6370975"/>
          </a:xfrm>
          <a:prstGeom prst="rect">
            <a:avLst/>
          </a:prstGeom>
        </p:spPr>
        <p:txBody>
          <a:bodyPr wrap="square">
            <a:spAutoFit/>
          </a:bodyPr>
          <a:lstStyle/>
          <a:p>
            <a:r>
              <a:rPr lang="es-ES" sz="2400" b="1" i="1" dirty="0" smtClean="0">
                <a:solidFill>
                  <a:srgbClr val="FFFF00"/>
                </a:solidFill>
              </a:rPr>
              <a:t>Aproximadamente 15 meses fueron necesarios para trasladar millones de huesos provenientes de multitud de cementerios, lo cual se llevaba a cabo durante las noches, cruzando la ciudad en carruajes, finalizando en la década de 1870, acumulando los restos de aproximadamente 6 millones de parisienses.</a:t>
            </a:r>
          </a:p>
          <a:p>
            <a:r>
              <a:rPr lang="es-ES" sz="2400" b="1" i="1" dirty="0" smtClean="0">
                <a:solidFill>
                  <a:srgbClr val="FFFF00"/>
                </a:solidFill>
              </a:rPr>
              <a:t>Las paredes de las catacumbas están cubiertas por grafitis, que datan desde el siglo XVIII en adelante. Víctor Hugo basó su célebre novela Los Miserables en el conocimiento que poseía acerca del sistema de túneles que comprenden las catacumbas. En 1871 la comuna de París asesinó a un grupo de monárquicos en una de las cámaras. Durante la Segunda Guerra Mundial miembros parisinos de la Resistencia francesa utilizaron este sistema de túneles.</a:t>
            </a:r>
            <a:r>
              <a:rPr lang="es-ES" sz="2400" b="1" i="1" baseline="30000" dirty="0" smtClean="0">
                <a:solidFill>
                  <a:srgbClr val="FFFF00"/>
                </a:solidFill>
              </a:rPr>
              <a:t> </a:t>
            </a:r>
            <a:r>
              <a:rPr lang="es-ES" sz="2400" b="1" i="1" dirty="0" smtClean="0">
                <a:solidFill>
                  <a:srgbClr val="FFFF00"/>
                </a:solidFill>
              </a:rPr>
              <a:t>De igual manera, durante este período, soldados alemanes establecieron un búnker subterráneo en las catacumbas, debajo de Lycée Montaigne, una escuela secundaria en el sexto arrondissement.</a:t>
            </a:r>
            <a:endParaRPr lang="es-ES" sz="2400" b="1" i="1" dirty="0">
              <a:solidFill>
                <a:srgbClr val="FFFF00"/>
              </a:solidFill>
            </a:endParaRPr>
          </a:p>
        </p:txBody>
      </p:sp>
    </p:spTree>
  </p:cSld>
  <p:clrMapOvr>
    <a:masterClrMapping/>
  </p:clrMapOvr>
  <p:transition spd="slow" advTm="48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catacombes6.jpg"/>
          <p:cNvPicPr>
            <a:picLocks noChangeAspect="1" noChangeArrowheads="1"/>
          </p:cNvPicPr>
          <p:nvPr/>
        </p:nvPicPr>
        <p:blipFill>
          <a:blip r:embed="rId2" cstate="email"/>
          <a:srcRect/>
          <a:stretch>
            <a:fillRect/>
          </a:stretch>
        </p:blipFill>
        <p:spPr bwMode="auto">
          <a:xfrm>
            <a:off x="0" y="0"/>
            <a:ext cx="9253740" cy="6858000"/>
          </a:xfrm>
          <a:prstGeom prst="rect">
            <a:avLst/>
          </a:prstGeom>
          <a:noFill/>
        </p:spPr>
      </p:pic>
    </p:spTree>
  </p:cSld>
  <p:clrMapOvr>
    <a:masterClrMapping/>
  </p:clrMapOvr>
  <p:transition spd="slow" advTm="6000">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5074910168_e64a061102.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slow" advTm="6000">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5074313771_c641f17dcb.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Tree>
  </p:cSld>
  <p:clrMapOvr>
    <a:masterClrMapping/>
  </p:clrMapOvr>
  <p:transition spd="slow" advTm="6000">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upload.wikimedia.org/wikipedia/commons/thumb/5/50/Catacombes_Paris.JPG/250px-Catacombes_Paris.JPG">
            <a:hlinkClick r:id="rId2"/>
          </p:cNvPr>
          <p:cNvPicPr>
            <a:picLocks noChangeAspect="1" noChangeArrowheads="1"/>
          </p:cNvPicPr>
          <p:nvPr/>
        </p:nvPicPr>
        <p:blipFill>
          <a:blip r:embed="rId3" cstate="email"/>
          <a:srcRect/>
          <a:stretch>
            <a:fillRect/>
          </a:stretch>
        </p:blipFill>
        <p:spPr bwMode="auto">
          <a:xfrm>
            <a:off x="-1" y="0"/>
            <a:ext cx="9217737" cy="6858000"/>
          </a:xfrm>
          <a:prstGeom prst="rect">
            <a:avLst/>
          </a:prstGeom>
          <a:noFill/>
        </p:spPr>
      </p:pic>
    </p:spTree>
  </p:cSld>
  <p:clrMapOvr>
    <a:masterClrMapping/>
  </p:clrMapOvr>
  <p:transition spd="slow" advTm="6000">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email">
            <a:lum bright="75000" contrast="-81000"/>
          </a:blip>
          <a:srcRect/>
          <a:stretch>
            <a:fillRect/>
          </a:stretch>
        </p:blipFill>
        <p:spPr bwMode="auto">
          <a:xfrm>
            <a:off x="0" y="0"/>
            <a:ext cx="9144000" cy="6877050"/>
          </a:xfrm>
          <a:prstGeom prst="rect">
            <a:avLst/>
          </a:prstGeom>
          <a:noFill/>
        </p:spPr>
      </p:pic>
      <p:sp>
        <p:nvSpPr>
          <p:cNvPr id="2" name="1 Rectángulo"/>
          <p:cNvSpPr/>
          <p:nvPr/>
        </p:nvSpPr>
        <p:spPr>
          <a:xfrm>
            <a:off x="755576" y="1124744"/>
            <a:ext cx="7992888" cy="4893647"/>
          </a:xfrm>
          <a:prstGeom prst="rect">
            <a:avLst/>
          </a:prstGeom>
        </p:spPr>
        <p:txBody>
          <a:bodyPr wrap="square">
            <a:spAutoFit/>
          </a:bodyPr>
          <a:lstStyle/>
          <a:p>
            <a:r>
              <a:rPr lang="es-ES" sz="2400" b="1" i="1" dirty="0" smtClean="0">
                <a:solidFill>
                  <a:schemeClr val="accent6">
                    <a:lumMod val="75000"/>
                  </a:schemeClr>
                </a:solidFill>
              </a:rPr>
              <a:t>Los huesos están acomodados en forma de muralla, decisión tomada por el Inspector General de Canteras, donde se pueden encontrar placas identificando la procedencia de los huesos e incluso pequeños altares conteniendo epitafios en latín.</a:t>
            </a:r>
          </a:p>
          <a:p>
            <a:r>
              <a:rPr lang="es-ES" sz="2400" b="1" i="1" dirty="0" smtClean="0">
                <a:solidFill>
                  <a:schemeClr val="accent6">
                    <a:lumMod val="75000"/>
                  </a:schemeClr>
                </a:solidFill>
              </a:rPr>
              <a:t>Sólo aproximadamente kilómetro y medio de las catacumbas de los más de 300 que abracan en total, se encuentra abierto al público; esto debido a que autoridades parisinas descubrieron que en el interior de las catacumbas se practicaban rituales siniestros, como misas negras.</a:t>
            </a:r>
          </a:p>
          <a:p>
            <a:r>
              <a:rPr lang="es-ES" sz="2400" b="1" i="1" dirty="0" smtClean="0">
                <a:solidFill>
                  <a:schemeClr val="accent6">
                    <a:lumMod val="75000"/>
                  </a:schemeClr>
                </a:solidFill>
              </a:rPr>
              <a:t>El sistema de túneles es demasiado complejo y a pesar de que estos poseen placas para identificar bajo qué calle se encuentra el visitante, es muy fácil perderse en el trayecto. </a:t>
            </a:r>
            <a:endParaRPr lang="es-ES" sz="2400" b="1" i="1" dirty="0">
              <a:solidFill>
                <a:schemeClr val="accent6">
                  <a:lumMod val="75000"/>
                </a:schemeClr>
              </a:solidFill>
            </a:endParaRPr>
          </a:p>
        </p:txBody>
      </p:sp>
    </p:spTree>
  </p:cSld>
  <p:clrMapOvr>
    <a:masterClrMapping/>
  </p:clrMapOvr>
  <p:transition spd="slow" advTm="38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email">
            <a:lum bright="75000" contrast="-81000"/>
          </a:blip>
          <a:srcRect/>
          <a:stretch>
            <a:fillRect/>
          </a:stretch>
        </p:blipFill>
        <p:spPr bwMode="auto">
          <a:xfrm>
            <a:off x="0" y="0"/>
            <a:ext cx="9144000" cy="6877050"/>
          </a:xfrm>
          <a:prstGeom prst="rect">
            <a:avLst/>
          </a:prstGeom>
          <a:noFill/>
        </p:spPr>
      </p:pic>
      <p:sp>
        <p:nvSpPr>
          <p:cNvPr id="2" name="1 Rectángulo"/>
          <p:cNvSpPr/>
          <p:nvPr/>
        </p:nvSpPr>
        <p:spPr>
          <a:xfrm>
            <a:off x="1259632" y="1124744"/>
            <a:ext cx="7488832" cy="4893647"/>
          </a:xfrm>
          <a:prstGeom prst="rect">
            <a:avLst/>
          </a:prstGeom>
        </p:spPr>
        <p:txBody>
          <a:bodyPr wrap="square">
            <a:spAutoFit/>
          </a:bodyPr>
          <a:lstStyle/>
          <a:p>
            <a:r>
              <a:rPr lang="es-ES" sz="2400" b="1" i="1" dirty="0" smtClean="0">
                <a:solidFill>
                  <a:srgbClr val="FF0000"/>
                </a:solidFill>
              </a:rPr>
              <a:t>Hay pasadizos demasiado estrechos y bajos, algunos de los cuales se inundan fácilmente, por esta razón, los visitantes deben contar con la ayuda de un guía. Debido a estos peligros potenciales, desde el 2 de noviembre de 1955 se considera ilegal toda visita sin escolta oficial, lo cual, de no ser cumplido, puede acarrear una multa de 60 euros impuesta por los cataflics o policía especial que patrulla las catacumbas.</a:t>
            </a:r>
          </a:p>
          <a:p>
            <a:r>
              <a:rPr lang="es-ES" sz="2400" b="1" i="1" dirty="0" smtClean="0">
                <a:solidFill>
                  <a:srgbClr val="FF0000"/>
                </a:solidFill>
              </a:rPr>
              <a:t>Sin embargo, existen entradas secretas a lo largo de París, lo que permite ingresar a las catacumbas por medio de las alcantarillas o el metro. En raras pero peligrosas ocasiones las personas hacen uso de estos accesos para entrar en ellas.</a:t>
            </a:r>
            <a:endParaRPr lang="es-ES" sz="2400" b="1" i="1" dirty="0">
              <a:solidFill>
                <a:srgbClr val="FF0000"/>
              </a:solidFill>
            </a:endParaRPr>
          </a:p>
        </p:txBody>
      </p:sp>
    </p:spTree>
  </p:cSld>
  <p:clrMapOvr>
    <a:masterClrMapping/>
  </p:clrMapOvr>
  <p:transition spd="slow" advTm="43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catacombes7.jpg"/>
          <p:cNvPicPr>
            <a:picLocks noChangeAspect="1" noChangeArrowheads="1"/>
          </p:cNvPicPr>
          <p:nvPr/>
        </p:nvPicPr>
        <p:blipFill>
          <a:blip r:embed="rId2" cstate="email"/>
          <a:srcRect/>
          <a:stretch>
            <a:fillRect/>
          </a:stretch>
        </p:blipFill>
        <p:spPr bwMode="auto">
          <a:xfrm>
            <a:off x="-1" y="0"/>
            <a:ext cx="10293433" cy="6858000"/>
          </a:xfrm>
          <a:prstGeom prst="rect">
            <a:avLst/>
          </a:prstGeom>
          <a:noFill/>
        </p:spPr>
      </p:pic>
    </p:spTree>
  </p:cSld>
  <p:clrMapOvr>
    <a:masterClrMapping/>
  </p:clrMapOvr>
  <p:transition spd="slow" advTm="6000">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1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2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 (3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spd="slow" advTm="6000">
    <p:push/>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3" cstate="email">
            <a:lum bright="75000" contrast="-81000"/>
          </a:blip>
          <a:srcRect/>
          <a:stretch>
            <a:fillRect/>
          </a:stretch>
        </p:blipFill>
        <p:spPr bwMode="auto">
          <a:xfrm>
            <a:off x="0" y="0"/>
            <a:ext cx="9144000" cy="6877050"/>
          </a:xfrm>
          <a:prstGeom prst="rect">
            <a:avLst/>
          </a:prstGeom>
          <a:noFill/>
        </p:spPr>
      </p:pic>
      <p:sp>
        <p:nvSpPr>
          <p:cNvPr id="2" name="1 Rectángulo"/>
          <p:cNvSpPr/>
          <p:nvPr/>
        </p:nvSpPr>
        <p:spPr>
          <a:xfrm>
            <a:off x="4355976" y="908720"/>
            <a:ext cx="4572000" cy="5632311"/>
          </a:xfrm>
          <a:prstGeom prst="rect">
            <a:avLst/>
          </a:prstGeom>
        </p:spPr>
        <p:txBody>
          <a:bodyPr>
            <a:spAutoFit/>
          </a:bodyPr>
          <a:lstStyle/>
          <a:p>
            <a:endParaRPr lang="es-ES" sz="2400" b="1" i="1" dirty="0" smtClean="0">
              <a:solidFill>
                <a:srgbClr val="FF0000"/>
              </a:solidFill>
            </a:endParaRPr>
          </a:p>
          <a:p>
            <a:r>
              <a:rPr lang="es-ES" sz="2400" b="1" i="1" dirty="0" smtClean="0">
                <a:solidFill>
                  <a:srgbClr val="FF0000"/>
                </a:solidFill>
              </a:rPr>
              <a:t>N</a:t>
            </a:r>
            <a:r>
              <a:rPr lang="es-ES" sz="2800" b="1" i="1" dirty="0" smtClean="0">
                <a:solidFill>
                  <a:srgbClr val="FF0000"/>
                </a:solidFill>
              </a:rPr>
              <a:t>uestras vidas son los ríos</a:t>
            </a:r>
            <a:br>
              <a:rPr lang="es-ES" sz="2800" b="1" i="1" dirty="0" smtClean="0">
                <a:solidFill>
                  <a:srgbClr val="FF0000"/>
                </a:solidFill>
              </a:rPr>
            </a:br>
            <a:r>
              <a:rPr lang="es-ES" sz="2800" b="1" i="1" dirty="0" smtClean="0">
                <a:solidFill>
                  <a:srgbClr val="FF0000"/>
                </a:solidFill>
              </a:rPr>
              <a:t>que van a dar en la mar,</a:t>
            </a:r>
            <a:br>
              <a:rPr lang="es-ES" sz="2800" b="1" i="1" dirty="0" smtClean="0">
                <a:solidFill>
                  <a:srgbClr val="FF0000"/>
                </a:solidFill>
              </a:rPr>
            </a:br>
            <a:r>
              <a:rPr lang="es-ES" sz="2800" b="1" i="1" dirty="0" smtClean="0">
                <a:solidFill>
                  <a:srgbClr val="FF0000"/>
                </a:solidFill>
              </a:rPr>
              <a:t>que es el morir;</a:t>
            </a:r>
            <a:br>
              <a:rPr lang="es-ES" sz="2800" b="1" i="1" dirty="0" smtClean="0">
                <a:solidFill>
                  <a:srgbClr val="FF0000"/>
                </a:solidFill>
              </a:rPr>
            </a:br>
            <a:r>
              <a:rPr lang="es-ES" sz="2800" b="1" i="1" dirty="0" smtClean="0">
                <a:solidFill>
                  <a:srgbClr val="FF0000"/>
                </a:solidFill>
              </a:rPr>
              <a:t>allí van los señoríos</a:t>
            </a:r>
            <a:br>
              <a:rPr lang="es-ES" sz="2800" b="1" i="1" dirty="0" smtClean="0">
                <a:solidFill>
                  <a:srgbClr val="FF0000"/>
                </a:solidFill>
              </a:rPr>
            </a:br>
            <a:r>
              <a:rPr lang="es-ES" sz="2800" b="1" i="1" dirty="0" smtClean="0">
                <a:solidFill>
                  <a:srgbClr val="FF0000"/>
                </a:solidFill>
              </a:rPr>
              <a:t>derechos a se acabar</a:t>
            </a:r>
            <a:br>
              <a:rPr lang="es-ES" sz="2800" b="1" i="1" dirty="0" smtClean="0">
                <a:solidFill>
                  <a:srgbClr val="FF0000"/>
                </a:solidFill>
              </a:rPr>
            </a:br>
            <a:r>
              <a:rPr lang="es-ES" sz="2800" b="1" i="1" dirty="0" smtClean="0">
                <a:solidFill>
                  <a:srgbClr val="FF0000"/>
                </a:solidFill>
              </a:rPr>
              <a:t>y consumir;</a:t>
            </a:r>
            <a:br>
              <a:rPr lang="es-ES" sz="2800" b="1" i="1" dirty="0" smtClean="0">
                <a:solidFill>
                  <a:srgbClr val="FF0000"/>
                </a:solidFill>
              </a:rPr>
            </a:br>
            <a:r>
              <a:rPr lang="es-ES" sz="2800" b="1" i="1" dirty="0" smtClean="0">
                <a:solidFill>
                  <a:srgbClr val="FF0000"/>
                </a:solidFill>
              </a:rPr>
              <a:t>allí los ríos caudales,</a:t>
            </a:r>
            <a:br>
              <a:rPr lang="es-ES" sz="2800" b="1" i="1" dirty="0" smtClean="0">
                <a:solidFill>
                  <a:srgbClr val="FF0000"/>
                </a:solidFill>
              </a:rPr>
            </a:br>
            <a:r>
              <a:rPr lang="es-ES" sz="2800" b="1" i="1" dirty="0" smtClean="0">
                <a:solidFill>
                  <a:srgbClr val="FF0000"/>
                </a:solidFill>
              </a:rPr>
              <a:t>allí los otros medianos</a:t>
            </a:r>
            <a:br>
              <a:rPr lang="es-ES" sz="2800" b="1" i="1" dirty="0" smtClean="0">
                <a:solidFill>
                  <a:srgbClr val="FF0000"/>
                </a:solidFill>
              </a:rPr>
            </a:br>
            <a:r>
              <a:rPr lang="es-ES" sz="2800" b="1" i="1" dirty="0" smtClean="0">
                <a:solidFill>
                  <a:srgbClr val="FF0000"/>
                </a:solidFill>
              </a:rPr>
              <a:t>y más chicos,</a:t>
            </a:r>
            <a:br>
              <a:rPr lang="es-ES" sz="2800" b="1" i="1" dirty="0" smtClean="0">
                <a:solidFill>
                  <a:srgbClr val="FF0000"/>
                </a:solidFill>
              </a:rPr>
            </a:br>
            <a:r>
              <a:rPr lang="es-ES" sz="2800" b="1" i="1" dirty="0" smtClean="0">
                <a:solidFill>
                  <a:srgbClr val="FF0000"/>
                </a:solidFill>
              </a:rPr>
              <a:t>y llegados, son iguales</a:t>
            </a:r>
            <a:br>
              <a:rPr lang="es-ES" sz="2800" b="1" i="1" dirty="0" smtClean="0">
                <a:solidFill>
                  <a:srgbClr val="FF0000"/>
                </a:solidFill>
              </a:rPr>
            </a:br>
            <a:r>
              <a:rPr lang="es-ES" sz="2800" b="1" i="1" dirty="0" smtClean="0">
                <a:solidFill>
                  <a:srgbClr val="FF0000"/>
                </a:solidFill>
              </a:rPr>
              <a:t>los que viven por sus manos</a:t>
            </a:r>
            <a:br>
              <a:rPr lang="es-ES" sz="2800" b="1" i="1" dirty="0" smtClean="0">
                <a:solidFill>
                  <a:srgbClr val="FF0000"/>
                </a:solidFill>
              </a:rPr>
            </a:br>
            <a:r>
              <a:rPr lang="es-ES" sz="2800" b="1" i="1" dirty="0" smtClean="0">
                <a:solidFill>
                  <a:srgbClr val="FF0000"/>
                </a:solidFill>
              </a:rPr>
              <a:t>y los ricos.</a:t>
            </a:r>
            <a:endParaRPr lang="es-ES" sz="2800" b="1" i="1" dirty="0">
              <a:solidFill>
                <a:srgbClr val="FF0000"/>
              </a:solidFill>
            </a:endParaRPr>
          </a:p>
        </p:txBody>
      </p:sp>
      <p:sp>
        <p:nvSpPr>
          <p:cNvPr id="3" name="2 Rectángulo"/>
          <p:cNvSpPr/>
          <p:nvPr/>
        </p:nvSpPr>
        <p:spPr>
          <a:xfrm>
            <a:off x="467544" y="476672"/>
            <a:ext cx="3528392" cy="2031325"/>
          </a:xfrm>
          <a:prstGeom prst="rect">
            <a:avLst/>
          </a:prstGeom>
        </p:spPr>
        <p:txBody>
          <a:bodyPr wrap="square">
            <a:spAutoFit/>
          </a:bodyPr>
          <a:lstStyle/>
          <a:p>
            <a:r>
              <a:rPr lang="es-ES" b="1" i="1" dirty="0" smtClean="0">
                <a:solidFill>
                  <a:srgbClr val="FFFF00"/>
                </a:solidFill>
              </a:rPr>
              <a:t>NUESTRAS VIDAS SON LOS RÍOS…</a:t>
            </a:r>
          </a:p>
          <a:p>
            <a:r>
              <a:rPr lang="es-ES" b="1" i="1" dirty="0" smtClean="0">
                <a:solidFill>
                  <a:srgbClr val="FFFF00"/>
                </a:solidFill>
              </a:rPr>
              <a:t>Al final todo queda en un confortable paseo por otro mundo del que algún día, que espero lejano, formaremos parte. Como diría Jorge Manrique en las Coplas a la Muerte de su Padre:</a:t>
            </a:r>
          </a:p>
        </p:txBody>
      </p:sp>
    </p:spTree>
  </p:cSld>
  <p:clrMapOvr>
    <a:masterClrMapping/>
  </p:clrMapOvr>
  <p:transition spd="slow" advTm="41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1" descr="c (1).jpg"/>
          <p:cNvPicPr>
            <a:picLocks noChangeAspect="1"/>
          </p:cNvPicPr>
          <p:nvPr/>
        </p:nvPicPr>
        <p:blipFill>
          <a:blip r:embed="rId3" cstate="email"/>
          <a:stretch>
            <a:fillRect/>
          </a:stretch>
        </p:blipFill>
        <p:spPr>
          <a:xfrm>
            <a:off x="0" y="0"/>
            <a:ext cx="9144000" cy="6858000"/>
          </a:xfrm>
          <a:prstGeom prst="rect">
            <a:avLst/>
          </a:prstGeom>
        </p:spPr>
      </p:pic>
      <p:sp>
        <p:nvSpPr>
          <p:cNvPr id="6" name="5 Rectángulo"/>
          <p:cNvSpPr/>
          <p:nvPr/>
        </p:nvSpPr>
        <p:spPr>
          <a:xfrm>
            <a:off x="-396552" y="33265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cstate="email"/>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email"/>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email"/>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email"/>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email"/>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6">
                                            <p:txEl>
                                              <p:pRg st="0" end="0"/>
                                            </p:txEl>
                                          </p:spTgt>
                                        </p:tgtEl>
                                      </p:cBhvr>
                                    </p:animEffect>
                                  </p:childTnLst>
                                </p:cTn>
                              </p:par>
                            </p:childTnLst>
                          </p:cTn>
                        </p:par>
                        <p:par>
                          <p:cTn id="12" fill="hold">
                            <p:stCondLst>
                              <p:cond delay="68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20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20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email"/>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email"/>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email"/>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N VIAJE AL IMPERIO DE LA MUER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VIAJE AL IMPERIO DE LA MUERTE</Template>
  <TotalTime>4</TotalTime>
  <Words>943</Words>
  <Application>Microsoft Office PowerPoint</Application>
  <PresentationFormat>Presentación en pantalla (4:3)</PresentationFormat>
  <Paragraphs>56</Paragraphs>
  <Slides>62</Slides>
  <Notes>2</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UN VIAJE AL IMPERIO DE LA MUERTE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kamdou.net</dc:subject>
  <dc:creator>JOSE LUIS</dc:creator>
  <cp:lastModifiedBy>JOSE LUIS</cp:lastModifiedBy>
  <cp:revision>1</cp:revision>
  <dcterms:created xsi:type="dcterms:W3CDTF">2014-09-26T14:32:59Z</dcterms:created>
  <dcterms:modified xsi:type="dcterms:W3CDTF">2014-09-26T14:37:17Z</dcterms:modified>
</cp:coreProperties>
</file>