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48" r:id="rId4"/>
    <p:sldId id="360" r:id="rId5"/>
    <p:sldId id="399" r:id="rId6"/>
    <p:sldId id="351" r:id="rId7"/>
    <p:sldId id="352" r:id="rId8"/>
    <p:sldId id="400" r:id="rId9"/>
    <p:sldId id="349" r:id="rId10"/>
    <p:sldId id="375" r:id="rId11"/>
    <p:sldId id="397" r:id="rId12"/>
    <p:sldId id="401" r:id="rId13"/>
    <p:sldId id="402" r:id="rId14"/>
    <p:sldId id="403" r:id="rId15"/>
    <p:sldId id="410" r:id="rId16"/>
    <p:sldId id="412" r:id="rId17"/>
    <p:sldId id="414" r:id="rId18"/>
    <p:sldId id="404" r:id="rId19"/>
    <p:sldId id="405" r:id="rId20"/>
    <p:sldId id="407" r:id="rId21"/>
    <p:sldId id="408" r:id="rId22"/>
    <p:sldId id="409" r:id="rId23"/>
    <p:sldId id="366" r:id="rId24"/>
    <p:sldId id="379" r:id="rId25"/>
    <p:sldId id="367" r:id="rId26"/>
    <p:sldId id="406" r:id="rId27"/>
    <p:sldId id="368" r:id="rId28"/>
    <p:sldId id="381" r:id="rId29"/>
    <p:sldId id="369" r:id="rId30"/>
    <p:sldId id="378" r:id="rId31"/>
    <p:sldId id="371" r:id="rId32"/>
    <p:sldId id="398" r:id="rId33"/>
    <p:sldId id="370" r:id="rId34"/>
    <p:sldId id="376" r:id="rId35"/>
    <p:sldId id="363" r:id="rId36"/>
    <p:sldId id="354" r:id="rId37"/>
    <p:sldId id="392" r:id="rId38"/>
    <p:sldId id="361" r:id="rId39"/>
    <p:sldId id="356" r:id="rId40"/>
    <p:sldId id="372" r:id="rId41"/>
    <p:sldId id="364" r:id="rId42"/>
    <p:sldId id="359" r:id="rId43"/>
    <p:sldId id="350" r:id="rId44"/>
    <p:sldId id="385" r:id="rId45"/>
    <p:sldId id="394" r:id="rId46"/>
    <p:sldId id="389" r:id="rId47"/>
    <p:sldId id="411" r:id="rId48"/>
    <p:sldId id="383" r:id="rId49"/>
    <p:sldId id="353" r:id="rId50"/>
    <p:sldId id="377" r:id="rId51"/>
    <p:sldId id="393" r:id="rId52"/>
    <p:sldId id="373" r:id="rId53"/>
    <p:sldId id="380" r:id="rId54"/>
    <p:sldId id="358" r:id="rId55"/>
    <p:sldId id="374" r:id="rId56"/>
    <p:sldId id="382" r:id="rId57"/>
    <p:sldId id="384" r:id="rId58"/>
    <p:sldId id="386" r:id="rId59"/>
    <p:sldId id="388" r:id="rId60"/>
    <p:sldId id="365" r:id="rId61"/>
    <p:sldId id="387" r:id="rId62"/>
    <p:sldId id="395" r:id="rId63"/>
    <p:sldId id="390" r:id="rId64"/>
    <p:sldId id="338" r:id="rId65"/>
    <p:sldId id="396" r:id="rId6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nchHPhjYWVWwzMk1zQ1oJg" hashData="ibUfjtyGsMUS3/JtySSGqwNNNP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45"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6A21C08-CD08-4D46-B028-DB0399B997C6}" type="slidenum">
              <a:rPr lang="es-ES_tradnl"/>
              <a:pPr>
                <a:defRPr/>
              </a:pPr>
              <a:t>‹Nº›</a:t>
            </a:fld>
            <a:endParaRPr lang="es-ES_tradnl"/>
          </a:p>
        </p:txBody>
      </p:sp>
    </p:spTree>
  </p:cSld>
  <p:clrMapOvr>
    <a:masterClrMapping/>
  </p:clrMapOvr>
  <p:transition spd="slow" advClick="0" advTm="6000">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4A81E7C-023F-409D-AD38-BF15467C7529}" type="slidenum">
              <a:rPr lang="es-ES_tradnl"/>
              <a:pPr>
                <a:defRPr/>
              </a:pPr>
              <a:t>‹Nº›</a:t>
            </a:fld>
            <a:endParaRPr lang="es-ES_tradnl"/>
          </a:p>
        </p:txBody>
      </p:sp>
    </p:spTree>
  </p:cSld>
  <p:clrMapOvr>
    <a:masterClrMapping/>
  </p:clrMapOvr>
  <p:transition spd="slow" advClick="0" advTm="6000">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893BB8A-5429-42BC-86AD-C79741EA3041}" type="slidenum">
              <a:rPr lang="es-ES_tradnl"/>
              <a:pPr>
                <a:defRPr/>
              </a:pPr>
              <a:t>‹Nº›</a:t>
            </a:fld>
            <a:endParaRPr lang="es-ES_tradnl"/>
          </a:p>
        </p:txBody>
      </p:sp>
    </p:spTree>
  </p:cSld>
  <p:clrMapOvr>
    <a:masterClrMapping/>
  </p:clrMapOvr>
  <p:transition spd="slow" advClick="0" advTm="6000">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7BA6E7C1-4A41-4BAB-B1E0-9AD59B03ED16}" type="slidenum">
              <a:rPr lang="es-ES_tradnl"/>
              <a:pPr>
                <a:defRPr/>
              </a:pPr>
              <a:t>‹Nº›</a:t>
            </a:fld>
            <a:endParaRPr lang="es-ES_tradnl"/>
          </a:p>
        </p:txBody>
      </p:sp>
    </p:spTree>
  </p:cSld>
  <p:clrMapOvr>
    <a:masterClrMapping/>
  </p:clrMapOvr>
  <p:transition spd="slow" advClick="0" advTm="6000">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D2CD12AA-9510-46CD-954C-F53B98565854}" type="slidenum">
              <a:rPr lang="es-ES_tradnl"/>
              <a:pPr>
                <a:defRPr/>
              </a:pPr>
              <a:t>‹Nº›</a:t>
            </a:fld>
            <a:endParaRPr lang="es-ES_tradnl"/>
          </a:p>
        </p:txBody>
      </p:sp>
    </p:spTree>
  </p:cSld>
  <p:clrMapOvr>
    <a:masterClrMapping/>
  </p:clrMapOvr>
  <p:transition spd="slow" advClick="0" advTm="6000">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665FB4A0-9FA3-4F9B-A4A3-52BE37FE3DEE}" type="slidenum">
              <a:rPr lang="es-ES_tradnl"/>
              <a:pPr>
                <a:defRPr/>
              </a:pPr>
              <a:t>‹Nº›</a:t>
            </a:fld>
            <a:endParaRPr lang="es-ES_tradnl"/>
          </a:p>
        </p:txBody>
      </p:sp>
    </p:spTree>
  </p:cSld>
  <p:clrMapOvr>
    <a:masterClrMapping/>
  </p:clrMapOvr>
  <p:transition spd="slow" advClick="0" advTm="6000">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AFA8E45A-C358-41BA-8551-8BCB69FF1C5B}" type="slidenum">
              <a:rPr lang="es-ES_tradnl"/>
              <a:pPr>
                <a:defRPr/>
              </a:pPr>
              <a:t>‹Nº›</a:t>
            </a:fld>
            <a:endParaRPr lang="es-ES_tradnl"/>
          </a:p>
        </p:txBody>
      </p:sp>
    </p:spTree>
  </p:cSld>
  <p:clrMapOvr>
    <a:masterClrMapping/>
  </p:clrMapOvr>
  <p:transition spd="slow" advClick="0" advTm="6000">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A4CDDCD8-7674-454E-A057-E0C4CE44A6A5}" type="slidenum">
              <a:rPr lang="es-ES_tradnl"/>
              <a:pPr>
                <a:defRPr/>
              </a:pPr>
              <a:t>‹Nº›</a:t>
            </a:fld>
            <a:endParaRPr lang="es-ES_tradnl"/>
          </a:p>
        </p:txBody>
      </p:sp>
    </p:spTree>
  </p:cSld>
  <p:clrMapOvr>
    <a:masterClrMapping/>
  </p:clrMapOvr>
  <p:transition spd="slow" advClick="0" advTm="6000">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841E232C-9D36-47DA-89AC-3A9C18CB6A0F}" type="slidenum">
              <a:rPr lang="es-ES_tradnl"/>
              <a:pPr>
                <a:defRPr/>
              </a:pPr>
              <a:t>‹Nº›</a:t>
            </a:fld>
            <a:endParaRPr lang="es-ES_tradnl"/>
          </a:p>
        </p:txBody>
      </p:sp>
    </p:spTree>
  </p:cSld>
  <p:clrMapOvr>
    <a:masterClrMapping/>
  </p:clrMapOvr>
  <p:transition spd="slow" advClick="0" advTm="6000">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299996F0-03A4-4AAB-82F0-1791E0BEF687}" type="slidenum">
              <a:rPr lang="es-ES_tradnl"/>
              <a:pPr>
                <a:defRPr/>
              </a:pPr>
              <a:t>‹Nº›</a:t>
            </a:fld>
            <a:endParaRPr lang="es-ES_tradnl"/>
          </a:p>
        </p:txBody>
      </p:sp>
    </p:spTree>
  </p:cSld>
  <p:clrMapOvr>
    <a:masterClrMapping/>
  </p:clrMapOvr>
  <p:transition spd="slow" advClick="0" advTm="6000">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279F92FE-220D-4531-9786-F1B7DD46E121}" type="slidenum">
              <a:rPr lang="es-ES_tradnl"/>
              <a:pPr>
                <a:defRPr/>
              </a:pPr>
              <a:t>‹Nº›</a:t>
            </a:fld>
            <a:endParaRPr lang="es-ES_tradnl"/>
          </a:p>
        </p:txBody>
      </p:sp>
    </p:spTree>
  </p:cSld>
  <p:clrMapOvr>
    <a:masterClrMapping/>
  </p:clrMapOvr>
  <p:transition spd="slow" advClick="0" advTm="6000">
    <p:newsfla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65D63D6-B8BF-4232-9BE2-2B4B4E2F39D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F200"/>
            </a:gs>
            <a:gs pos="45000">
              <a:srgbClr val="FF7A00"/>
            </a:gs>
            <a:gs pos="70000">
              <a:srgbClr val="FF0300"/>
            </a:gs>
            <a:gs pos="100000">
              <a:srgbClr val="4D0808"/>
            </a:gs>
          </a:gsLst>
          <a:lin ang="540000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DF163DA5-6200-4D84-87B1-122173FBE203}"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Click="0" advTm="6000">
    <p:newsflash/>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CDCBD38-A326-44F1-B3CC-89761E1A3F23}"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6" name="Picture 3" descr="illusion-017"/>
          <p:cNvPicPr>
            <a:picLocks noChangeAspect="1" noChangeArrowheads="1" noCrop="1"/>
          </p:cNvPicPr>
          <p:nvPr/>
        </p:nvPicPr>
        <p:blipFill>
          <a:blip r:embed="rId3">
            <a:lum bright="66000" contrast="40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571472" y="2000240"/>
            <a:ext cx="7500958" cy="2308306"/>
          </a:xfrm>
          <a:prstGeom prst="rect">
            <a:avLst/>
          </a:prstGeom>
        </p:spPr>
        <p:txBody>
          <a:bodyPr lIns="91422" tIns="45711" rIns="91422" bIns="45711">
            <a:spAutoFit/>
          </a:bodyPr>
          <a:lstStyle/>
          <a:p>
            <a:pPr algn="ctr">
              <a:defRPr/>
            </a:pPr>
            <a:r>
              <a:rPr lang="es-ES" sz="72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TRAS  EL ESPEJO</a:t>
            </a:r>
            <a:endParaRPr lang="es-ES" sz="72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endParaRPr>
          </a:p>
        </p:txBody>
      </p:sp>
      <p:pic>
        <p:nvPicPr>
          <p:cNvPr id="2053" name="Picture 8"/>
          <p:cNvPicPr>
            <a:picLocks noChangeAspect="1" noChangeArrowheads="1"/>
          </p:cNvPicPr>
          <p:nvPr/>
        </p:nvPicPr>
        <p:blipFill>
          <a:blip r:embed="rId4"/>
          <a:srcRect/>
          <a:stretch>
            <a:fillRect/>
          </a:stretch>
        </p:blipFill>
        <p:spPr bwMode="auto">
          <a:xfrm>
            <a:off x="428625" y="500063"/>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a:srcRect/>
          <a:stretch>
            <a:fillRect/>
          </a:stretch>
        </p:blipFill>
        <p:spPr bwMode="auto">
          <a:xfrm>
            <a:off x="285750" y="5429250"/>
            <a:ext cx="1000125" cy="1052513"/>
          </a:xfrm>
          <a:prstGeom prst="rect">
            <a:avLst/>
          </a:prstGeom>
          <a:noFill/>
          <a:ln w="38100">
            <a:solidFill>
              <a:srgbClr val="1CDEF8"/>
            </a:solidFill>
            <a:miter lim="800000"/>
            <a:headEnd/>
            <a:tailEnd/>
          </a:ln>
        </p:spPr>
      </p:pic>
      <p:sp>
        <p:nvSpPr>
          <p:cNvPr id="15" name="14 Rectángulo"/>
          <p:cNvSpPr/>
          <p:nvPr/>
        </p:nvSpPr>
        <p:spPr>
          <a:xfrm>
            <a:off x="1142976"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1000">
    <p:newsflash/>
    <p:sndAc>
      <p:stSnd loop="1">
        <p:snd r:embed="rId2" name="Herbert-Von-Karajan-Bolero-de-Rab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0" fill="hold"/>
                                        <p:tgtEl>
                                          <p:spTgt spid="6"/>
                                        </p:tgtEl>
                                        <p:attrNameLst>
                                          <p:attrName>ppt_w</p:attrName>
                                        </p:attrNameLst>
                                      </p:cBhvr>
                                      <p:tavLst>
                                        <p:tav tm="0">
                                          <p:val>
                                            <p:strVal val="#ppt_w*0.70"/>
                                          </p:val>
                                        </p:tav>
                                        <p:tav tm="100000">
                                          <p:val>
                                            <p:strVal val="#ppt_w"/>
                                          </p:val>
                                        </p:tav>
                                      </p:tavLst>
                                    </p:anim>
                                    <p:anim calcmode="lin" valueType="num">
                                      <p:cBhvr>
                                        <p:cTn id="13" dur="5000" fill="hold"/>
                                        <p:tgtEl>
                                          <p:spTgt spid="6"/>
                                        </p:tgtEl>
                                        <p:attrNameLst>
                                          <p:attrName>ppt_h</p:attrName>
                                        </p:attrNameLst>
                                      </p:cBhvr>
                                      <p:tavLst>
                                        <p:tav tm="0">
                                          <p:val>
                                            <p:strVal val="#ppt_h"/>
                                          </p:val>
                                        </p:tav>
                                        <p:tav tm="100000">
                                          <p:val>
                                            <p:strVal val="#ppt_h"/>
                                          </p:val>
                                        </p:tav>
                                      </p:tavLst>
                                    </p:anim>
                                    <p:animEffect transition="in" filter="fade">
                                      <p:cBhvr>
                                        <p:cTn id="14"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3075" name="1 Rectángulo"/>
          <p:cNvSpPr>
            <a:spLocks noChangeArrowheads="1"/>
          </p:cNvSpPr>
          <p:nvPr/>
        </p:nvSpPr>
        <p:spPr bwMode="auto">
          <a:xfrm>
            <a:off x="1214414" y="1285860"/>
            <a:ext cx="6215066" cy="5355312"/>
          </a:xfrm>
          <a:prstGeom prst="rect">
            <a:avLst/>
          </a:prstGeom>
          <a:noFill/>
          <a:ln w="9525">
            <a:noFill/>
            <a:miter lim="800000"/>
            <a:headEnd/>
            <a:tailEnd/>
          </a:ln>
        </p:spPr>
        <p:txBody>
          <a:bodyPr wrap="square">
            <a:spAutoFit/>
          </a:bodyPr>
          <a:lstStyle/>
          <a:p>
            <a:pPr algn="ctr"/>
            <a:r>
              <a:rPr lang="es-ES" sz="4800" b="1" i="1" dirty="0" smtClean="0">
                <a:solidFill>
                  <a:srgbClr val="C00000"/>
                </a:solidFill>
                <a:latin typeface="Calibri" pitchFamily="34" charset="0"/>
              </a:rPr>
              <a:t>¿Hay </a:t>
            </a:r>
            <a:r>
              <a:rPr lang="es-ES" sz="4800" b="1" i="1" dirty="0">
                <a:solidFill>
                  <a:srgbClr val="C00000"/>
                </a:solidFill>
                <a:latin typeface="Calibri" pitchFamily="34" charset="0"/>
              </a:rPr>
              <a:t>gente detrás de los espejos</a:t>
            </a:r>
            <a:r>
              <a:rPr lang="es-ES" sz="4800" b="1" i="1" dirty="0" smtClean="0">
                <a:solidFill>
                  <a:srgbClr val="C00000"/>
                </a:solidFill>
                <a:latin typeface="Calibri" pitchFamily="34" charset="0"/>
              </a:rPr>
              <a:t>?</a:t>
            </a:r>
          </a:p>
          <a:p>
            <a:pPr algn="ctr"/>
            <a:r>
              <a:rPr lang="es-ES" sz="3200" b="1" i="1" dirty="0" smtClean="0">
                <a:latin typeface="Calibri" pitchFamily="34" charset="0"/>
              </a:rPr>
              <a:t> </a:t>
            </a:r>
            <a:r>
              <a:rPr lang="es-ES" sz="3200" b="1" i="1" dirty="0">
                <a:latin typeface="Calibri" pitchFamily="34" charset="0"/>
              </a:rPr>
              <a:t>¿Quién nos mira desde ese </a:t>
            </a:r>
            <a:r>
              <a:rPr lang="es-ES" sz="3200" b="1" i="1" dirty="0" smtClean="0">
                <a:latin typeface="Calibri" pitchFamily="34" charset="0"/>
              </a:rPr>
              <a:t>otro </a:t>
            </a:r>
            <a:r>
              <a:rPr lang="es-ES" sz="3200" b="1" i="1" dirty="0">
                <a:latin typeface="Calibri" pitchFamily="34" charset="0"/>
              </a:rPr>
              <a:t>lado?? Estos son los misterios que encierra un elemento básico en nuestros días, un objeto totalmente conocido. Estos son los misterios que se esconden tras el cristal.</a:t>
            </a:r>
          </a:p>
          <a:p>
            <a:pPr algn="ct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Click="0" advTm="19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Rectángulo"/>
          <p:cNvSpPr>
            <a:spLocks noChangeArrowheads="1"/>
          </p:cNvSpPr>
          <p:nvPr/>
        </p:nvSpPr>
        <p:spPr bwMode="auto">
          <a:xfrm>
            <a:off x="285750" y="642938"/>
            <a:ext cx="3571875" cy="6740525"/>
          </a:xfrm>
          <a:prstGeom prst="rect">
            <a:avLst/>
          </a:prstGeom>
          <a:noFill/>
          <a:ln w="9525">
            <a:noFill/>
            <a:miter lim="800000"/>
            <a:headEnd/>
            <a:tailEnd/>
          </a:ln>
        </p:spPr>
        <p:txBody>
          <a:bodyPr>
            <a:spAutoFit/>
          </a:bodyPr>
          <a:lstStyle/>
          <a:p>
            <a:pPr algn="ctr"/>
            <a:r>
              <a:rPr lang="es-ES" sz="2400" b="1" i="1" dirty="0">
                <a:latin typeface="Calibri" pitchFamily="34" charset="0"/>
              </a:rPr>
              <a:t>Los espejos también son considerados portales que comunican al más allá, o hacia otro mundo similar al nuestro pero donde nada es lo que parece. Muchos son los relatos de personas que afirman haber visto reflejados en ellos a seres que en realidad no estaban allí o a familiares que recién habían fallecido y se presentaban a modo de despedida. </a:t>
            </a:r>
            <a:r>
              <a:rPr lang="es-ES" dirty="0">
                <a:latin typeface="Calibri" pitchFamily="34" charset="0"/>
              </a:rPr>
              <a:t/>
            </a:r>
            <a:br>
              <a:rPr lang="es-ES" dirty="0">
                <a:latin typeface="Calibri" pitchFamily="34" charset="0"/>
              </a:rPr>
            </a:br>
            <a:endParaRPr lang="es-ES" dirty="0">
              <a:latin typeface="Calibri" pitchFamily="34" charset="0"/>
            </a:endParaRPr>
          </a:p>
          <a:p>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5123" name="Picture 2" descr="C:\Documents and Settings\Dell\Escritorio\805F3214A.jpg"/>
          <p:cNvPicPr>
            <a:picLocks noChangeAspect="1" noChangeArrowheads="1"/>
          </p:cNvPicPr>
          <p:nvPr/>
        </p:nvPicPr>
        <p:blipFill>
          <a:blip r:embed="rId2"/>
          <a:srcRect/>
          <a:stretch>
            <a:fillRect/>
          </a:stretch>
        </p:blipFill>
        <p:spPr bwMode="auto">
          <a:xfrm>
            <a:off x="4643438" y="285750"/>
            <a:ext cx="4143375" cy="6215063"/>
          </a:xfrm>
          <a:prstGeom prst="rect">
            <a:avLst/>
          </a:prstGeom>
          <a:noFill/>
          <a:ln w="9525">
            <a:noFill/>
            <a:miter lim="800000"/>
            <a:headEnd/>
            <a:tailEnd/>
          </a:ln>
        </p:spPr>
      </p:pic>
      <p:sp>
        <p:nvSpPr>
          <p:cNvPr id="4" name="Rectangle 1"/>
          <p:cNvSpPr/>
          <p:nvPr/>
        </p:nvSpPr>
        <p:spPr>
          <a:xfrm>
            <a:off x="0" y="0"/>
            <a:ext cx="4429124"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9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spejo_roto.jpg"/>
          <p:cNvPicPr>
            <a:picLocks noChangeAspect="1" noChangeArrowheads="1"/>
          </p:cNvPicPr>
          <p:nvPr/>
        </p:nvPicPr>
        <p:blipFill>
          <a:blip r:embed="rId2"/>
          <a:srcRect/>
          <a:stretch>
            <a:fillRect/>
          </a:stretch>
        </p:blipFill>
        <p:spPr bwMode="auto">
          <a:xfrm>
            <a:off x="0" y="0"/>
            <a:ext cx="9326266" cy="6858000"/>
          </a:xfrm>
          <a:prstGeom prst="rect">
            <a:avLst/>
          </a:prstGeom>
          <a:noFill/>
        </p:spPr>
      </p:pic>
    </p:spTree>
  </p:cSld>
  <p:clrMapOvr>
    <a:masterClrMapping/>
  </p:clrMapOvr>
  <p:transition spd="slow" advClick="0" advTm="600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4098" name="Picture 2" descr="C:\Documents and Settings\Dell\Escritorio\11-mark-harrison.jpg"/>
          <p:cNvPicPr>
            <a:picLocks noChangeAspect="1" noChangeArrowheads="1"/>
          </p:cNvPicPr>
          <p:nvPr/>
        </p:nvPicPr>
        <p:blipFill>
          <a:blip r:embed="rId3"/>
          <a:srcRect/>
          <a:stretch>
            <a:fillRect/>
          </a:stretch>
        </p:blipFill>
        <p:spPr bwMode="auto">
          <a:xfrm>
            <a:off x="1857375" y="-642938"/>
            <a:ext cx="5214938" cy="7996238"/>
          </a:xfrm>
          <a:prstGeom prst="rect">
            <a:avLst/>
          </a:prstGeom>
          <a:noFill/>
          <a:ln w="9525">
            <a:noFill/>
            <a:miter lim="800000"/>
            <a:headEnd/>
            <a:tailEnd/>
          </a:ln>
        </p:spPr>
      </p:pic>
    </p:spTree>
  </p:cSld>
  <p:clrMapOvr>
    <a:masterClrMapping/>
  </p:clrMapOvr>
  <p:transition spd="slow" advClick="0" advTm="6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3 Rectángulo"/>
          <p:cNvSpPr>
            <a:spLocks noChangeArrowheads="1"/>
          </p:cNvSpPr>
          <p:nvPr/>
        </p:nvSpPr>
        <p:spPr bwMode="auto">
          <a:xfrm>
            <a:off x="500063" y="763588"/>
            <a:ext cx="8072437" cy="6094412"/>
          </a:xfrm>
          <a:prstGeom prst="rect">
            <a:avLst/>
          </a:prstGeom>
          <a:noFill/>
          <a:ln w="9525">
            <a:noFill/>
            <a:miter lim="800000"/>
            <a:headEnd/>
            <a:tailEnd/>
          </a:ln>
        </p:spPr>
        <p:txBody>
          <a:bodyPr>
            <a:spAutoFit/>
          </a:bodyPr>
          <a:lstStyle/>
          <a:p>
            <a:pPr algn="ctr"/>
            <a:r>
              <a:rPr lang="es-ES" sz="2400" b="1" i="1">
                <a:latin typeface="Calibri" pitchFamily="34" charset="0"/>
              </a:rPr>
              <a:t>Es sabido que según la tradición ¨Romper un Espejo¨ trae mala suerte durante 7 años. Las supersticiones relativas al espejo se cuentan entre las mas antiguas. Ya que hacen referencia a que nuestro reflejo esta en el y si se rompe nos hacemos daño a nosotros mismos. Dañar un espejo es dañar el alma.. En lo que respecta a la mala suerte o a influencias negativas durante 7 años, la Tradición Popular dice que cada 7 años dura un periodo de la mala suerte, ya que el cuerpo experimenta un cambio en su constitución fisiológica precisamente cada 7 años. Pero existen remedios para evitar que esta acción se produzca. Por ejemplo si recogemos los trozos del espejo roto y los lavamos en un rio que fluya hacia el Sur, entonces la mala suerte desaparecerá. Pero no es aconsejable mirarse en un espejo roto.</a:t>
            </a:r>
          </a:p>
          <a:p>
            <a:r>
              <a:rPr lang="es-ES">
                <a:latin typeface="Calibri" pitchFamily="34" charset="0"/>
              </a:rPr>
              <a:t/>
            </a:r>
            <a:br>
              <a:rPr lang="es-ES">
                <a:latin typeface="Calibri" pitchFamily="34" charset="0"/>
              </a:rPr>
            </a:br>
            <a:r>
              <a:rPr lang="es-ES">
                <a:latin typeface="Calibri" pitchFamily="34" charset="0"/>
              </a:rPr>
              <a:t/>
            </a:r>
            <a:br>
              <a:rPr lang="es-ES">
                <a:latin typeface="Calibri" pitchFamily="34" charset="0"/>
              </a:rPr>
            </a:br>
            <a:endParaRPr lang="es-ES">
              <a:latin typeface="Calibri" pitchFamily="34" charset="0"/>
            </a:endParaRPr>
          </a:p>
        </p:txBody>
      </p:sp>
      <p:sp>
        <p:nvSpPr>
          <p:cNvPr id="3" name="Rectangle 1"/>
          <p:cNvSpPr/>
          <p:nvPr/>
        </p:nvSpPr>
        <p:spPr>
          <a:xfrm>
            <a:off x="0" y="0"/>
            <a:ext cx="9144000"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48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4098" name="Picture 2" descr="C:\Documents and Settings\Dell\Escritorio\227642956136026648_kjedazab_c.jpg"/>
          <p:cNvPicPr>
            <a:picLocks noChangeAspect="1" noChangeArrowheads="1"/>
          </p:cNvPicPr>
          <p:nvPr/>
        </p:nvPicPr>
        <p:blipFill>
          <a:blip r:embed="rId3"/>
          <a:srcRect/>
          <a:stretch>
            <a:fillRect/>
          </a:stretch>
        </p:blipFill>
        <p:spPr bwMode="auto">
          <a:xfrm>
            <a:off x="1214414" y="642918"/>
            <a:ext cx="7000924" cy="5834103"/>
          </a:xfrm>
          <a:prstGeom prst="rect">
            <a:avLst/>
          </a:prstGeom>
          <a:noFill/>
        </p:spPr>
      </p:pic>
    </p:spTree>
  </p:cSld>
  <p:clrMapOvr>
    <a:masterClrMapping/>
  </p:clrMapOvr>
  <p:transition spd="slow" advClick="0" advTm="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spejo22.jpg"/>
          <p:cNvPicPr>
            <a:picLocks noChangeAspect="1" noChangeArrowheads="1"/>
          </p:cNvPicPr>
          <p:nvPr/>
        </p:nvPicPr>
        <p:blipFill>
          <a:blip r:embed="rId2"/>
          <a:srcRect/>
          <a:stretch>
            <a:fillRect/>
          </a:stretch>
        </p:blipFill>
        <p:spPr bwMode="auto">
          <a:xfrm>
            <a:off x="0" y="0"/>
            <a:ext cx="5286375" cy="6858000"/>
          </a:xfrm>
          <a:prstGeom prst="rect">
            <a:avLst/>
          </a:prstGeom>
          <a:noFill/>
          <a:ln w="9525">
            <a:noFill/>
            <a:miter lim="800000"/>
            <a:headEnd/>
            <a:tailEnd/>
          </a:ln>
        </p:spPr>
      </p:pic>
      <p:sp>
        <p:nvSpPr>
          <p:cNvPr id="3" name="2 Rectángulo"/>
          <p:cNvSpPr/>
          <p:nvPr/>
        </p:nvSpPr>
        <p:spPr>
          <a:xfrm>
            <a:off x="5357818" y="571480"/>
            <a:ext cx="3500430" cy="5632311"/>
          </a:xfrm>
          <a:prstGeom prst="rect">
            <a:avLst/>
          </a:prstGeom>
        </p:spPr>
        <p:txBody>
          <a:bodyPr wrap="square">
            <a:spAutoFit/>
          </a:bodyPr>
          <a:lstStyle/>
          <a:p>
            <a:pPr algn="ctr"/>
            <a:r>
              <a:rPr lang="es-ES" sz="2000" b="1" i="1" dirty="0" smtClean="0">
                <a:latin typeface="Calibri" pitchFamily="34" charset="0"/>
              </a:rPr>
              <a:t>Entonces también hay una remota posibilidad de que cuando un espejo se rompa sin una razón lógica aparente o lo dejemos caer por accidente esbozarían un camino de calamidades y acontecimientos funestos?? captarían vibraciones negativas y los malos deseos y en consecuencia nos traerían la mala fortuna?? de que lado del espejo estaríamos?? ese reflejo que vemos en el espejo somos nosotros mismos u otra persona que nos observa detrás de él en una dimensión diferente?? </a:t>
            </a:r>
            <a:endParaRPr lang="es-ES" sz="2000" b="1" i="1" dirty="0"/>
          </a:p>
        </p:txBody>
      </p:sp>
      <p:sp>
        <p:nvSpPr>
          <p:cNvPr id="4" name="Rectangle 1"/>
          <p:cNvSpPr/>
          <p:nvPr/>
        </p:nvSpPr>
        <p:spPr>
          <a:xfrm>
            <a:off x="5286380" y="0"/>
            <a:ext cx="3857620"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33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29698" name="Picture 2" descr="C:\Documents and Settings\Dell\Escritorio\5-jean-paul-avisse-23.jpg"/>
          <p:cNvPicPr>
            <a:picLocks noChangeAspect="1" noChangeArrowheads="1"/>
          </p:cNvPicPr>
          <p:nvPr/>
        </p:nvPicPr>
        <p:blipFill>
          <a:blip r:embed="rId3"/>
          <a:srcRect/>
          <a:stretch>
            <a:fillRect/>
          </a:stretch>
        </p:blipFill>
        <p:spPr bwMode="auto">
          <a:xfrm>
            <a:off x="1928813" y="-142875"/>
            <a:ext cx="4960937" cy="7515225"/>
          </a:xfrm>
          <a:prstGeom prst="rect">
            <a:avLst/>
          </a:prstGeom>
          <a:noFill/>
          <a:ln w="9525">
            <a:noFill/>
            <a:miter lim="800000"/>
            <a:headEnd/>
            <a:tailEnd/>
          </a:ln>
        </p:spPr>
      </p:pic>
    </p:spTree>
  </p:cSld>
  <p:clrMapOvr>
    <a:masterClrMapping/>
  </p:clrMapOvr>
  <p:transition spd="slow" advClick="0" advTm="6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1027" name="Picture 3" descr="C:\Documents and Settings\Dell\Escritorio\alice_mirror_21.jpg"/>
          <p:cNvPicPr>
            <a:picLocks noChangeAspect="1" noChangeArrowheads="1"/>
          </p:cNvPicPr>
          <p:nvPr/>
        </p:nvPicPr>
        <p:blipFill>
          <a:blip r:embed="rId3"/>
          <a:srcRect/>
          <a:stretch>
            <a:fillRect/>
          </a:stretch>
        </p:blipFill>
        <p:spPr bwMode="auto">
          <a:xfrm>
            <a:off x="2285984" y="428604"/>
            <a:ext cx="4502546" cy="6072206"/>
          </a:xfrm>
          <a:prstGeom prst="rect">
            <a:avLst/>
          </a:prstGeom>
          <a:noFill/>
        </p:spPr>
      </p:pic>
    </p:spTree>
  </p:cSld>
  <p:clrMapOvr>
    <a:masterClrMapping/>
  </p:clrMapOvr>
  <p:transition spd="slow" advClick="0" advTm="6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5122" name="Picture 2" descr="C:\Documents and Settings\Dell\Escritorio\draco-malfoy-misteriodelprincipe.jpg"/>
          <p:cNvPicPr>
            <a:picLocks noChangeAspect="1" noChangeArrowheads="1"/>
          </p:cNvPicPr>
          <p:nvPr/>
        </p:nvPicPr>
        <p:blipFill>
          <a:blip r:embed="rId3"/>
          <a:srcRect/>
          <a:stretch>
            <a:fillRect/>
          </a:stretch>
        </p:blipFill>
        <p:spPr bwMode="auto">
          <a:xfrm>
            <a:off x="-1571668" y="642918"/>
            <a:ext cx="12047559" cy="5132762"/>
          </a:xfrm>
          <a:prstGeom prst="rect">
            <a:avLst/>
          </a:prstGeom>
          <a:noFill/>
        </p:spPr>
      </p:pic>
    </p:spTree>
  </p:cSld>
  <p:clrMapOvr>
    <a:masterClrMapping/>
  </p:clrMapOvr>
  <p:transition spd="slow" advClick="0" advTm="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spejo%20Maligno_80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7170" name="Picture 2" descr="C:\Documents and Settings\Dell\Escritorio\espejo.jpg"/>
          <p:cNvPicPr>
            <a:picLocks noChangeAspect="1" noChangeArrowheads="1"/>
          </p:cNvPicPr>
          <p:nvPr/>
        </p:nvPicPr>
        <p:blipFill>
          <a:blip r:embed="rId3"/>
          <a:srcRect/>
          <a:stretch>
            <a:fillRect/>
          </a:stretch>
        </p:blipFill>
        <p:spPr bwMode="auto">
          <a:xfrm>
            <a:off x="4749419" y="708798"/>
            <a:ext cx="3894547" cy="5520520"/>
          </a:xfrm>
          <a:prstGeom prst="rect">
            <a:avLst/>
          </a:prstGeom>
          <a:noFill/>
        </p:spPr>
      </p:pic>
      <p:pic>
        <p:nvPicPr>
          <p:cNvPr id="3" name="Picture 2" descr="C:\Documents and Settings\Dell\Escritorio\espejo.jpg"/>
          <p:cNvPicPr>
            <a:picLocks noChangeAspect="1" noChangeArrowheads="1"/>
          </p:cNvPicPr>
          <p:nvPr/>
        </p:nvPicPr>
        <p:blipFill>
          <a:blip r:embed="rId3"/>
          <a:srcRect/>
          <a:stretch>
            <a:fillRect/>
          </a:stretch>
        </p:blipFill>
        <p:spPr bwMode="auto">
          <a:xfrm flipH="1">
            <a:off x="642910" y="642918"/>
            <a:ext cx="3544529" cy="5520520"/>
          </a:xfrm>
          <a:prstGeom prst="rect">
            <a:avLst/>
          </a:prstGeom>
          <a:noFill/>
        </p:spPr>
      </p:pic>
    </p:spTree>
  </p:cSld>
  <p:clrMapOvr>
    <a:masterClrMapping/>
  </p:clrMapOvr>
  <p:transition spd="slow" advClick="0" advTm="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14338" name="Picture 2" descr="C:\Documents and Settings\Dell\Escritorio\3.jpg"/>
          <p:cNvPicPr>
            <a:picLocks noChangeAspect="1" noChangeArrowheads="1"/>
          </p:cNvPicPr>
          <p:nvPr/>
        </p:nvPicPr>
        <p:blipFill>
          <a:blip r:embed="rId3"/>
          <a:srcRect/>
          <a:stretch>
            <a:fillRect/>
          </a:stretch>
        </p:blipFill>
        <p:spPr bwMode="auto">
          <a:xfrm>
            <a:off x="571472" y="428604"/>
            <a:ext cx="7905806" cy="5929354"/>
          </a:xfrm>
          <a:prstGeom prst="rect">
            <a:avLst/>
          </a:prstGeom>
          <a:noFill/>
        </p:spPr>
      </p:pic>
    </p:spTree>
  </p:cSld>
  <p:clrMapOvr>
    <a:masterClrMapping/>
  </p:clrMapOvr>
  <p:transition spd="slow" advClick="0" advTm="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16386" name="Picture 2" descr="C:\Documents and Settings\Dell\Escritorio\4.jpg"/>
          <p:cNvPicPr>
            <a:picLocks noChangeAspect="1" noChangeArrowheads="1"/>
          </p:cNvPicPr>
          <p:nvPr/>
        </p:nvPicPr>
        <p:blipFill>
          <a:blip r:embed="rId3"/>
          <a:srcRect/>
          <a:stretch>
            <a:fillRect/>
          </a:stretch>
        </p:blipFill>
        <p:spPr bwMode="auto">
          <a:xfrm>
            <a:off x="1857356" y="0"/>
            <a:ext cx="5429288" cy="6913294"/>
          </a:xfrm>
          <a:prstGeom prst="rect">
            <a:avLst/>
          </a:prstGeom>
          <a:noFill/>
        </p:spPr>
      </p:pic>
    </p:spTree>
  </p:cSld>
  <p:clrMapOvr>
    <a:masterClrMapping/>
  </p:clrMapOvr>
  <p:transition spd="slow" advClick="0"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18434" name="Picture 2" descr="C:\Documents and Settings\Dell\Escritorio\697452_ICLVWWXGEHMQJAP.jpg"/>
          <p:cNvPicPr>
            <a:picLocks noChangeAspect="1" noChangeArrowheads="1"/>
          </p:cNvPicPr>
          <p:nvPr/>
        </p:nvPicPr>
        <p:blipFill>
          <a:blip r:embed="rId3"/>
          <a:srcRect/>
          <a:stretch>
            <a:fillRect/>
          </a:stretch>
        </p:blipFill>
        <p:spPr bwMode="auto">
          <a:xfrm>
            <a:off x="1214414" y="428604"/>
            <a:ext cx="6643734" cy="6145454"/>
          </a:xfrm>
          <a:prstGeom prst="rect">
            <a:avLst/>
          </a:prstGeom>
          <a:noFill/>
        </p:spPr>
      </p:pic>
    </p:spTree>
  </p:cSld>
  <p:clrMapOvr>
    <a:masterClrMapping/>
  </p:clrMapOvr>
  <p:transition spd="slow" advClick="0" advTm="6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8194" name="Picture 2" descr="C:\Documents and Settings\Dell\Escritorio\0.jpg"/>
          <p:cNvPicPr>
            <a:picLocks noChangeAspect="1" noChangeArrowheads="1"/>
          </p:cNvPicPr>
          <p:nvPr/>
        </p:nvPicPr>
        <p:blipFill>
          <a:blip r:embed="rId3"/>
          <a:srcRect/>
          <a:stretch>
            <a:fillRect/>
          </a:stretch>
        </p:blipFill>
        <p:spPr bwMode="auto">
          <a:xfrm>
            <a:off x="571472" y="357166"/>
            <a:ext cx="8001056" cy="6000792"/>
          </a:xfrm>
          <a:prstGeom prst="rect">
            <a:avLst/>
          </a:prstGeom>
          <a:noFill/>
        </p:spPr>
      </p:pic>
    </p:spTree>
  </p:cSld>
  <p:clrMapOvr>
    <a:masterClrMapping/>
  </p:clrMapOvr>
  <p:transition spd="slow" advClick="0" advTm="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9218" name="Picture 2" descr="C:\Documents and Settings\Dell\Escritorio\daughter-of-horror-mirror.jpg"/>
          <p:cNvPicPr>
            <a:picLocks noChangeAspect="1" noChangeArrowheads="1"/>
          </p:cNvPicPr>
          <p:nvPr/>
        </p:nvPicPr>
        <p:blipFill>
          <a:blip r:embed="rId3"/>
          <a:srcRect/>
          <a:stretch>
            <a:fillRect/>
          </a:stretch>
        </p:blipFill>
        <p:spPr bwMode="auto">
          <a:xfrm>
            <a:off x="642910" y="500042"/>
            <a:ext cx="7858180" cy="5632476"/>
          </a:xfrm>
          <a:prstGeom prst="rect">
            <a:avLst/>
          </a:prstGeom>
          <a:noFill/>
        </p:spPr>
      </p:pic>
    </p:spTree>
  </p:cSld>
  <p:clrMapOvr>
    <a:masterClrMapping/>
  </p:clrMapOvr>
  <p:transition spd="slow" advClick="0"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mansion-en-el-espejo.jpg"/>
          <p:cNvPicPr>
            <a:picLocks noChangeAspect="1" noChangeArrowheads="1"/>
          </p:cNvPicPr>
          <p:nvPr/>
        </p:nvPicPr>
        <p:blipFill>
          <a:blip r:embed="rId2"/>
          <a:srcRect/>
          <a:stretch>
            <a:fillRect/>
          </a:stretch>
        </p:blipFill>
        <p:spPr bwMode="auto">
          <a:xfrm>
            <a:off x="0" y="0"/>
            <a:ext cx="9196470" cy="7358090"/>
          </a:xfrm>
          <a:prstGeom prst="rect">
            <a:avLst/>
          </a:prstGeom>
          <a:noFill/>
        </p:spPr>
      </p:pic>
    </p:spTree>
  </p:cSld>
  <p:clrMapOvr>
    <a:masterClrMapping/>
  </p:clrMapOvr>
  <p:transition spd="slow" advClick="0" advTm="6000">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12290" name="Picture 2" descr="C:\Documents and Settings\Dell\Escritorio\Espejo roto.jpg"/>
          <p:cNvPicPr>
            <a:picLocks noChangeAspect="1" noChangeArrowheads="1"/>
          </p:cNvPicPr>
          <p:nvPr/>
        </p:nvPicPr>
        <p:blipFill>
          <a:blip r:embed="rId3"/>
          <a:srcRect/>
          <a:stretch>
            <a:fillRect/>
          </a:stretch>
        </p:blipFill>
        <p:spPr bwMode="auto">
          <a:xfrm>
            <a:off x="2714612" y="642918"/>
            <a:ext cx="3643338" cy="5806116"/>
          </a:xfrm>
          <a:prstGeom prst="rect">
            <a:avLst/>
          </a:prstGeom>
          <a:noFill/>
        </p:spPr>
      </p:pic>
      <p:pic>
        <p:nvPicPr>
          <p:cNvPr id="3" name="Picture 2" descr="C:\Documents and Settings\Dell\Escritorio\Espejo roto.jpg"/>
          <p:cNvPicPr>
            <a:picLocks noChangeAspect="1" noChangeArrowheads="1"/>
          </p:cNvPicPr>
          <p:nvPr/>
        </p:nvPicPr>
        <p:blipFill>
          <a:blip r:embed="rId3"/>
          <a:srcRect/>
          <a:stretch>
            <a:fillRect/>
          </a:stretch>
        </p:blipFill>
        <p:spPr bwMode="auto">
          <a:xfrm>
            <a:off x="7286644" y="571480"/>
            <a:ext cx="1318292" cy="2100864"/>
          </a:xfrm>
          <a:prstGeom prst="rect">
            <a:avLst/>
          </a:prstGeom>
          <a:noFill/>
        </p:spPr>
      </p:pic>
      <p:pic>
        <p:nvPicPr>
          <p:cNvPr id="4" name="Picture 2" descr="C:\Documents and Settings\Dell\Escritorio\Espejo roto.jpg"/>
          <p:cNvPicPr>
            <a:picLocks noChangeAspect="1" noChangeArrowheads="1"/>
          </p:cNvPicPr>
          <p:nvPr/>
        </p:nvPicPr>
        <p:blipFill>
          <a:blip r:embed="rId3"/>
          <a:srcRect/>
          <a:stretch>
            <a:fillRect/>
          </a:stretch>
        </p:blipFill>
        <p:spPr bwMode="auto">
          <a:xfrm>
            <a:off x="642910" y="500042"/>
            <a:ext cx="1318292" cy="2100864"/>
          </a:xfrm>
          <a:prstGeom prst="rect">
            <a:avLst/>
          </a:prstGeom>
          <a:noFill/>
        </p:spPr>
      </p:pic>
      <p:pic>
        <p:nvPicPr>
          <p:cNvPr id="5" name="Picture 2" descr="C:\Documents and Settings\Dell\Escritorio\Espejo roto.jpg"/>
          <p:cNvPicPr>
            <a:picLocks noChangeAspect="1" noChangeArrowheads="1"/>
          </p:cNvPicPr>
          <p:nvPr/>
        </p:nvPicPr>
        <p:blipFill>
          <a:blip r:embed="rId3"/>
          <a:srcRect/>
          <a:stretch>
            <a:fillRect/>
          </a:stretch>
        </p:blipFill>
        <p:spPr bwMode="auto">
          <a:xfrm>
            <a:off x="642910" y="4000504"/>
            <a:ext cx="1318292" cy="2100864"/>
          </a:xfrm>
          <a:prstGeom prst="rect">
            <a:avLst/>
          </a:prstGeom>
          <a:noFill/>
        </p:spPr>
      </p:pic>
      <p:pic>
        <p:nvPicPr>
          <p:cNvPr id="6" name="Picture 2" descr="C:\Documents and Settings\Dell\Escritorio\Espejo roto.jpg"/>
          <p:cNvPicPr>
            <a:picLocks noChangeAspect="1" noChangeArrowheads="1"/>
          </p:cNvPicPr>
          <p:nvPr/>
        </p:nvPicPr>
        <p:blipFill>
          <a:blip r:embed="rId3"/>
          <a:srcRect/>
          <a:stretch>
            <a:fillRect/>
          </a:stretch>
        </p:blipFill>
        <p:spPr bwMode="auto">
          <a:xfrm>
            <a:off x="7358082" y="3786190"/>
            <a:ext cx="1318292" cy="2100864"/>
          </a:xfrm>
          <a:prstGeom prst="rect">
            <a:avLst/>
          </a:prstGeom>
          <a:noFill/>
        </p:spPr>
      </p:pic>
    </p:spTree>
  </p:cSld>
  <p:clrMapOvr>
    <a:masterClrMapping/>
  </p:clrMapOvr>
  <p:transition spd="slow" advClick="0" advTm="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3"/>
                                        </p:tgtEl>
                                        <p:attrNameLst>
                                          <p:attrName>ppt_y</p:attrName>
                                        </p:attrNameLst>
                                      </p:cBhvr>
                                      <p:tavLst>
                                        <p:tav tm="0" fmla="#ppt_y+(sin(-2*pi*(1-$))*-#ppt_x+cos(-2*pi*(1-$))*(1-#ppt_y))*(1-$)">
                                          <p:val>
                                            <p:fltVal val="0"/>
                                          </p:val>
                                        </p:tav>
                                        <p:tav tm="100000">
                                          <p:val>
                                            <p:fltVal val="1"/>
                                          </p:val>
                                        </p:tav>
                                      </p:tavLst>
                                    </p:anim>
                                  </p:childTnLst>
                                </p:cTn>
                              </p:par>
                              <p:par>
                                <p:cTn id="16" presetID="15"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ppt_w</p:attrName>
                                        </p:attrNameLst>
                                      </p:cBhvr>
                                      <p:tavLst>
                                        <p:tav tm="0">
                                          <p:val>
                                            <p:fltVal val="0"/>
                                          </p:val>
                                        </p:tav>
                                        <p:tav tm="100000">
                                          <p:val>
                                            <p:strVal val="#ppt_w"/>
                                          </p:val>
                                        </p:tav>
                                      </p:tavLst>
                                    </p:anim>
                                    <p:anim calcmode="lin" valueType="num">
                                      <p:cBhvr>
                                        <p:cTn id="19" dur="1000" fill="hold"/>
                                        <p:tgtEl>
                                          <p:spTgt spid="4"/>
                                        </p:tgtEl>
                                        <p:attrNameLst>
                                          <p:attrName>ppt_h</p:attrName>
                                        </p:attrNameLst>
                                      </p:cBhvr>
                                      <p:tavLst>
                                        <p:tav tm="0">
                                          <p:val>
                                            <p:fltVal val="0"/>
                                          </p:val>
                                        </p:tav>
                                        <p:tav tm="100000">
                                          <p:val>
                                            <p:strVal val="#ppt_h"/>
                                          </p:val>
                                        </p:tav>
                                      </p:tavLst>
                                    </p:anim>
                                    <p:anim calcmode="lin" valueType="num">
                                      <p:cBhvr>
                                        <p:cTn id="20"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4"/>
                                        </p:tgtEl>
                                        <p:attrNameLst>
                                          <p:attrName>ppt_y</p:attrName>
                                        </p:attrNameLst>
                                      </p:cBhvr>
                                      <p:tavLst>
                                        <p:tav tm="0" fmla="#ppt_y+(sin(-2*pi*(1-$))*-#ppt_x+cos(-2*pi*(1-$))*(1-#ppt_y))*(1-$)">
                                          <p:val>
                                            <p:fltVal val="0"/>
                                          </p:val>
                                        </p:tav>
                                        <p:tav tm="100000">
                                          <p:val>
                                            <p:fltVal val="1"/>
                                          </p:val>
                                        </p:tav>
                                      </p:tavLst>
                                    </p:anim>
                                  </p:childTnLst>
                                </p:cTn>
                              </p:par>
                              <p:par>
                                <p:cTn id="22" presetID="15"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5"/>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1000" fill="hold"/>
                                        <p:tgtEl>
                                          <p:spTgt spid="6"/>
                                        </p:tgtEl>
                                        <p:attrNameLst>
                                          <p:attrName>ppt_w</p:attrName>
                                        </p:attrNameLst>
                                      </p:cBhvr>
                                      <p:tavLst>
                                        <p:tav tm="0">
                                          <p:val>
                                            <p:fltVal val="0"/>
                                          </p:val>
                                        </p:tav>
                                        <p:tav tm="100000">
                                          <p:val>
                                            <p:strVal val="#ppt_w"/>
                                          </p:val>
                                        </p:tav>
                                      </p:tavLst>
                                    </p:anim>
                                    <p:anim calcmode="lin" valueType="num">
                                      <p:cBhvr>
                                        <p:cTn id="31" dur="1000" fill="hold"/>
                                        <p:tgtEl>
                                          <p:spTgt spid="6"/>
                                        </p:tgtEl>
                                        <p:attrNameLst>
                                          <p:attrName>ppt_h</p:attrName>
                                        </p:attrNameLst>
                                      </p:cBhvr>
                                      <p:tavLst>
                                        <p:tav tm="0">
                                          <p:val>
                                            <p:fltVal val="0"/>
                                          </p:val>
                                        </p:tav>
                                        <p:tav tm="100000">
                                          <p:val>
                                            <p:strVal val="#ppt_h"/>
                                          </p:val>
                                        </p:tav>
                                      </p:tavLst>
                                    </p:anim>
                                    <p:anim calcmode="lin" valueType="num">
                                      <p:cBhvr>
                                        <p:cTn id="32"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13314" name="Picture 2" descr="C:\Documents and Settings\Dell\Escritorio\Broken_Mirror.jpg"/>
          <p:cNvPicPr>
            <a:picLocks noChangeAspect="1" noChangeArrowheads="1"/>
          </p:cNvPicPr>
          <p:nvPr/>
        </p:nvPicPr>
        <p:blipFill>
          <a:blip r:embed="rId3"/>
          <a:srcRect/>
          <a:stretch>
            <a:fillRect/>
          </a:stretch>
        </p:blipFill>
        <p:spPr bwMode="auto">
          <a:xfrm>
            <a:off x="1214414" y="785794"/>
            <a:ext cx="6215106" cy="5554751"/>
          </a:xfrm>
          <a:prstGeom prst="rect">
            <a:avLst/>
          </a:prstGeom>
          <a:noFill/>
        </p:spPr>
      </p:pic>
    </p:spTree>
  </p:cSld>
  <p:clrMapOvr>
    <a:masterClrMapping/>
  </p:clrMapOvr>
  <p:transition spd="slow" advClick="0"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2 Rectángulo"/>
          <p:cNvSpPr>
            <a:spLocks noChangeArrowheads="1"/>
          </p:cNvSpPr>
          <p:nvPr/>
        </p:nvSpPr>
        <p:spPr bwMode="auto">
          <a:xfrm>
            <a:off x="285720" y="1357298"/>
            <a:ext cx="3071807" cy="4893647"/>
          </a:xfrm>
          <a:prstGeom prst="rect">
            <a:avLst/>
          </a:prstGeom>
          <a:noFill/>
          <a:ln w="9525">
            <a:noFill/>
            <a:miter lim="800000"/>
            <a:headEnd/>
            <a:tailEnd/>
          </a:ln>
        </p:spPr>
        <p:txBody>
          <a:bodyPr wrap="square">
            <a:spAutoFit/>
          </a:bodyPr>
          <a:lstStyle/>
          <a:p>
            <a:pPr algn="ctr"/>
            <a:r>
              <a:rPr lang="es-ES" sz="2400" b="1" i="1" dirty="0">
                <a:latin typeface="Calibri" pitchFamily="34" charset="0"/>
              </a:rPr>
              <a:t>No olvides nunca que el mar es el espejo más fantástico, inmenso y poderos que existe y que cuando el Sol se refleja en el y parece que esta al alcance de tu mano, todo lo que tu imaginación proyecte tiene muchas posibilidades de hacerse  realidad…</a:t>
            </a:r>
          </a:p>
        </p:txBody>
      </p:sp>
      <p:pic>
        <p:nvPicPr>
          <p:cNvPr id="20483" name="Picture 2" descr="http://acovadameiga.files.wordpress.com/2012/08/ana-fagacci.jpg"/>
          <p:cNvPicPr>
            <a:picLocks noChangeAspect="1" noChangeArrowheads="1"/>
          </p:cNvPicPr>
          <p:nvPr/>
        </p:nvPicPr>
        <p:blipFill>
          <a:blip r:embed="rId2"/>
          <a:srcRect/>
          <a:stretch>
            <a:fillRect/>
          </a:stretch>
        </p:blipFill>
        <p:spPr bwMode="auto">
          <a:xfrm>
            <a:off x="4357686" y="500042"/>
            <a:ext cx="4619625" cy="5676900"/>
          </a:xfrm>
          <a:prstGeom prst="rect">
            <a:avLst/>
          </a:prstGeom>
          <a:noFill/>
          <a:ln w="9525">
            <a:noFill/>
            <a:miter lim="800000"/>
            <a:headEnd/>
            <a:tailEnd/>
          </a:ln>
        </p:spPr>
      </p:pic>
      <p:sp>
        <p:nvSpPr>
          <p:cNvPr id="4" name="Rectangle 1"/>
          <p:cNvSpPr/>
          <p:nvPr/>
        </p:nvSpPr>
        <p:spPr>
          <a:xfrm>
            <a:off x="0" y="0"/>
            <a:ext cx="4286248"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2000">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9-wlodzimierz-kuklinski.jpg"/>
          <p:cNvPicPr>
            <a:picLocks noChangeAspect="1" noChangeArrowheads="1"/>
          </p:cNvPicPr>
          <p:nvPr/>
        </p:nvPicPr>
        <p:blipFill>
          <a:blip r:embed="rId2"/>
          <a:srcRect/>
          <a:stretch>
            <a:fillRect/>
          </a:stretch>
        </p:blipFill>
        <p:spPr bwMode="auto">
          <a:xfrm>
            <a:off x="0" y="0"/>
            <a:ext cx="9144000" cy="7239000"/>
          </a:xfrm>
          <a:prstGeom prst="rect">
            <a:avLst/>
          </a:prstGeom>
          <a:noFill/>
          <a:ln w="9525">
            <a:noFill/>
            <a:miter lim="800000"/>
            <a:headEnd/>
            <a:tailEnd/>
          </a:ln>
        </p:spPr>
      </p:pic>
    </p:spTree>
  </p:cSld>
  <p:clrMapOvr>
    <a:masterClrMapping/>
  </p:clrMapOvr>
  <p:transition spd="slow" advClick="0" advTm="6000">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1506" name="2 Rectángulo"/>
          <p:cNvSpPr>
            <a:spLocks noChangeArrowheads="1"/>
          </p:cNvSpPr>
          <p:nvPr/>
        </p:nvSpPr>
        <p:spPr bwMode="auto">
          <a:xfrm>
            <a:off x="357188" y="4549775"/>
            <a:ext cx="8786812" cy="2031325"/>
          </a:xfrm>
          <a:prstGeom prst="rect">
            <a:avLst/>
          </a:prstGeom>
          <a:noFill/>
          <a:ln w="9525">
            <a:noFill/>
            <a:miter lim="800000"/>
            <a:headEnd/>
            <a:tailEnd/>
          </a:ln>
        </p:spPr>
        <p:txBody>
          <a:bodyPr wrap="square">
            <a:spAutoFit/>
          </a:bodyPr>
          <a:lstStyle/>
          <a:p>
            <a:pPr algn="ctr"/>
            <a:r>
              <a:rPr lang="es-ES" b="1" i="1" dirty="0">
                <a:latin typeface="Calibri" pitchFamily="34" charset="0"/>
              </a:rPr>
              <a:t>Puedes cuidar de alguien en la </a:t>
            </a:r>
            <a:r>
              <a:rPr lang="es-ES" b="1" i="1" dirty="0" smtClean="0">
                <a:latin typeface="Calibri" pitchFamily="34" charset="0"/>
              </a:rPr>
              <a:t>distancia </a:t>
            </a:r>
            <a:r>
              <a:rPr lang="es-ES" b="1" i="1" dirty="0">
                <a:latin typeface="Calibri" pitchFamily="34" charset="0"/>
              </a:rPr>
              <a:t>con un espejo y el sol. Si hay alguien lejos de ti que este sin fuerza, en un momento bajo, o enfermo, captura un rayo de sol en un espejo y </a:t>
            </a:r>
            <a:r>
              <a:rPr lang="es-ES" b="1" i="1" dirty="0" smtClean="0">
                <a:latin typeface="Calibri" pitchFamily="34" charset="0"/>
              </a:rPr>
              <a:t>llévalo </a:t>
            </a:r>
            <a:r>
              <a:rPr lang="es-ES" b="1" i="1" dirty="0">
                <a:latin typeface="Calibri" pitchFamily="34" charset="0"/>
              </a:rPr>
              <a:t>hacia la fotografía de esa persona, al mismo tiempo que le </a:t>
            </a:r>
            <a:r>
              <a:rPr lang="es-ES" b="1" i="1" dirty="0" smtClean="0">
                <a:latin typeface="Calibri" pitchFamily="34" charset="0"/>
              </a:rPr>
              <a:t>envías</a:t>
            </a:r>
            <a:r>
              <a:rPr lang="es-ES" b="1" i="1" dirty="0">
                <a:latin typeface="Calibri" pitchFamily="34" charset="0"/>
              </a:rPr>
              <a:t>  tu pensamiento, tu deseo y tu cariño. Esa energía le llegara sin ninguna duda…</a:t>
            </a:r>
          </a:p>
          <a:p>
            <a:pPr algn="ctr"/>
            <a:r>
              <a:rPr lang="es-ES" b="1" i="1" dirty="0">
                <a:latin typeface="Calibri" pitchFamily="34" charset="0"/>
              </a:rPr>
              <a:t>Y si aplicas esa misma </a:t>
            </a:r>
            <a:r>
              <a:rPr lang="es-ES" b="1" i="1" dirty="0" smtClean="0">
                <a:latin typeface="Calibri" pitchFamily="34" charset="0"/>
              </a:rPr>
              <a:t>técnica </a:t>
            </a:r>
            <a:r>
              <a:rPr lang="es-ES" b="1" i="1" dirty="0">
                <a:latin typeface="Calibri" pitchFamily="34" charset="0"/>
              </a:rPr>
              <a:t>y llevas desde el espejo rayos de sol  hacia el interior de un hogar, hacia un punto donde nunca llega el astro rey, ese </a:t>
            </a:r>
            <a:r>
              <a:rPr lang="es-ES" b="1" i="1" dirty="0" smtClean="0">
                <a:latin typeface="Calibri" pitchFamily="34" charset="0"/>
              </a:rPr>
              <a:t>rincón </a:t>
            </a:r>
            <a:r>
              <a:rPr lang="es-ES" b="1" i="1" dirty="0">
                <a:latin typeface="Calibri" pitchFamily="34" charset="0"/>
              </a:rPr>
              <a:t>se llenará de vibraciones nuevas y de magia</a:t>
            </a:r>
            <a:r>
              <a:rPr lang="es-ES" b="1" i="1" dirty="0" smtClean="0">
                <a:latin typeface="Calibri" pitchFamily="34" charset="0"/>
              </a:rPr>
              <a:t>.(Ilustración </a:t>
            </a:r>
            <a:r>
              <a:rPr lang="es-ES" b="1" i="1" dirty="0">
                <a:latin typeface="Calibri" pitchFamily="34" charset="0"/>
              </a:rPr>
              <a:t>de Wlodzimierz Kulinski)</a:t>
            </a:r>
          </a:p>
        </p:txBody>
      </p:sp>
      <p:pic>
        <p:nvPicPr>
          <p:cNvPr id="21507" name="Picture 8" descr="http://acovadameiga.files.wordpress.com/2012/08/wlodzimierz-kulinski-r.jpg?w=600&amp;h=450"/>
          <p:cNvPicPr>
            <a:picLocks noChangeAspect="1" noChangeArrowheads="1"/>
          </p:cNvPicPr>
          <p:nvPr/>
        </p:nvPicPr>
        <p:blipFill>
          <a:blip r:embed="rId3"/>
          <a:srcRect/>
          <a:stretch>
            <a:fillRect/>
          </a:stretch>
        </p:blipFill>
        <p:spPr bwMode="auto">
          <a:xfrm>
            <a:off x="1714500" y="142875"/>
            <a:ext cx="5715000" cy="4286250"/>
          </a:xfrm>
          <a:prstGeom prst="rect">
            <a:avLst/>
          </a:prstGeom>
          <a:noFill/>
          <a:ln w="9525">
            <a:noFill/>
            <a:miter lim="800000"/>
            <a:headEnd/>
            <a:tailEnd/>
          </a:ln>
        </p:spPr>
      </p:pic>
    </p:spTree>
  </p:cSld>
  <p:clrMapOvr>
    <a:masterClrMapping/>
  </p:clrMapOvr>
  <p:transition spd="slow" advClick="0" advTm="36000">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10242" name="Picture 2" descr="C:\Documents and Settings\Dell\Escritorio\espejos-ventanas-a-otros-mundos.jpg"/>
          <p:cNvPicPr>
            <a:picLocks noChangeAspect="1" noChangeArrowheads="1"/>
          </p:cNvPicPr>
          <p:nvPr/>
        </p:nvPicPr>
        <p:blipFill>
          <a:blip r:embed="rId3"/>
          <a:srcRect/>
          <a:stretch>
            <a:fillRect/>
          </a:stretch>
        </p:blipFill>
        <p:spPr bwMode="auto">
          <a:xfrm>
            <a:off x="714348" y="785794"/>
            <a:ext cx="3733800" cy="4978400"/>
          </a:xfrm>
          <a:prstGeom prst="rect">
            <a:avLst/>
          </a:prstGeom>
          <a:noFill/>
        </p:spPr>
      </p:pic>
      <p:pic>
        <p:nvPicPr>
          <p:cNvPr id="3" name="Picture 2" descr="C:\Documents and Settings\Dell\Escritorio\espejos-ventanas-a-otros-mundos.jpg"/>
          <p:cNvPicPr>
            <a:picLocks noChangeAspect="1" noChangeArrowheads="1"/>
          </p:cNvPicPr>
          <p:nvPr/>
        </p:nvPicPr>
        <p:blipFill>
          <a:blip r:embed="rId3"/>
          <a:srcRect/>
          <a:stretch>
            <a:fillRect/>
          </a:stretch>
        </p:blipFill>
        <p:spPr bwMode="auto">
          <a:xfrm flipH="1">
            <a:off x="4643438" y="785794"/>
            <a:ext cx="3757666" cy="4978400"/>
          </a:xfrm>
          <a:prstGeom prst="rect">
            <a:avLst/>
          </a:prstGeom>
          <a:noFill/>
        </p:spPr>
      </p:pic>
    </p:spTree>
  </p:cSld>
  <p:clrMapOvr>
    <a:masterClrMapping/>
  </p:clrMapOvr>
  <p:transition spd="slow" advClick="0" advTm="6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22530" name="1 Rectángulo"/>
          <p:cNvSpPr>
            <a:spLocks noChangeArrowheads="1"/>
          </p:cNvSpPr>
          <p:nvPr/>
        </p:nvSpPr>
        <p:spPr bwMode="auto">
          <a:xfrm>
            <a:off x="4929188" y="3000375"/>
            <a:ext cx="3500437" cy="2677656"/>
          </a:xfrm>
          <a:prstGeom prst="rect">
            <a:avLst/>
          </a:prstGeom>
          <a:noFill/>
          <a:ln w="9525">
            <a:noFill/>
            <a:miter lim="800000"/>
            <a:headEnd/>
            <a:tailEnd/>
          </a:ln>
        </p:spPr>
        <p:txBody>
          <a:bodyPr>
            <a:spAutoFit/>
          </a:bodyPr>
          <a:lstStyle/>
          <a:p>
            <a:pPr algn="ctr"/>
            <a:r>
              <a:rPr lang="es-ES" sz="2400" b="1" i="1" dirty="0">
                <a:latin typeface="Calibri" pitchFamily="34" charset="0"/>
              </a:rPr>
              <a:t>Esta demostrado que captar en un espejo la luz del sol y dirigirlo hacia una persona, o hacia uno de los chacras potencia todo lo que se deriva de ese punto energético.</a:t>
            </a:r>
          </a:p>
        </p:txBody>
      </p:sp>
      <p:pic>
        <p:nvPicPr>
          <p:cNvPr id="22531" name="Picture 2" descr="http://acovadameiga.files.wordpress.com/2012/08/helen-nelson-reed.jpg"/>
          <p:cNvPicPr>
            <a:picLocks noChangeAspect="1" noChangeArrowheads="1"/>
          </p:cNvPicPr>
          <p:nvPr/>
        </p:nvPicPr>
        <p:blipFill>
          <a:blip r:embed="rId3"/>
          <a:srcRect/>
          <a:stretch>
            <a:fillRect/>
          </a:stretch>
        </p:blipFill>
        <p:spPr bwMode="auto">
          <a:xfrm>
            <a:off x="357188" y="500063"/>
            <a:ext cx="3714750" cy="5676900"/>
          </a:xfrm>
          <a:prstGeom prst="rect">
            <a:avLst/>
          </a:prstGeom>
          <a:noFill/>
          <a:ln w="9525">
            <a:noFill/>
            <a:miter lim="800000"/>
            <a:headEnd/>
            <a:tailEnd/>
          </a:ln>
        </p:spPr>
      </p:pic>
      <p:sp>
        <p:nvSpPr>
          <p:cNvPr id="4" name="Rectangle 1"/>
          <p:cNvSpPr/>
          <p:nvPr/>
        </p:nvSpPr>
        <p:spPr>
          <a:xfrm>
            <a:off x="4786314" y="571480"/>
            <a:ext cx="3857652" cy="5429288"/>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6" presetClass="exit" presetSubtype="32" fill="hold" grpId="0"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Through_the_Looking_Glass__by_Sugarock99.jpg"/>
          <p:cNvPicPr>
            <a:picLocks noChangeAspect="1" noChangeArrowheads="1"/>
          </p:cNvPicPr>
          <p:nvPr/>
        </p:nvPicPr>
        <p:blipFill>
          <a:blip r:embed="rId2"/>
          <a:srcRect/>
          <a:stretch>
            <a:fillRect/>
          </a:stretch>
        </p:blipFill>
        <p:spPr bwMode="auto">
          <a:xfrm>
            <a:off x="0" y="0"/>
            <a:ext cx="9144000" cy="7143750"/>
          </a:xfrm>
          <a:prstGeom prst="rect">
            <a:avLst/>
          </a:prstGeom>
          <a:noFill/>
          <a:ln w="9525">
            <a:noFill/>
            <a:miter lim="800000"/>
            <a:headEnd/>
            <a:tailEnd/>
          </a:ln>
        </p:spPr>
      </p:pic>
    </p:spTree>
  </p:cSld>
  <p:clrMapOvr>
    <a:masterClrMapping/>
  </p:clrMapOvr>
  <p:transition spd="slow" advClick="0" advTm="6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3554" name="1 Rectángulo"/>
          <p:cNvSpPr>
            <a:spLocks noChangeArrowheads="1"/>
          </p:cNvSpPr>
          <p:nvPr/>
        </p:nvSpPr>
        <p:spPr bwMode="auto">
          <a:xfrm>
            <a:off x="5929322" y="642918"/>
            <a:ext cx="2857488" cy="5262979"/>
          </a:xfrm>
          <a:prstGeom prst="rect">
            <a:avLst/>
          </a:prstGeom>
          <a:noFill/>
          <a:ln w="9525">
            <a:noFill/>
            <a:miter lim="800000"/>
            <a:headEnd/>
            <a:tailEnd/>
          </a:ln>
        </p:spPr>
        <p:txBody>
          <a:bodyPr wrap="square">
            <a:spAutoFit/>
          </a:bodyPr>
          <a:lstStyle/>
          <a:p>
            <a:pPr algn="ctr"/>
            <a:r>
              <a:rPr lang="es-ES" sz="2400" b="1" i="1" dirty="0">
                <a:latin typeface="Calibri" pitchFamily="34" charset="0"/>
              </a:rPr>
              <a:t>Todos, alguna vez, hemos atrapado rayos de sol en una superficie reflectante para desviarlos a un objetivo, a un lugar, hacia una persona. Es  un juego muy normal.  Lo que la gente no sabe es que eso es algo más que un juego.</a:t>
            </a:r>
          </a:p>
          <a:p>
            <a:pPr algn="ctr"/>
            <a:r>
              <a:rPr lang="es-ES" sz="2400" b="1" i="1" dirty="0" smtClean="0">
                <a:latin typeface="Calibri" pitchFamily="34" charset="0"/>
              </a:rPr>
              <a:t>(Ilustración </a:t>
            </a:r>
            <a:r>
              <a:rPr lang="es-ES" sz="2400" b="1" i="1" dirty="0">
                <a:latin typeface="Calibri" pitchFamily="34" charset="0"/>
              </a:rPr>
              <a:t>de Jacob Chistian Poen)</a:t>
            </a:r>
          </a:p>
        </p:txBody>
      </p:sp>
      <p:pic>
        <p:nvPicPr>
          <p:cNvPr id="23555" name="Picture 3" descr="C:\Documents and Settings\Dell\Escritorio\14url.jpg"/>
          <p:cNvPicPr>
            <a:picLocks noChangeAspect="1" noChangeArrowheads="1"/>
          </p:cNvPicPr>
          <p:nvPr/>
        </p:nvPicPr>
        <p:blipFill>
          <a:blip r:embed="rId3"/>
          <a:srcRect/>
          <a:stretch>
            <a:fillRect/>
          </a:stretch>
        </p:blipFill>
        <p:spPr bwMode="auto">
          <a:xfrm>
            <a:off x="-142908" y="428604"/>
            <a:ext cx="5715001" cy="5981700"/>
          </a:xfrm>
          <a:prstGeom prst="ellipse">
            <a:avLst/>
          </a:prstGeom>
          <a:noFill/>
          <a:ln w="9525">
            <a:noFill/>
            <a:miter lim="800000"/>
            <a:headEnd/>
            <a:tailEnd/>
          </a:ln>
        </p:spPr>
      </p:pic>
      <p:sp>
        <p:nvSpPr>
          <p:cNvPr id="5" name="Rectangle 1"/>
          <p:cNvSpPr/>
          <p:nvPr/>
        </p:nvSpPr>
        <p:spPr>
          <a:xfrm>
            <a:off x="5286380" y="0"/>
            <a:ext cx="3857620"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19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32770" name="Picture 2" descr="C:\Documents and Settings\Dell\Escritorio\dmitry_lisichenko1.jpg"/>
          <p:cNvPicPr>
            <a:picLocks noChangeAspect="1" noChangeArrowheads="1"/>
          </p:cNvPicPr>
          <p:nvPr/>
        </p:nvPicPr>
        <p:blipFill>
          <a:blip r:embed="rId3"/>
          <a:srcRect/>
          <a:stretch>
            <a:fillRect/>
          </a:stretch>
        </p:blipFill>
        <p:spPr bwMode="auto">
          <a:xfrm>
            <a:off x="1857375" y="0"/>
            <a:ext cx="5214938" cy="7102475"/>
          </a:xfrm>
          <a:prstGeom prst="rect">
            <a:avLst/>
          </a:prstGeom>
          <a:noFill/>
          <a:ln w="9525">
            <a:noFill/>
            <a:miter lim="800000"/>
            <a:headEnd/>
            <a:tailEnd/>
          </a:ln>
        </p:spPr>
      </p:pic>
    </p:spTree>
  </p:cSld>
  <p:clrMapOvr>
    <a:masterClrMapping/>
  </p:clrMapOvr>
  <p:transition spd="slow" advClick="0" advTm="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12-norman-rockwell.jpg"/>
          <p:cNvPicPr>
            <a:picLocks noChangeAspect="1" noChangeArrowheads="1"/>
          </p:cNvPicPr>
          <p:nvPr/>
        </p:nvPicPr>
        <p:blipFill>
          <a:blip r:embed="rId2"/>
          <a:srcRect/>
          <a:stretch>
            <a:fillRect/>
          </a:stretch>
        </p:blipFill>
        <p:spPr bwMode="auto">
          <a:xfrm>
            <a:off x="285720" y="428604"/>
            <a:ext cx="5715000" cy="6086475"/>
          </a:xfrm>
          <a:prstGeom prst="rect">
            <a:avLst/>
          </a:prstGeom>
          <a:noFill/>
          <a:ln w="9525">
            <a:noFill/>
            <a:miter lim="800000"/>
            <a:headEnd/>
            <a:tailEnd/>
          </a:ln>
        </p:spPr>
      </p:pic>
      <p:sp>
        <p:nvSpPr>
          <p:cNvPr id="25603" name="2 Rectángulo"/>
          <p:cNvSpPr>
            <a:spLocks noChangeArrowheads="1"/>
          </p:cNvSpPr>
          <p:nvPr/>
        </p:nvSpPr>
        <p:spPr bwMode="auto">
          <a:xfrm>
            <a:off x="6286512" y="642918"/>
            <a:ext cx="2643187" cy="5940088"/>
          </a:xfrm>
          <a:prstGeom prst="rect">
            <a:avLst/>
          </a:prstGeom>
          <a:noFill/>
          <a:ln w="9525">
            <a:noFill/>
            <a:miter lim="800000"/>
            <a:headEnd/>
            <a:tailEnd/>
          </a:ln>
        </p:spPr>
        <p:txBody>
          <a:bodyPr>
            <a:spAutoFit/>
          </a:bodyPr>
          <a:lstStyle/>
          <a:p>
            <a:pPr algn="ctr"/>
            <a:r>
              <a:rPr lang="es-ES" sz="2000" b="1" i="1" dirty="0">
                <a:latin typeface="Calibri" pitchFamily="34" charset="0"/>
              </a:rPr>
              <a:t>Y hay quien defiende la idea de que soñar despierto frente a un espejo es una manera de potenciar tus sueños. Dicen que el espejo abre los caminos de las quimeras, los senderos de las  metas mas deseadas.  Y debe ser cierto, por que los sueños </a:t>
            </a:r>
            <a:r>
              <a:rPr lang="es-ES" sz="2000" b="1" i="1" dirty="0" smtClean="0">
                <a:latin typeface="Calibri" pitchFamily="34" charset="0"/>
              </a:rPr>
              <a:t>están </a:t>
            </a:r>
            <a:r>
              <a:rPr lang="es-ES" sz="2000" b="1" i="1" dirty="0">
                <a:latin typeface="Calibri" pitchFamily="34" charset="0"/>
              </a:rPr>
              <a:t>siempre del otro lado de la lluvia, de las realidades…del otro lado del espejo.</a:t>
            </a:r>
          </a:p>
          <a:p>
            <a:pPr algn="ctr"/>
            <a:r>
              <a:rPr lang="es-ES" sz="2000" b="1" i="1" dirty="0" smtClean="0">
                <a:latin typeface="Calibri" pitchFamily="34" charset="0"/>
              </a:rPr>
              <a:t>(Ilustración </a:t>
            </a:r>
            <a:r>
              <a:rPr lang="es-ES" sz="2000" b="1" i="1" dirty="0">
                <a:latin typeface="Calibri" pitchFamily="34" charset="0"/>
              </a:rPr>
              <a:t>de Norman Rockwell)</a:t>
            </a:r>
          </a:p>
        </p:txBody>
      </p:sp>
      <p:sp>
        <p:nvSpPr>
          <p:cNvPr id="4" name="Rectangle 1"/>
          <p:cNvSpPr/>
          <p:nvPr/>
        </p:nvSpPr>
        <p:spPr>
          <a:xfrm>
            <a:off x="6000760" y="0"/>
            <a:ext cx="3143240"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wolff11_vanhelsing-draculad.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transition spd="slow" advClick="0" advTm="6000">
    <p:split dir="in"/>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C:\Documents and Settings\Dell\Escritorio\13-renata-rychlik.jpg"/>
          <p:cNvPicPr>
            <a:picLocks noChangeAspect="1" noChangeArrowheads="1"/>
          </p:cNvPicPr>
          <p:nvPr/>
        </p:nvPicPr>
        <p:blipFill>
          <a:blip r:embed="rId2"/>
          <a:srcRect/>
          <a:stretch>
            <a:fillRect/>
          </a:stretch>
        </p:blipFill>
        <p:spPr bwMode="auto">
          <a:xfrm>
            <a:off x="-500063" y="0"/>
            <a:ext cx="5391151" cy="7620000"/>
          </a:xfrm>
          <a:prstGeom prst="rect">
            <a:avLst/>
          </a:prstGeom>
          <a:noFill/>
          <a:ln w="9525">
            <a:noFill/>
            <a:miter lim="800000"/>
            <a:headEnd/>
            <a:tailEnd/>
          </a:ln>
        </p:spPr>
      </p:pic>
      <p:sp>
        <p:nvSpPr>
          <p:cNvPr id="24579" name="3 Rectángulo"/>
          <p:cNvSpPr>
            <a:spLocks noChangeArrowheads="1"/>
          </p:cNvSpPr>
          <p:nvPr/>
        </p:nvSpPr>
        <p:spPr bwMode="auto">
          <a:xfrm>
            <a:off x="5572132" y="1000108"/>
            <a:ext cx="2857504" cy="5262979"/>
          </a:xfrm>
          <a:prstGeom prst="rect">
            <a:avLst/>
          </a:prstGeom>
          <a:noFill/>
          <a:ln w="9525">
            <a:noFill/>
            <a:miter lim="800000"/>
            <a:headEnd/>
            <a:tailEnd/>
          </a:ln>
        </p:spPr>
        <p:txBody>
          <a:bodyPr wrap="square">
            <a:spAutoFit/>
          </a:bodyPr>
          <a:lstStyle/>
          <a:p>
            <a:pPr algn="ctr"/>
            <a:r>
              <a:rPr lang="es-ES" sz="2400" b="1" i="1" dirty="0">
                <a:latin typeface="Calibri" pitchFamily="34" charset="0"/>
              </a:rPr>
              <a:t>Y desde siempre he oído decir que no debes tener nunca espejos en los dormitorios sobre todo en las habitaciones de las parejas, aseguran que traen desavenencias, discusiones y rupturas…</a:t>
            </a:r>
          </a:p>
          <a:p>
            <a:pPr algn="ctr"/>
            <a:r>
              <a:rPr lang="es-ES" sz="2400" b="1" i="1" dirty="0" smtClean="0">
                <a:latin typeface="Calibri" pitchFamily="34" charset="0"/>
              </a:rPr>
              <a:t>(Ilustración </a:t>
            </a:r>
            <a:r>
              <a:rPr lang="es-ES" sz="2400" b="1" i="1" dirty="0">
                <a:latin typeface="Calibri" pitchFamily="34" charset="0"/>
              </a:rPr>
              <a:t>de Renata Rychlikespe)</a:t>
            </a:r>
          </a:p>
        </p:txBody>
      </p:sp>
      <p:sp>
        <p:nvSpPr>
          <p:cNvPr id="4" name="Rectangle 1"/>
          <p:cNvSpPr/>
          <p:nvPr/>
        </p:nvSpPr>
        <p:spPr>
          <a:xfrm>
            <a:off x="4857752" y="0"/>
            <a:ext cx="4286248"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19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6-espejo-michael-i-sinesia.jpg"/>
          <p:cNvPicPr>
            <a:picLocks noChangeAspect="1" noChangeArrowheads="1"/>
          </p:cNvPicPr>
          <p:nvPr/>
        </p:nvPicPr>
        <p:blipFill>
          <a:blip r:embed="rId2"/>
          <a:srcRect/>
          <a:stretch>
            <a:fillRect/>
          </a:stretch>
        </p:blipFill>
        <p:spPr bwMode="auto">
          <a:xfrm>
            <a:off x="0" y="0"/>
            <a:ext cx="9144000" cy="6969125"/>
          </a:xfrm>
          <a:prstGeom prst="rect">
            <a:avLst/>
          </a:prstGeom>
          <a:noFill/>
          <a:ln w="9525">
            <a:noFill/>
            <a:miter lim="800000"/>
            <a:headEnd/>
            <a:tailEnd/>
          </a:ln>
        </p:spPr>
      </p:pic>
    </p:spTree>
  </p:cSld>
  <p:clrMapOvr>
    <a:masterClrMapping/>
  </p:clrMapOvr>
  <p:transition spd="slow" advClick="0" advTm="6000">
    <p:pu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17410" name="1 Rectángulo"/>
          <p:cNvSpPr>
            <a:spLocks noChangeArrowheads="1"/>
          </p:cNvSpPr>
          <p:nvPr/>
        </p:nvSpPr>
        <p:spPr bwMode="auto">
          <a:xfrm>
            <a:off x="571472" y="702469"/>
            <a:ext cx="7858180" cy="6155531"/>
          </a:xfrm>
          <a:prstGeom prst="rect">
            <a:avLst/>
          </a:prstGeom>
          <a:noFill/>
          <a:ln w="9525">
            <a:noFill/>
            <a:miter lim="800000"/>
            <a:headEnd/>
            <a:tailEnd/>
          </a:ln>
        </p:spPr>
        <p:txBody>
          <a:bodyPr wrap="square">
            <a:spAutoFit/>
          </a:bodyPr>
          <a:lstStyle/>
          <a:p>
            <a:pPr algn="ctr"/>
            <a:r>
              <a:rPr lang="es-ES" sz="2000" b="1" i="1" dirty="0">
                <a:latin typeface="+mn-lt"/>
              </a:rPr>
              <a:t>Desde tiempos ancestrales o por lo menos desde que se ha hablado de los vampiros; dicen que estos no tienen reflejo porque su alma ya no habita el cuerpo y en lugar de esta se posesiona un demonio. lo que imposibilita la proyección de su propia imagen. Incluso cuentan que si un vampiro es puesto en medio de dos espejos este </a:t>
            </a:r>
            <a:r>
              <a:rPr lang="es-ES" sz="2000" b="1" i="1" dirty="0" smtClean="0">
                <a:latin typeface="+mn-lt"/>
              </a:rPr>
              <a:t>podría </a:t>
            </a:r>
            <a:r>
              <a:rPr lang="es-ES" sz="2000" b="1" i="1" dirty="0">
                <a:latin typeface="+mn-lt"/>
              </a:rPr>
              <a:t>fallecer; sin embargo y dado que </a:t>
            </a:r>
            <a:r>
              <a:rPr lang="es-ES" sz="2000" b="1" i="1" dirty="0" smtClean="0">
                <a:latin typeface="+mn-lt"/>
              </a:rPr>
              <a:t>aunque </a:t>
            </a:r>
            <a:r>
              <a:rPr lang="es-ES" sz="2000" b="1" i="1" dirty="0">
                <a:latin typeface="+mn-lt"/>
              </a:rPr>
              <a:t>un vampiro sea un ser sobrenatural que ocupe un cuerpo de carne y sangre como el humano podría suponerse que el hecho de que no produzca reflejo seria algo </a:t>
            </a:r>
            <a:r>
              <a:rPr lang="es-ES" sz="2000" b="1" i="1" dirty="0" smtClean="0">
                <a:latin typeface="+mn-lt"/>
              </a:rPr>
              <a:t>físicamente </a:t>
            </a:r>
            <a:r>
              <a:rPr lang="es-ES" sz="2000" b="1" i="1" dirty="0">
                <a:latin typeface="+mn-lt"/>
              </a:rPr>
              <a:t>imposible, luego podemos deducir que esta creencia hace </a:t>
            </a:r>
            <a:r>
              <a:rPr lang="es-ES" sz="2000" b="1" i="1" dirty="0" smtClean="0">
                <a:latin typeface="+mn-lt"/>
              </a:rPr>
              <a:t>alusión </a:t>
            </a:r>
            <a:r>
              <a:rPr lang="es-ES" sz="2000" b="1" i="1" dirty="0">
                <a:latin typeface="+mn-lt"/>
              </a:rPr>
              <a:t>a una </a:t>
            </a:r>
            <a:r>
              <a:rPr lang="es-ES" sz="2000" b="1" i="1" dirty="0" smtClean="0">
                <a:latin typeface="+mn-lt"/>
              </a:rPr>
              <a:t>superchería </a:t>
            </a:r>
            <a:r>
              <a:rPr lang="es-ES" sz="2000" b="1" i="1" dirty="0">
                <a:latin typeface="+mn-lt"/>
              </a:rPr>
              <a:t>sobre el alma. Lo que tal vez pueda ser factible es que como a muchas entidades etericas o demoniacas el espejo exponga su verdadera naturaleza y los </a:t>
            </a:r>
            <a:r>
              <a:rPr lang="es-ES" sz="2000" b="1" i="1" dirty="0" smtClean="0">
                <a:latin typeface="+mn-lt"/>
              </a:rPr>
              <a:t>demás </a:t>
            </a:r>
            <a:r>
              <a:rPr lang="es-ES" sz="2000" b="1" i="1" dirty="0">
                <a:latin typeface="+mn-lt"/>
              </a:rPr>
              <a:t>se percaten de quienes son en verdad. De una u otra manera los espejos siempre se han asociado con una actividad espiritual muy poderosa y tienen una </a:t>
            </a:r>
            <a:r>
              <a:rPr lang="es-ES" sz="2000" b="1" i="1" dirty="0" smtClean="0">
                <a:latin typeface="+mn-lt"/>
              </a:rPr>
              <a:t>relación simbiótica </a:t>
            </a:r>
            <a:r>
              <a:rPr lang="es-ES" sz="2000" b="1" i="1" dirty="0">
                <a:latin typeface="+mn-lt"/>
              </a:rPr>
              <a:t>con las </a:t>
            </a:r>
            <a:r>
              <a:rPr lang="es-ES" sz="2000" b="1" i="1" dirty="0" smtClean="0">
                <a:latin typeface="+mn-lt"/>
              </a:rPr>
              <a:t>energías </a:t>
            </a:r>
            <a:r>
              <a:rPr lang="es-ES" sz="2000" b="1" i="1" dirty="0">
                <a:latin typeface="+mn-lt"/>
              </a:rPr>
              <a:t>circundantes. </a:t>
            </a:r>
            <a:r>
              <a:rPr lang="es-ES" dirty="0">
                <a:latin typeface="Calibri" pitchFamily="34" charset="0"/>
              </a:rPr>
              <a:t/>
            </a:r>
            <a:br>
              <a:rPr lang="es-ES" dirty="0">
                <a:latin typeface="Calibri" pitchFamily="34" charset="0"/>
              </a:rPr>
            </a:br>
            <a:endParaRPr lang="es-ES" dirty="0">
              <a:latin typeface="Calibri" pitchFamily="34" charset="0"/>
            </a:endParaRPr>
          </a:p>
          <a:p>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Click="0" advTm="44000">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8195" name="Picture 2" descr="C:\Documents and Settings\Dell\Escritorio\louis_lestat.jpg"/>
          <p:cNvPicPr>
            <a:picLocks noChangeAspect="1" noChangeArrowheads="1"/>
          </p:cNvPicPr>
          <p:nvPr/>
        </p:nvPicPr>
        <p:blipFill>
          <a:blip r:embed="rId3"/>
          <a:srcRect/>
          <a:stretch>
            <a:fillRect/>
          </a:stretch>
        </p:blipFill>
        <p:spPr bwMode="auto">
          <a:xfrm>
            <a:off x="285750" y="357188"/>
            <a:ext cx="5786438" cy="5729287"/>
          </a:xfrm>
          <a:prstGeom prst="rect">
            <a:avLst/>
          </a:prstGeom>
          <a:noFill/>
          <a:ln w="9525">
            <a:noFill/>
            <a:miter lim="800000"/>
            <a:headEnd/>
            <a:tailEnd/>
          </a:ln>
        </p:spPr>
      </p:pic>
      <p:sp>
        <p:nvSpPr>
          <p:cNvPr id="8196" name="2 Rectángulo"/>
          <p:cNvSpPr>
            <a:spLocks noChangeArrowheads="1"/>
          </p:cNvSpPr>
          <p:nvPr/>
        </p:nvSpPr>
        <p:spPr bwMode="auto">
          <a:xfrm>
            <a:off x="6143625" y="857250"/>
            <a:ext cx="2786063" cy="5324475"/>
          </a:xfrm>
          <a:prstGeom prst="rect">
            <a:avLst/>
          </a:prstGeom>
          <a:noFill/>
          <a:ln w="9525">
            <a:noFill/>
            <a:miter lim="800000"/>
            <a:headEnd/>
            <a:tailEnd/>
          </a:ln>
        </p:spPr>
        <p:txBody>
          <a:bodyPr>
            <a:spAutoFit/>
          </a:bodyPr>
          <a:lstStyle/>
          <a:p>
            <a:pPr algn="ctr"/>
            <a:r>
              <a:rPr lang="es-ES" sz="2000" b="1" i="1">
                <a:latin typeface="Calibri" pitchFamily="34" charset="0"/>
              </a:rPr>
              <a:t>La leyenda del vampiro refleja con la mayor fidelidad el aspecto negativo de las supersticiones relativas al espejo, ya que como se sabe que el vampiro no tiene alma, pues no tiene reflejo. Mientras el vampiro poco a poco va apoderándose de su victima, esta también poco a poco va perdiendo reflejo. Recordemos que los vampiros no se ven reflejados en el espejo. </a:t>
            </a:r>
          </a:p>
        </p:txBody>
      </p:sp>
      <p:sp>
        <p:nvSpPr>
          <p:cNvPr id="5" name="Rectangle 1"/>
          <p:cNvSpPr/>
          <p:nvPr/>
        </p:nvSpPr>
        <p:spPr>
          <a:xfrm>
            <a:off x="6143636" y="0"/>
            <a:ext cx="3000364"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6F908CD6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newsfla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Rectángulo"/>
          <p:cNvSpPr>
            <a:spLocks noChangeArrowheads="1"/>
          </p:cNvSpPr>
          <p:nvPr/>
        </p:nvSpPr>
        <p:spPr bwMode="auto">
          <a:xfrm>
            <a:off x="285720" y="1142984"/>
            <a:ext cx="3357586" cy="5016758"/>
          </a:xfrm>
          <a:prstGeom prst="rect">
            <a:avLst/>
          </a:prstGeom>
          <a:noFill/>
          <a:ln w="9525">
            <a:noFill/>
            <a:miter lim="800000"/>
            <a:headEnd/>
            <a:tailEnd/>
          </a:ln>
        </p:spPr>
        <p:txBody>
          <a:bodyPr wrap="square">
            <a:spAutoFit/>
          </a:bodyPr>
          <a:lstStyle/>
          <a:p>
            <a:pPr algn="ctr"/>
            <a:r>
              <a:rPr lang="es-ES" sz="2000" b="1" i="1" dirty="0">
                <a:latin typeface="+mj-lt"/>
              </a:rPr>
              <a:t>Muchas culturas creen que esa materia capaz de reflejar lo que ante ella se pone tiene también la capacidad de mostrar u atrapar el alma de quienes ante ella se han colocado. Por ello, a partir de que esta creencia se hizo popular, muchas personas tienen la costumbre de tapar los espejos con un lienzo negro durante un velorio o en las habitaciones de los moribundos.</a:t>
            </a:r>
          </a:p>
        </p:txBody>
      </p:sp>
      <p:pic>
        <p:nvPicPr>
          <p:cNvPr id="3" name="Picture 2" descr="C:\Documents and Settings\Dell\Escritorio\1247570609123_f.jpg"/>
          <p:cNvPicPr>
            <a:picLocks noChangeAspect="1" noChangeArrowheads="1"/>
          </p:cNvPicPr>
          <p:nvPr/>
        </p:nvPicPr>
        <p:blipFill>
          <a:blip r:embed="rId2"/>
          <a:srcRect/>
          <a:stretch>
            <a:fillRect/>
          </a:stretch>
        </p:blipFill>
        <p:spPr bwMode="auto">
          <a:xfrm>
            <a:off x="3929062" y="-266700"/>
            <a:ext cx="5214938" cy="7124700"/>
          </a:xfrm>
          <a:prstGeom prst="rect">
            <a:avLst/>
          </a:prstGeom>
          <a:noFill/>
          <a:ln w="9525">
            <a:noFill/>
            <a:miter lim="800000"/>
            <a:headEnd/>
            <a:tailEnd/>
          </a:ln>
        </p:spPr>
      </p:pic>
      <p:sp>
        <p:nvSpPr>
          <p:cNvPr id="4" name="Rectangle 1"/>
          <p:cNvSpPr/>
          <p:nvPr/>
        </p:nvSpPr>
        <p:spPr>
          <a:xfrm>
            <a:off x="0" y="0"/>
            <a:ext cx="3929058"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0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fantasma mas espejo.jpg"/>
          <p:cNvPicPr>
            <a:picLocks noChangeAspect="1" noChangeArrowheads="1"/>
          </p:cNvPicPr>
          <p:nvPr/>
        </p:nvPicPr>
        <p:blipFill>
          <a:blip r:embed="rId2"/>
          <a:srcRect/>
          <a:stretch>
            <a:fillRect/>
          </a:stretch>
        </p:blipFill>
        <p:spPr bwMode="auto">
          <a:xfrm>
            <a:off x="0" y="0"/>
            <a:ext cx="9418638" cy="6858000"/>
          </a:xfrm>
          <a:prstGeom prst="rect">
            <a:avLst/>
          </a:prstGeom>
          <a:noFill/>
          <a:ln w="9525">
            <a:noFill/>
            <a:miter lim="800000"/>
            <a:headEnd/>
            <a:tailEnd/>
          </a:ln>
        </p:spPr>
      </p:pic>
    </p:spTree>
  </p:cSld>
  <p:clrMapOvr>
    <a:masterClrMapping/>
  </p:clrMapOvr>
  <p:transition spd="slow" advClick="0" advTm="6000">
    <p:newsfla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26626" name="Picture 2" descr="C:\Documents and Settings\Dell\Escritorio\1chris-parsons1.jpg"/>
          <p:cNvPicPr>
            <a:picLocks noChangeAspect="1" noChangeArrowheads="1"/>
          </p:cNvPicPr>
          <p:nvPr/>
        </p:nvPicPr>
        <p:blipFill>
          <a:blip r:embed="rId3"/>
          <a:srcRect/>
          <a:stretch>
            <a:fillRect/>
          </a:stretch>
        </p:blipFill>
        <p:spPr bwMode="auto">
          <a:xfrm>
            <a:off x="1428750" y="0"/>
            <a:ext cx="5643563" cy="7065963"/>
          </a:xfrm>
          <a:prstGeom prst="rect">
            <a:avLst/>
          </a:prstGeom>
          <a:noFill/>
          <a:ln w="9525">
            <a:noFill/>
            <a:miter lim="800000"/>
            <a:headEnd/>
            <a:tailEnd/>
          </a:ln>
        </p:spPr>
      </p:pic>
    </p:spTree>
  </p:cSld>
  <p:clrMapOvr>
    <a:masterClrMapping/>
  </p:clrMapOvr>
  <p:transition spd="slow" advClick="0" advTm="6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Rectángulo"/>
          <p:cNvSpPr>
            <a:spLocks noChangeArrowheads="1"/>
          </p:cNvSpPr>
          <p:nvPr/>
        </p:nvSpPr>
        <p:spPr bwMode="auto">
          <a:xfrm>
            <a:off x="357158" y="357166"/>
            <a:ext cx="3643338" cy="7571303"/>
          </a:xfrm>
          <a:prstGeom prst="rect">
            <a:avLst/>
          </a:prstGeom>
          <a:noFill/>
          <a:ln w="9525">
            <a:noFill/>
            <a:miter lim="800000"/>
            <a:headEnd/>
            <a:tailEnd/>
          </a:ln>
        </p:spPr>
        <p:txBody>
          <a:bodyPr wrap="square">
            <a:spAutoFit/>
          </a:bodyPr>
          <a:lstStyle/>
          <a:p>
            <a:pPr algn="ctr"/>
            <a:r>
              <a:rPr lang="es-ES" sz="2400" b="1" i="1" dirty="0" smtClean="0">
                <a:latin typeface="Calibri" pitchFamily="34" charset="0"/>
              </a:rPr>
              <a:t>Científicamente </a:t>
            </a:r>
            <a:r>
              <a:rPr lang="es-ES" sz="2400" b="1" i="1" dirty="0">
                <a:latin typeface="Calibri" pitchFamily="34" charset="0"/>
              </a:rPr>
              <a:t>esta comprobado la utilidad y la incidencia de los espejos en fuentes de </a:t>
            </a:r>
            <a:r>
              <a:rPr lang="es-ES" sz="2400" b="1" i="1" dirty="0" smtClean="0">
                <a:latin typeface="Calibri" pitchFamily="34" charset="0"/>
              </a:rPr>
              <a:t>energía </a:t>
            </a:r>
            <a:r>
              <a:rPr lang="es-ES" sz="2400" b="1" i="1" dirty="0">
                <a:latin typeface="Calibri" pitchFamily="34" charset="0"/>
              </a:rPr>
              <a:t>como por ejemplo los rayos laser Los láseres usados en los espectáculos de luces y en los conciertos estos son direccionados usando espejos. Cuando la luz láser rebota en ellos, cualquier pequeño cambio en la orientación del espejo causa un gran cambio en el haz de luz. </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a:p>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pic>
        <p:nvPicPr>
          <p:cNvPr id="3" name="Picture 2" descr="C:\Documents and Settings\Dell\Escritorio\espejo003.jpg"/>
          <p:cNvPicPr>
            <a:picLocks noChangeAspect="1" noChangeArrowheads="1"/>
          </p:cNvPicPr>
          <p:nvPr/>
        </p:nvPicPr>
        <p:blipFill>
          <a:blip r:embed="rId2"/>
          <a:srcRect/>
          <a:stretch>
            <a:fillRect/>
          </a:stretch>
        </p:blipFill>
        <p:spPr bwMode="auto">
          <a:xfrm>
            <a:off x="4429124" y="214290"/>
            <a:ext cx="4572000" cy="6425127"/>
          </a:xfrm>
          <a:prstGeom prst="rect">
            <a:avLst/>
          </a:prstGeom>
          <a:noFill/>
          <a:ln w="9525">
            <a:noFill/>
            <a:miter lim="800000"/>
            <a:headEnd/>
            <a:tailEnd/>
          </a:ln>
        </p:spPr>
      </p:pic>
      <p:sp>
        <p:nvSpPr>
          <p:cNvPr id="4" name="Rectangle 1"/>
          <p:cNvSpPr/>
          <p:nvPr/>
        </p:nvSpPr>
        <p:spPr>
          <a:xfrm>
            <a:off x="0" y="0"/>
            <a:ext cx="4286248"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3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15362" name="Picture 2" descr="C:\Documents and Settings\Dell\Escritorio\espejo.jpg"/>
          <p:cNvPicPr>
            <a:picLocks noChangeAspect="1" noChangeArrowheads="1"/>
          </p:cNvPicPr>
          <p:nvPr/>
        </p:nvPicPr>
        <p:blipFill>
          <a:blip r:embed="rId3"/>
          <a:srcRect/>
          <a:stretch>
            <a:fillRect/>
          </a:stretch>
        </p:blipFill>
        <p:spPr bwMode="auto">
          <a:xfrm>
            <a:off x="1500188" y="-85725"/>
            <a:ext cx="5929312" cy="6943725"/>
          </a:xfrm>
          <a:prstGeom prst="rect">
            <a:avLst/>
          </a:prstGeom>
          <a:noFill/>
          <a:ln w="9525">
            <a:noFill/>
            <a:miter lim="800000"/>
            <a:headEnd/>
            <a:tailEnd/>
          </a:ln>
        </p:spPr>
      </p:pic>
    </p:spTree>
  </p:cSld>
  <p:clrMapOvr>
    <a:masterClrMapping/>
  </p:clrMapOvr>
  <p:transition spd="slow" advClick="0" advTm="6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11266" name="Picture 2" descr="C:\Documents and Settings\Dell\Escritorio\img.jpg"/>
          <p:cNvPicPr>
            <a:picLocks noChangeAspect="1" noChangeArrowheads="1"/>
          </p:cNvPicPr>
          <p:nvPr/>
        </p:nvPicPr>
        <p:blipFill>
          <a:blip r:embed="rId3"/>
          <a:srcRect/>
          <a:stretch>
            <a:fillRect/>
          </a:stretch>
        </p:blipFill>
        <p:spPr bwMode="auto">
          <a:xfrm>
            <a:off x="0" y="785794"/>
            <a:ext cx="5214938" cy="5214938"/>
          </a:xfrm>
          <a:prstGeom prst="ellipse">
            <a:avLst/>
          </a:prstGeom>
          <a:noFill/>
          <a:ln w="9525">
            <a:noFill/>
            <a:miter lim="800000"/>
            <a:headEnd/>
            <a:tailEnd/>
          </a:ln>
        </p:spPr>
      </p:pic>
      <p:sp>
        <p:nvSpPr>
          <p:cNvPr id="11267" name="2 Rectángulo"/>
          <p:cNvSpPr>
            <a:spLocks noChangeArrowheads="1"/>
          </p:cNvSpPr>
          <p:nvPr/>
        </p:nvSpPr>
        <p:spPr bwMode="auto">
          <a:xfrm>
            <a:off x="5643570" y="642918"/>
            <a:ext cx="3000396" cy="6463308"/>
          </a:xfrm>
          <a:prstGeom prst="rect">
            <a:avLst/>
          </a:prstGeom>
          <a:noFill/>
          <a:ln w="9525">
            <a:noFill/>
            <a:miter lim="800000"/>
            <a:headEnd/>
            <a:tailEnd/>
          </a:ln>
        </p:spPr>
        <p:txBody>
          <a:bodyPr wrap="square">
            <a:spAutoFit/>
          </a:bodyPr>
          <a:lstStyle/>
          <a:p>
            <a:pPr algn="ctr"/>
            <a:r>
              <a:rPr lang="es-ES" sz="2400" b="1" i="1" dirty="0">
                <a:latin typeface="Calibri" pitchFamily="34" charset="0"/>
              </a:rPr>
              <a:t>El espejo Pa </a:t>
            </a:r>
            <a:r>
              <a:rPr lang="es-ES" sz="2400" b="1" i="1" dirty="0" err="1">
                <a:latin typeface="Calibri" pitchFamily="34" charset="0"/>
              </a:rPr>
              <a:t>Kua</a:t>
            </a:r>
            <a:r>
              <a:rPr lang="es-ES" sz="2400" b="1" i="1" dirty="0">
                <a:latin typeface="Calibri" pitchFamily="34" charset="0"/>
              </a:rPr>
              <a:t> </a:t>
            </a:r>
            <a:br>
              <a:rPr lang="es-ES" sz="2400" b="1" i="1" dirty="0">
                <a:latin typeface="Calibri" pitchFamily="34" charset="0"/>
              </a:rPr>
            </a:br>
            <a:r>
              <a:rPr lang="es-ES" sz="2400" b="1" i="1" dirty="0">
                <a:latin typeface="Calibri" pitchFamily="34" charset="0"/>
              </a:rPr>
              <a:t/>
            </a:r>
            <a:br>
              <a:rPr lang="es-ES" sz="2400" b="1" i="1" dirty="0">
                <a:latin typeface="Calibri" pitchFamily="34" charset="0"/>
              </a:rPr>
            </a:br>
            <a:r>
              <a:rPr lang="es-ES" sz="2400" b="1" i="1" dirty="0">
                <a:latin typeface="Calibri" pitchFamily="34" charset="0"/>
              </a:rPr>
              <a:t>El espejo Pa </a:t>
            </a:r>
            <a:r>
              <a:rPr lang="es-ES" sz="2400" b="1" i="1" dirty="0" err="1">
                <a:latin typeface="Calibri" pitchFamily="34" charset="0"/>
              </a:rPr>
              <a:t>Kua</a:t>
            </a:r>
            <a:r>
              <a:rPr lang="es-ES" sz="2400" b="1" i="1" dirty="0">
                <a:latin typeface="Calibri" pitchFamily="34" charset="0"/>
              </a:rPr>
              <a:t> es uno de los símbolos de protección más usados en el feng shui. Es octogonal, con los ocho símbolos llamados trigramas distribuidos a su alrededor creando un perfecto equilibrio, refleja las vibraciones negativas que pueden incidir en una casa</a:t>
            </a:r>
          </a:p>
          <a:p>
            <a:pPr algn="ct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
        <p:nvSpPr>
          <p:cNvPr id="4" name="Rectangle 1"/>
          <p:cNvSpPr/>
          <p:nvPr/>
        </p:nvSpPr>
        <p:spPr>
          <a:xfrm>
            <a:off x="5286380" y="0"/>
            <a:ext cx="3857620"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1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6" presetClass="exit" presetSubtype="32" fill="hold" grpId="0"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size1_75247_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plu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48130" name="Picture 2" descr="C:\Documents and Settings\Dell\Escritorio\D57CF119F.jpg"/>
          <p:cNvPicPr>
            <a:picLocks noChangeAspect="1" noChangeArrowheads="1"/>
          </p:cNvPicPr>
          <p:nvPr/>
        </p:nvPicPr>
        <p:blipFill>
          <a:blip r:embed="rId3"/>
          <a:srcRect/>
          <a:stretch>
            <a:fillRect/>
          </a:stretch>
        </p:blipFill>
        <p:spPr bwMode="auto">
          <a:xfrm>
            <a:off x="1357313" y="-500063"/>
            <a:ext cx="6096000" cy="7820026"/>
          </a:xfrm>
          <a:prstGeom prst="rect">
            <a:avLst/>
          </a:prstGeom>
          <a:noFill/>
          <a:ln w="9525">
            <a:noFill/>
            <a:miter lim="800000"/>
            <a:headEnd/>
            <a:tailEnd/>
          </a:ln>
        </p:spPr>
      </p:pic>
    </p:spTree>
  </p:cSld>
  <p:clrMapOvr>
    <a:masterClrMapping/>
  </p:clrMapOvr>
  <p:transition spd="slow" advClick="0"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9FE4DC61E.jpg"/>
          <p:cNvPicPr>
            <a:picLocks noChangeAspect="1" noChangeArrowheads="1"/>
          </p:cNvPicPr>
          <p:nvPr/>
        </p:nvPicPr>
        <p:blipFill>
          <a:blip r:embed="rId2"/>
          <a:srcRect/>
          <a:stretch>
            <a:fillRect/>
          </a:stretch>
        </p:blipFill>
        <p:spPr bwMode="auto">
          <a:xfrm>
            <a:off x="0" y="0"/>
            <a:ext cx="4921250" cy="6858000"/>
          </a:xfrm>
          <a:prstGeom prst="rect">
            <a:avLst/>
          </a:prstGeom>
          <a:noFill/>
          <a:ln w="9525">
            <a:noFill/>
            <a:miter lim="800000"/>
            <a:headEnd/>
            <a:tailEnd/>
          </a:ln>
        </p:spPr>
      </p:pic>
      <p:sp>
        <p:nvSpPr>
          <p:cNvPr id="44035" name="2 Rectángulo"/>
          <p:cNvSpPr>
            <a:spLocks noChangeArrowheads="1"/>
          </p:cNvSpPr>
          <p:nvPr/>
        </p:nvSpPr>
        <p:spPr bwMode="auto">
          <a:xfrm>
            <a:off x="5286375" y="1857375"/>
            <a:ext cx="3571875" cy="5355312"/>
          </a:xfrm>
          <a:prstGeom prst="rect">
            <a:avLst/>
          </a:prstGeom>
          <a:noFill/>
          <a:ln w="9525">
            <a:noFill/>
            <a:miter lim="800000"/>
            <a:headEnd/>
            <a:tailEnd/>
          </a:ln>
        </p:spPr>
        <p:txBody>
          <a:bodyPr>
            <a:spAutoFit/>
          </a:bodyPr>
          <a:lstStyle/>
          <a:p>
            <a:pPr algn="ctr"/>
            <a:r>
              <a:rPr lang="es-ES" sz="2400" b="1" i="1" dirty="0">
                <a:latin typeface="Calibri" pitchFamily="34" charset="0"/>
              </a:rPr>
              <a:t>Una serie de láminas de dibujos con un tema en común, los espejos y sus maldiciones, los terrores que tenemos todos en el subconsciente sobre esas imágenes fantasmagóricas que pueden aparecer en ellos. En estos dibujos se retrata ese sentir con imágenes tenebrosas y enigmáticas</a:t>
            </a:r>
            <a:r>
              <a:rPr lang="es-ES" dirty="0">
                <a:latin typeface="Calibri" pitchFamily="34" charset="0"/>
              </a:rPr>
              <a:t>.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
        <p:nvSpPr>
          <p:cNvPr id="4" name="Rectangle 1"/>
          <p:cNvSpPr/>
          <p:nvPr/>
        </p:nvSpPr>
        <p:spPr>
          <a:xfrm>
            <a:off x="4857752" y="0"/>
            <a:ext cx="4286248" cy="6858000"/>
          </a:xfrm>
          <a:prstGeom prst="rect">
            <a:avLst/>
          </a:prstGeom>
          <a:solidFill>
            <a:srgbClr val="FFFF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0000">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15362" name="Picture 2" descr="C:\Documents and Settings\Dell\Escritorio\5.gif"/>
          <p:cNvPicPr>
            <a:picLocks noChangeAspect="1" noChangeArrowheads="1"/>
          </p:cNvPicPr>
          <p:nvPr/>
        </p:nvPicPr>
        <p:blipFill>
          <a:blip r:embed="rId3"/>
          <a:srcRect/>
          <a:stretch>
            <a:fillRect/>
          </a:stretch>
        </p:blipFill>
        <p:spPr bwMode="auto">
          <a:xfrm>
            <a:off x="928662" y="0"/>
            <a:ext cx="7286676" cy="7286676"/>
          </a:xfrm>
          <a:prstGeom prst="rect">
            <a:avLst/>
          </a:prstGeom>
          <a:noFill/>
        </p:spPr>
      </p:pic>
    </p:spTree>
  </p:cSld>
  <p:clrMapOvr>
    <a:masterClrMapping/>
  </p:clrMapOvr>
  <p:transition spd="slow" advClick="0" advTm="6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espejo04.jpg"/>
          <p:cNvPicPr>
            <a:picLocks noChangeAspect="1" noChangeArrowheads="1"/>
          </p:cNvPicPr>
          <p:nvPr/>
        </p:nvPicPr>
        <p:blipFill>
          <a:blip r:embed="rId2"/>
          <a:srcRect/>
          <a:stretch>
            <a:fillRect/>
          </a:stretch>
        </p:blipFill>
        <p:spPr bwMode="auto">
          <a:xfrm>
            <a:off x="0" y="0"/>
            <a:ext cx="9331325" cy="6858000"/>
          </a:xfrm>
          <a:prstGeom prst="rect">
            <a:avLst/>
          </a:prstGeom>
          <a:noFill/>
          <a:ln w="9525">
            <a:noFill/>
            <a:miter lim="800000"/>
            <a:headEnd/>
            <a:tailEnd/>
          </a:ln>
        </p:spPr>
      </p:pic>
    </p:spTree>
  </p:cSld>
  <p:clrMapOvr>
    <a:masterClrMapping/>
  </p:clrMapOvr>
  <p:transition spd="slow" advClick="0" advTm="6000">
    <p:pull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Leyenda Urbana Veronica.jpg"/>
          <p:cNvPicPr>
            <a:picLocks noChangeAspect="1" noChangeArrowheads="1"/>
          </p:cNvPicPr>
          <p:nvPr/>
        </p:nvPicPr>
        <p:blipFill>
          <a:blip r:embed="rId2"/>
          <a:srcRect/>
          <a:stretch>
            <a:fillRect/>
          </a:stretch>
        </p:blipFill>
        <p:spPr bwMode="auto">
          <a:xfrm>
            <a:off x="0" y="0"/>
            <a:ext cx="9358313" cy="6913563"/>
          </a:xfrm>
          <a:prstGeom prst="rect">
            <a:avLst/>
          </a:prstGeom>
          <a:noFill/>
          <a:ln w="9525">
            <a:noFill/>
            <a:miter lim="800000"/>
            <a:headEnd/>
            <a:tailEnd/>
          </a:ln>
        </p:spPr>
      </p:pic>
    </p:spTree>
  </p:cSld>
  <p:clrMapOvr>
    <a:masterClrMapping/>
  </p:clrMapOvr>
  <p:transition spd="slow" advClick="0" advTm="6000">
    <p:circl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7-saturno-button.jpg"/>
          <p:cNvPicPr>
            <a:picLocks noChangeAspect="1" noChangeArrowheads="1"/>
          </p:cNvPicPr>
          <p:nvPr/>
        </p:nvPicPr>
        <p:blipFill>
          <a:blip r:embed="rId2"/>
          <a:srcRect/>
          <a:stretch>
            <a:fillRect/>
          </a:stretch>
        </p:blipFill>
        <p:spPr bwMode="auto">
          <a:xfrm>
            <a:off x="0" y="0"/>
            <a:ext cx="9144000" cy="6977063"/>
          </a:xfrm>
          <a:prstGeom prst="rect">
            <a:avLst/>
          </a:prstGeom>
          <a:noFill/>
          <a:ln w="9525">
            <a:noFill/>
            <a:miter lim="800000"/>
            <a:headEnd/>
            <a:tailEnd/>
          </a:ln>
        </p:spPr>
      </p:pic>
    </p:spTree>
  </p:cSld>
  <p:clrMapOvr>
    <a:masterClrMapping/>
  </p:clrMapOvr>
  <p:transition spd="slow" advClick="0" advTm="6000">
    <p:strips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47106" name="Picture 2" descr="C:\Documents and Settings\Dell\Escritorio\F4D86AC82.jpg"/>
          <p:cNvPicPr>
            <a:picLocks noChangeAspect="1" noChangeArrowheads="1"/>
          </p:cNvPicPr>
          <p:nvPr/>
        </p:nvPicPr>
        <p:blipFill>
          <a:blip r:embed="rId3"/>
          <a:srcRect/>
          <a:stretch>
            <a:fillRect/>
          </a:stretch>
        </p:blipFill>
        <p:spPr bwMode="auto">
          <a:xfrm>
            <a:off x="1500188" y="-1000125"/>
            <a:ext cx="6096000" cy="9553575"/>
          </a:xfrm>
          <a:prstGeom prst="rect">
            <a:avLst/>
          </a:prstGeom>
          <a:noFill/>
          <a:ln w="9525">
            <a:noFill/>
            <a:miter lim="800000"/>
            <a:headEnd/>
            <a:tailEnd/>
          </a:ln>
        </p:spPr>
      </p:pic>
    </p:spTree>
  </p:cSld>
  <p:clrMapOvr>
    <a:masterClrMapping/>
  </p:clrMapOvr>
  <p:transition spd="slow" advClick="0" advTm="6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27650" name="Picture 2" descr="C:\Documents and Settings\Dell\Escritorio\2-pat-brennan.jpg"/>
          <p:cNvPicPr>
            <a:picLocks noChangeAspect="1" noChangeArrowheads="1"/>
          </p:cNvPicPr>
          <p:nvPr/>
        </p:nvPicPr>
        <p:blipFill>
          <a:blip r:embed="rId3"/>
          <a:srcRect/>
          <a:stretch>
            <a:fillRect/>
          </a:stretch>
        </p:blipFill>
        <p:spPr bwMode="auto">
          <a:xfrm>
            <a:off x="1928813" y="0"/>
            <a:ext cx="5143500" cy="7186613"/>
          </a:xfrm>
          <a:prstGeom prst="rect">
            <a:avLst/>
          </a:prstGeom>
          <a:noFill/>
          <a:ln w="9525">
            <a:noFill/>
            <a:miter lim="800000"/>
            <a:headEnd/>
            <a:tailEnd/>
          </a:ln>
        </p:spPr>
      </p:pic>
    </p:spTree>
  </p:cSld>
  <p:clrMapOvr>
    <a:masterClrMapping/>
  </p:clrMapOvr>
  <p:transition spd="slow" advClick="0"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Espejos.jpg"/>
          <p:cNvPicPr>
            <a:picLocks noChangeAspect="1" noChangeArrowheads="1"/>
          </p:cNvPicPr>
          <p:nvPr/>
        </p:nvPicPr>
        <p:blipFill>
          <a:blip r:embed="rId2"/>
          <a:srcRect/>
          <a:stretch>
            <a:fillRect/>
          </a:stretch>
        </p:blipFill>
        <p:spPr bwMode="auto">
          <a:xfrm>
            <a:off x="0" y="0"/>
            <a:ext cx="9144000" cy="6999288"/>
          </a:xfrm>
          <a:prstGeom prst="rect">
            <a:avLst/>
          </a:prstGeom>
          <a:noFill/>
          <a:ln w="9525">
            <a:noFill/>
            <a:miter lim="800000"/>
            <a:headEnd/>
            <a:tailEnd/>
          </a:ln>
        </p:spPr>
      </p:pic>
    </p:spTree>
  </p:cSld>
  <p:clrMapOvr>
    <a:masterClrMapping/>
  </p:clrMapOvr>
  <p:transition spd="slow" advClick="0" advTm="6000">
    <p:push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espejos-misterio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newsflash/>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28674" name="Picture 2" descr="C:\Documents and Settings\Dell\Escritorio\3-victor-hagea.jpg"/>
          <p:cNvPicPr>
            <a:picLocks noChangeAspect="1" noChangeArrowheads="1"/>
          </p:cNvPicPr>
          <p:nvPr/>
        </p:nvPicPr>
        <p:blipFill>
          <a:blip r:embed="rId3"/>
          <a:srcRect/>
          <a:stretch>
            <a:fillRect/>
          </a:stretch>
        </p:blipFill>
        <p:spPr bwMode="auto">
          <a:xfrm>
            <a:off x="1714500" y="0"/>
            <a:ext cx="5811838" cy="6858000"/>
          </a:xfrm>
          <a:prstGeom prst="rect">
            <a:avLst/>
          </a:prstGeom>
          <a:noFill/>
          <a:ln w="9525">
            <a:noFill/>
            <a:miter lim="800000"/>
            <a:headEnd/>
            <a:tailEnd/>
          </a:ln>
        </p:spPr>
      </p:pic>
    </p:spTree>
  </p:cSld>
  <p:clrMapOvr>
    <a:masterClrMapping/>
  </p:clrMapOvr>
  <p:transition spd="slow" advClick="0" advTm="6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36866" name="Picture 2" descr="C:\Documents and Settings\Dell\Escritorio\espejohada.jpg"/>
          <p:cNvPicPr>
            <a:picLocks noChangeAspect="1" noChangeArrowheads="1"/>
          </p:cNvPicPr>
          <p:nvPr/>
        </p:nvPicPr>
        <p:blipFill>
          <a:blip r:embed="rId3"/>
          <a:srcRect/>
          <a:stretch>
            <a:fillRect/>
          </a:stretch>
        </p:blipFill>
        <p:spPr bwMode="auto">
          <a:xfrm>
            <a:off x="1571625" y="0"/>
            <a:ext cx="6026150" cy="6858000"/>
          </a:xfrm>
          <a:prstGeom prst="rect">
            <a:avLst/>
          </a:prstGeom>
          <a:noFill/>
          <a:ln w="9525">
            <a:noFill/>
            <a:miter lim="800000"/>
            <a:headEnd/>
            <a:tailEnd/>
          </a:ln>
        </p:spPr>
      </p:pic>
    </p:spTree>
  </p:cSld>
  <p:clrMapOvr>
    <a:masterClrMapping/>
  </p:clrMapOvr>
  <p:transition spd="slow" advClick="0" advTm="6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38914" name="Picture 2" descr="C:\Documents and Settings\Dell\Escritorio\espejo02.jpg"/>
          <p:cNvPicPr>
            <a:picLocks noChangeAspect="1" noChangeArrowheads="1"/>
          </p:cNvPicPr>
          <p:nvPr/>
        </p:nvPicPr>
        <p:blipFill>
          <a:blip r:embed="rId3"/>
          <a:srcRect/>
          <a:stretch>
            <a:fillRect/>
          </a:stretch>
        </p:blipFill>
        <p:spPr bwMode="auto">
          <a:xfrm>
            <a:off x="1928813" y="0"/>
            <a:ext cx="5500687" cy="6964363"/>
          </a:xfrm>
          <a:prstGeom prst="rect">
            <a:avLst/>
          </a:prstGeom>
          <a:noFill/>
          <a:ln w="9525">
            <a:noFill/>
            <a:miter lim="800000"/>
            <a:headEnd/>
            <a:tailEnd/>
          </a:ln>
        </p:spPr>
      </p:pic>
    </p:spTree>
  </p:cSld>
  <p:clrMapOvr>
    <a:masterClrMapping/>
  </p:clrMapOvr>
  <p:transition spd="slow" advClick="0" advTm="6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40962" name="Picture 2" descr="C:\Documents and Settings\Dell\Escritorio\110702919.jpg"/>
          <p:cNvPicPr>
            <a:picLocks noChangeAspect="1" noChangeArrowheads="1"/>
          </p:cNvPicPr>
          <p:nvPr/>
        </p:nvPicPr>
        <p:blipFill>
          <a:blip r:embed="rId3"/>
          <a:srcRect/>
          <a:stretch>
            <a:fillRect/>
          </a:stretch>
        </p:blipFill>
        <p:spPr bwMode="auto">
          <a:xfrm>
            <a:off x="1785938" y="-142875"/>
            <a:ext cx="5240337" cy="7000875"/>
          </a:xfrm>
          <a:prstGeom prst="rect">
            <a:avLst/>
          </a:prstGeom>
          <a:noFill/>
          <a:ln w="9525">
            <a:noFill/>
            <a:miter lim="800000"/>
            <a:headEnd/>
            <a:tailEnd/>
          </a:ln>
        </p:spPr>
      </p:pic>
    </p:spTree>
  </p:cSld>
  <p:clrMapOvr>
    <a:masterClrMapping/>
  </p:clrMapOvr>
  <p:transition spd="slow" advClick="0"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5BAB65876.jpg"/>
          <p:cNvPicPr>
            <a:picLocks noChangeAspect="1" noChangeArrowheads="1"/>
          </p:cNvPicPr>
          <p:nvPr/>
        </p:nvPicPr>
        <p:blipFill>
          <a:blip r:embed="rId2"/>
          <a:srcRect/>
          <a:stretch>
            <a:fillRect/>
          </a:stretch>
        </p:blipFill>
        <p:spPr bwMode="auto">
          <a:xfrm>
            <a:off x="0" y="0"/>
            <a:ext cx="9144000" cy="6896100"/>
          </a:xfrm>
          <a:prstGeom prst="rect">
            <a:avLst/>
          </a:prstGeom>
          <a:noFill/>
          <a:ln w="9525">
            <a:noFill/>
            <a:miter lim="800000"/>
            <a:headEnd/>
            <a:tailEnd/>
          </a:ln>
        </p:spPr>
      </p:pic>
    </p:spTree>
  </p:cSld>
  <p:clrMapOvr>
    <a:masterClrMapping/>
  </p:clrMapOvr>
  <p:transition spd="slow" advClick="0" advTm="6000">
    <p:strips/>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19458" name="1 Rectángulo"/>
          <p:cNvSpPr>
            <a:spLocks noChangeArrowheads="1"/>
          </p:cNvSpPr>
          <p:nvPr/>
        </p:nvSpPr>
        <p:spPr bwMode="auto">
          <a:xfrm>
            <a:off x="428596" y="285728"/>
            <a:ext cx="8143904" cy="8125301"/>
          </a:xfrm>
          <a:prstGeom prst="rect">
            <a:avLst/>
          </a:prstGeom>
          <a:noFill/>
          <a:ln w="9525">
            <a:noFill/>
            <a:miter lim="800000"/>
            <a:headEnd/>
            <a:tailEnd/>
          </a:ln>
        </p:spPr>
        <p:txBody>
          <a:bodyPr wrap="square">
            <a:spAutoFit/>
          </a:bodyPr>
          <a:lstStyle/>
          <a:p>
            <a:r>
              <a:rPr lang="es-ES" b="1" i="1" dirty="0">
                <a:latin typeface="Calibri" pitchFamily="34" charset="0"/>
              </a:rPr>
              <a:t>CURIOSIDADES </a:t>
            </a:r>
            <a:br>
              <a:rPr lang="es-ES" b="1" i="1" dirty="0">
                <a:latin typeface="Calibri" pitchFamily="34" charset="0"/>
              </a:rPr>
            </a:br>
            <a:r>
              <a:rPr lang="es-ES" b="1" i="1" dirty="0">
                <a:latin typeface="Calibri" pitchFamily="34" charset="0"/>
              </a:rPr>
              <a:t/>
            </a:r>
            <a:br>
              <a:rPr lang="es-ES" b="1" i="1" dirty="0">
                <a:latin typeface="Calibri" pitchFamily="34" charset="0"/>
              </a:rPr>
            </a:br>
            <a:r>
              <a:rPr lang="es-ES" b="1" i="1" dirty="0">
                <a:latin typeface="Calibri" pitchFamily="34" charset="0"/>
              </a:rPr>
              <a:t>Lewis Carroll desarrolla magistralmente la idea del espejo como entrada a un mundo inverso (A través del espejo y lo que Alicia encontró allí) en la segunda parte de las aventuras de Alicia. Muchas cosas de las que acontecen en el libro parecen, metafóricamente, reflejadas en un espejo. </a:t>
            </a:r>
            <a:br>
              <a:rPr lang="es-ES" b="1" i="1" dirty="0">
                <a:latin typeface="Calibri" pitchFamily="34" charset="0"/>
              </a:rPr>
            </a:br>
            <a:r>
              <a:rPr lang="es-ES" b="1" i="1" dirty="0">
                <a:latin typeface="Calibri" pitchFamily="34" charset="0"/>
              </a:rPr>
              <a:t/>
            </a:r>
            <a:br>
              <a:rPr lang="es-ES" b="1" i="1" dirty="0">
                <a:latin typeface="Calibri" pitchFamily="34" charset="0"/>
              </a:rPr>
            </a:br>
            <a:r>
              <a:rPr lang="es-ES" b="1" i="1" dirty="0">
                <a:latin typeface="Calibri" pitchFamily="34" charset="0"/>
              </a:rPr>
              <a:t>El espejo es también objeto frecuente de consulta: se le juzga capaz de mostrar sucesos y objetos distantes en el tiempo o el espacio. En el cuento de </a:t>
            </a:r>
            <a:r>
              <a:rPr lang="es-ES" b="1" i="1" dirty="0" err="1">
                <a:latin typeface="Calibri" pitchFamily="34" charset="0"/>
              </a:rPr>
              <a:t>Blancanieves</a:t>
            </a:r>
            <a:r>
              <a:rPr lang="es-ES" b="1" i="1" dirty="0">
                <a:latin typeface="Calibri" pitchFamily="34" charset="0"/>
              </a:rPr>
              <a:t>, el espejo tiene la facultad de hablar y responde a las preguntas que le formula la madrastra </a:t>
            </a:r>
            <a:br>
              <a:rPr lang="es-ES" b="1" i="1" dirty="0">
                <a:latin typeface="Calibri" pitchFamily="34" charset="0"/>
              </a:rPr>
            </a:br>
            <a:r>
              <a:rPr lang="es-ES" b="1" i="1" dirty="0">
                <a:latin typeface="Calibri" pitchFamily="34" charset="0"/>
              </a:rPr>
              <a:t/>
            </a:r>
            <a:br>
              <a:rPr lang="es-ES" b="1" i="1" dirty="0">
                <a:latin typeface="Calibri" pitchFamily="34" charset="0"/>
              </a:rPr>
            </a:br>
            <a:r>
              <a:rPr lang="es-ES" b="1" i="1" dirty="0">
                <a:latin typeface="Calibri" pitchFamily="34" charset="0"/>
              </a:rPr>
              <a:t>En la novela Harry Potter y la piedra filosofal, de J. K. </a:t>
            </a:r>
            <a:r>
              <a:rPr lang="es-ES" b="1" i="1" dirty="0" err="1">
                <a:latin typeface="Calibri" pitchFamily="34" charset="0"/>
              </a:rPr>
              <a:t>Rowling</a:t>
            </a:r>
            <a:r>
              <a:rPr lang="es-ES" b="1" i="1" dirty="0">
                <a:latin typeface="Calibri" pitchFamily="34" charset="0"/>
              </a:rPr>
              <a:t>, aparece el espejo de </a:t>
            </a:r>
            <a:r>
              <a:rPr lang="es-ES" b="1" i="1" dirty="0" err="1">
                <a:latin typeface="Calibri" pitchFamily="34" charset="0"/>
              </a:rPr>
              <a:t>Oesed</a:t>
            </a:r>
            <a:r>
              <a:rPr lang="es-ES" b="1" i="1" dirty="0">
                <a:latin typeface="Calibri" pitchFamily="34" charset="0"/>
              </a:rPr>
              <a:t> (Deseo leído a la inversa), que no refleja la imagen de quien lo contempla, sino sus deseos más profundos. </a:t>
            </a:r>
            <a:br>
              <a:rPr lang="es-ES" b="1" i="1" dirty="0">
                <a:latin typeface="Calibri" pitchFamily="34" charset="0"/>
              </a:rPr>
            </a:br>
            <a:r>
              <a:rPr lang="es-ES" b="1" i="1" dirty="0">
                <a:latin typeface="Calibri" pitchFamily="34" charset="0"/>
              </a:rPr>
              <a:t/>
            </a:r>
            <a:br>
              <a:rPr lang="es-ES" b="1" i="1" dirty="0">
                <a:latin typeface="Calibri" pitchFamily="34" charset="0"/>
              </a:rPr>
            </a:br>
            <a:r>
              <a:rPr lang="es-ES" b="1" i="1" dirty="0">
                <a:latin typeface="Calibri" pitchFamily="34" charset="0"/>
              </a:rPr>
              <a:t>También es notable el Espejo de la Sabiduría (en el que se refleja "todas las cosas del cielo y de la tierra excepto el rostro de quien se mira en él), descrito por Oscar Wilde en el cuento "El pescador y su alma". </a:t>
            </a:r>
            <a:br>
              <a:rPr lang="es-ES" b="1" i="1" dirty="0">
                <a:latin typeface="Calibri" pitchFamily="34" charset="0"/>
              </a:rPr>
            </a:br>
            <a:r>
              <a:rPr lang="es-ES" b="1" i="1" dirty="0">
                <a:latin typeface="Calibri" pitchFamily="34" charset="0"/>
              </a:rPr>
              <a:t/>
            </a:r>
            <a:br>
              <a:rPr lang="es-ES" b="1" i="1" dirty="0">
                <a:latin typeface="Calibri" pitchFamily="34" charset="0"/>
              </a:rPr>
            </a:br>
            <a:r>
              <a:rPr lang="es-ES" b="1" i="1" dirty="0">
                <a:latin typeface="Calibri" pitchFamily="34" charset="0"/>
              </a:rPr>
              <a:t>En la mas reciente adaptación al cine de El RETRATO DE DORIAN GRAY 2009 (uno de mis libros predilectos) el director del film hace uso de los espejos para </a:t>
            </a:r>
            <a:r>
              <a:rPr lang="es-ES" b="1" i="1" dirty="0" smtClean="0">
                <a:latin typeface="Calibri" pitchFamily="34" charset="0"/>
              </a:rPr>
              <a:t>mostrar </a:t>
            </a:r>
            <a:r>
              <a:rPr lang="es-ES" b="1" i="1" dirty="0">
                <a:latin typeface="Calibri" pitchFamily="34" charset="0"/>
              </a:rPr>
              <a:t>el alma de DORIAN </a:t>
            </a:r>
          </a:p>
          <a:p>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Click="0" advTm="55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C9E3F0092.jpg"/>
          <p:cNvPicPr>
            <a:picLocks noChangeAspect="1" noChangeArrowheads="1"/>
          </p:cNvPicPr>
          <p:nvPr/>
        </p:nvPicPr>
        <p:blipFill>
          <a:blip r:embed="rId2"/>
          <a:srcRect/>
          <a:stretch>
            <a:fillRect/>
          </a:stretch>
        </p:blipFill>
        <p:spPr bwMode="auto">
          <a:xfrm>
            <a:off x="0" y="0"/>
            <a:ext cx="9144000" cy="6959600"/>
          </a:xfrm>
          <a:prstGeom prst="rect">
            <a:avLst/>
          </a:prstGeom>
          <a:noFill/>
          <a:ln w="9525">
            <a:noFill/>
            <a:miter lim="800000"/>
            <a:headEnd/>
            <a:tailEnd/>
          </a:ln>
        </p:spPr>
      </p:pic>
    </p:spTree>
  </p:cSld>
  <p:clrMapOvr>
    <a:masterClrMapping/>
  </p:clrMapOvr>
  <p:transition spd="slow" advClick="0" advTm="6000">
    <p:newsflash/>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49154" name="Picture 2" descr="C:\Documents and Settings\Dell\Escritorio\FF9E739A8.jpg"/>
          <p:cNvPicPr>
            <a:picLocks noChangeAspect="1" noChangeArrowheads="1"/>
          </p:cNvPicPr>
          <p:nvPr/>
        </p:nvPicPr>
        <p:blipFill>
          <a:blip r:embed="rId3"/>
          <a:srcRect/>
          <a:stretch>
            <a:fillRect/>
          </a:stretch>
        </p:blipFill>
        <p:spPr bwMode="auto">
          <a:xfrm>
            <a:off x="1574800" y="0"/>
            <a:ext cx="6164263" cy="6858000"/>
          </a:xfrm>
          <a:prstGeom prst="rect">
            <a:avLst/>
          </a:prstGeom>
          <a:noFill/>
          <a:ln w="9525">
            <a:noFill/>
            <a:miter lim="800000"/>
            <a:headEnd/>
            <a:tailEnd/>
          </a:ln>
        </p:spPr>
      </p:pic>
    </p:spTree>
  </p:cSld>
  <p:clrMapOvr>
    <a:masterClrMapping/>
  </p:clrMapOvr>
  <p:transition spd="slow" advClick="0" advTm="6000">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B80444C66.jpg"/>
          <p:cNvPicPr>
            <a:picLocks noChangeAspect="1" noChangeArrowheads="1"/>
          </p:cNvPicPr>
          <p:nvPr/>
        </p:nvPicPr>
        <p:blipFill>
          <a:blip r:embed="rId2"/>
          <a:srcRect/>
          <a:stretch>
            <a:fillRect/>
          </a:stretch>
        </p:blipFill>
        <p:spPr bwMode="auto">
          <a:xfrm>
            <a:off x="0" y="0"/>
            <a:ext cx="9144000" cy="6888163"/>
          </a:xfrm>
          <a:prstGeom prst="rect">
            <a:avLst/>
          </a:prstGeom>
          <a:noFill/>
          <a:ln w="9525">
            <a:noFill/>
            <a:miter lim="800000"/>
            <a:headEnd/>
            <a:tailEnd/>
          </a:ln>
        </p:spPr>
      </p:pic>
    </p:spTree>
  </p:cSld>
  <p:clrMapOvr>
    <a:masterClrMapping/>
  </p:clrMapOvr>
  <p:transition spd="slow" advClick="0" advTm="6000">
    <p:circl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643042" y="1643050"/>
            <a:ext cx="5537364" cy="2800749"/>
          </a:xfrm>
          <a:prstGeom prst="rect">
            <a:avLst/>
          </a:prstGeom>
        </p:spPr>
        <p:txBody>
          <a:bodyPr wrap="square" lIns="91422" tIns="45711" rIns="91422" bIns="45711">
            <a:spAutoFit/>
          </a:bodyPr>
          <a:lstStyle/>
          <a:p>
            <a:pPr lvl="1" algn="ctr">
              <a:defRPr/>
            </a:pPr>
            <a:r>
              <a:rPr lang="es-ES" sz="44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44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57348"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57349"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57350"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57351"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57352"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additive="base">
                                        <p:cTn id="12" dur="5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6">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 calcmode="lin" valueType="num">
                                      <p:cBhvr additive="base">
                                        <p:cTn id="16" dur="5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7" dur="50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RAS EL ESPEJ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TRAS EL ESPEJO</Template>
  <TotalTime>18</TotalTime>
  <Words>1102</Words>
  <Application>Microsoft Office PowerPoint</Application>
  <PresentationFormat>Presentación en pantalla (4:3)</PresentationFormat>
  <Paragraphs>62</Paragraphs>
  <Slides>64</Slides>
  <Notes>0</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TRAS EL ESPEJO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2014-04-12T09:19:47Z</dcterms:created>
  <dcterms:modified xsi:type="dcterms:W3CDTF">2014-04-12T09:37:48Z</dcterms:modified>
</cp:coreProperties>
</file>