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82" r:id="rId3"/>
    <p:sldId id="279" r:id="rId4"/>
    <p:sldId id="271" r:id="rId5"/>
    <p:sldId id="256" r:id="rId6"/>
    <p:sldId id="265" r:id="rId7"/>
    <p:sldId id="263" r:id="rId8"/>
    <p:sldId id="257" r:id="rId9"/>
    <p:sldId id="262" r:id="rId10"/>
    <p:sldId id="258" r:id="rId11"/>
    <p:sldId id="278" r:id="rId12"/>
    <p:sldId id="264" r:id="rId13"/>
    <p:sldId id="259" r:id="rId14"/>
    <p:sldId id="266" r:id="rId15"/>
    <p:sldId id="268" r:id="rId16"/>
    <p:sldId id="289" r:id="rId17"/>
    <p:sldId id="267" r:id="rId18"/>
    <p:sldId id="280" r:id="rId19"/>
    <p:sldId id="270" r:id="rId20"/>
    <p:sldId id="281" r:id="rId21"/>
    <p:sldId id="269" r:id="rId22"/>
    <p:sldId id="290" r:id="rId23"/>
    <p:sldId id="291" r:id="rId2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1QaTplp+vYaiqt4JvmkYgg" hashData="na7QMvLC2TOT7dmcPSPFyolyoY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994B"/>
    <a:srgbClr val="91F9A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smtClean="0">
                <a:latin typeface="+mn-lt"/>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E11AEBFF-A6FB-443D-BD59-FB2512270B4F}" type="datetimeFigureOut">
              <a:rPr lang="es-ES"/>
              <a:pPr>
                <a:defRPr/>
              </a:pPr>
              <a:t>05/07/2014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smtClean="0">
                <a:latin typeface="+mn-lt"/>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1EC83AA9-F288-4BDC-AFEB-935E248F9762}"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253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225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741E18B-643B-48A1-BB0F-E1548390F791}" type="slidenum">
              <a:rPr lang="es-ES"/>
              <a:pPr fontAlgn="base">
                <a:spcBef>
                  <a:spcPct val="0"/>
                </a:spcBef>
                <a:spcAft>
                  <a:spcPct val="0"/>
                </a:spcAft>
              </a:pPr>
              <a:t>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9B4EC09-88DB-41D0-9110-56F6AE2478EC}" type="datetimeFigureOut">
              <a:rPr lang="es-ES"/>
              <a:pPr>
                <a:defRPr/>
              </a:pPr>
              <a:t>05/07/2014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5973FE4-26EE-4F5C-A64A-0D42087644D1}" type="slidenum">
              <a:rPr lang="es-ES"/>
              <a:pPr>
                <a:defRPr/>
              </a:pPr>
              <a:t>‹Nº›</a:t>
            </a:fld>
            <a:endParaRPr lang="es-ES"/>
          </a:p>
        </p:txBody>
      </p:sp>
    </p:spTree>
  </p:cSld>
  <p:clrMapOvr>
    <a:masterClrMapping/>
  </p:clrMapOvr>
  <p:transition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505976F-E3F5-4932-A72C-3BEB8D31C6C5}" type="datetimeFigureOut">
              <a:rPr lang="es-ES"/>
              <a:pPr>
                <a:defRPr/>
              </a:pPr>
              <a:t>05/07/2014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A6CAC47-391C-42AD-81E3-3AA82B34E4E5}" type="slidenum">
              <a:rPr lang="es-ES"/>
              <a:pPr>
                <a:defRPr/>
              </a:pPr>
              <a:t>‹Nº›</a:t>
            </a:fld>
            <a:endParaRPr lang="es-ES"/>
          </a:p>
        </p:txBody>
      </p:sp>
    </p:spTree>
  </p:cSld>
  <p:clrMapOvr>
    <a:masterClrMapping/>
  </p:clrMapOvr>
  <p:transition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0A48EAA-374F-4BEE-96C3-E0E2FAC36E1B}" type="datetimeFigureOut">
              <a:rPr lang="es-ES"/>
              <a:pPr>
                <a:defRPr/>
              </a:pPr>
              <a:t>05/07/2014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C67142B-C95A-4A6F-833B-A7582762284E}" type="slidenum">
              <a:rPr lang="es-ES"/>
              <a:pPr>
                <a:defRPr/>
              </a:pPr>
              <a:t>‹Nº›</a:t>
            </a:fld>
            <a:endParaRPr lang="es-ES"/>
          </a:p>
        </p:txBody>
      </p:sp>
    </p:spTree>
  </p:cSld>
  <p:clrMapOvr>
    <a:masterClrMapping/>
  </p:clrMapOvr>
  <p:transition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666F9D0-B387-4F43-A9F0-0046BDE29C7B}" type="datetimeFigureOut">
              <a:rPr lang="es-ES"/>
              <a:pPr>
                <a:defRPr/>
              </a:pPr>
              <a:t>05/07/2014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79E089E-5FC5-4A33-AF35-B3D9BFF2A402}" type="slidenum">
              <a:rPr lang="es-ES"/>
              <a:pPr>
                <a:defRPr/>
              </a:pPr>
              <a:t>‹Nº›</a:t>
            </a:fld>
            <a:endParaRPr lang="es-ES"/>
          </a:p>
        </p:txBody>
      </p:sp>
    </p:spTree>
  </p:cSld>
  <p:clrMapOvr>
    <a:masterClrMapping/>
  </p:clrMapOvr>
  <p:transition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F5A0F60A-2563-4D53-846A-2B2B70A6906E}" type="datetimeFigureOut">
              <a:rPr lang="es-ES"/>
              <a:pPr>
                <a:defRPr/>
              </a:pPr>
              <a:t>05/07/2014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099C9C1-BA9C-44E9-BA41-407FE3F8172B}" type="slidenum">
              <a:rPr lang="es-ES"/>
              <a:pPr>
                <a:defRPr/>
              </a:pPr>
              <a:t>‹Nº›</a:t>
            </a:fld>
            <a:endParaRPr lang="es-ES"/>
          </a:p>
        </p:txBody>
      </p:sp>
    </p:spTree>
  </p:cSld>
  <p:clrMapOvr>
    <a:masterClrMapping/>
  </p:clrMapOvr>
  <p:transition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953F84C-7D2D-452E-BDA8-D379E2F6A10C}" type="datetimeFigureOut">
              <a:rPr lang="es-ES"/>
              <a:pPr>
                <a:defRPr/>
              </a:pPr>
              <a:t>05/07/2014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B06483E-D989-4F7B-AB32-D050FFB43AA7}" type="slidenum">
              <a:rPr lang="es-ES"/>
              <a:pPr>
                <a:defRPr/>
              </a:pPr>
              <a:t>‹Nº›</a:t>
            </a:fld>
            <a:endParaRPr lang="es-ES"/>
          </a:p>
        </p:txBody>
      </p:sp>
    </p:spTree>
  </p:cSld>
  <p:clrMapOvr>
    <a:masterClrMapping/>
  </p:clrMapOvr>
  <p:transition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2559B3A-28C1-480F-A387-CEBB7D696EBD}" type="datetimeFigureOut">
              <a:rPr lang="es-ES"/>
              <a:pPr>
                <a:defRPr/>
              </a:pPr>
              <a:t>05/07/2014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F568583-3483-4CF8-8C23-C63CA2EF974C}" type="slidenum">
              <a:rPr lang="es-ES"/>
              <a:pPr>
                <a:defRPr/>
              </a:pPr>
              <a:t>‹Nº›</a:t>
            </a:fld>
            <a:endParaRPr lang="es-ES"/>
          </a:p>
        </p:txBody>
      </p:sp>
    </p:spTree>
  </p:cSld>
  <p:clrMapOvr>
    <a:masterClrMapping/>
  </p:clrMapOvr>
  <p:transition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1B6F3EB-EBBD-4A1C-A267-F45DF281A81A}" type="datetimeFigureOut">
              <a:rPr lang="es-ES"/>
              <a:pPr>
                <a:defRPr/>
              </a:pPr>
              <a:t>05/07/2014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F915EB2-E54A-4064-A211-711B83136C64}" type="slidenum">
              <a:rPr lang="es-ES"/>
              <a:pPr>
                <a:defRPr/>
              </a:pPr>
              <a:t>‹Nº›</a:t>
            </a:fld>
            <a:endParaRPr lang="es-ES"/>
          </a:p>
        </p:txBody>
      </p:sp>
    </p:spTree>
  </p:cSld>
  <p:clrMapOvr>
    <a:masterClrMapping/>
  </p:clrMapOvr>
  <p:transition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404BFA-1715-46B7-AB5B-B28E39E2D802}" type="datetimeFigureOut">
              <a:rPr lang="es-ES"/>
              <a:pPr>
                <a:defRPr/>
              </a:pPr>
              <a:t>05/07/2014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8A2F4FD-58FC-4504-8F74-A393528FADBC}" type="slidenum">
              <a:rPr lang="es-ES"/>
              <a:pPr>
                <a:defRPr/>
              </a:pPr>
              <a:t>‹Nº›</a:t>
            </a:fld>
            <a:endParaRPr lang="es-ES"/>
          </a:p>
        </p:txBody>
      </p:sp>
    </p:spTree>
  </p:cSld>
  <p:clrMapOvr>
    <a:masterClrMapping/>
  </p:clrMapOvr>
  <p:transition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33F9F40-5E6B-4720-A65A-8E19D044F348}" type="datetimeFigureOut">
              <a:rPr lang="es-ES"/>
              <a:pPr>
                <a:defRPr/>
              </a:pPr>
              <a:t>05/07/2014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BEDBD9E-5979-4036-BA95-09860142F8DA}" type="slidenum">
              <a:rPr lang="es-ES"/>
              <a:pPr>
                <a:defRPr/>
              </a:pPr>
              <a:t>‹Nº›</a:t>
            </a:fld>
            <a:endParaRPr lang="es-ES"/>
          </a:p>
        </p:txBody>
      </p:sp>
    </p:spTree>
  </p:cSld>
  <p:clrMapOvr>
    <a:masterClrMapping/>
  </p:clrMapOvr>
  <p:transition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6707C28-6FCA-4A3E-A37F-67551EB082C4}" type="datetimeFigureOut">
              <a:rPr lang="es-ES"/>
              <a:pPr>
                <a:defRPr/>
              </a:pPr>
              <a:t>05/07/2014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2B0595A-61C6-41CC-B0BD-F253F3B7527A}" type="slidenum">
              <a:rPr lang="es-ES"/>
              <a:pPr>
                <a:defRPr/>
              </a:pPr>
              <a:t>‹Nº›</a:t>
            </a:fld>
            <a:endParaRPr lang="es-ES"/>
          </a:p>
        </p:txBody>
      </p:sp>
    </p:spTree>
  </p:cSld>
  <p:clrMapOvr>
    <a:masterClrMapping/>
  </p:clrMapOvr>
  <p:transition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F3F91EF-1BA9-4F07-BFB1-A2726B88282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41960"/>
          </a:srgb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31EAC936-28CE-4F7E-982D-1D3F820B1CB0}" type="datetimeFigureOut">
              <a:rPr lang="es-ES"/>
              <a:pPr>
                <a:defRPr/>
              </a:pPr>
              <a:t>05/07/2014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79EC3C43-0FCE-46E2-AC14-BD9D716008F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7000">
    <p:dissolv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0BD0490-C9CE-4FCC-A323-170A6E1FB14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994B">
            <a:alpha val="84000"/>
          </a:srgbClr>
        </a:solidFill>
        <a:effectLst/>
      </p:bgPr>
    </p:bg>
    <p:spTree>
      <p:nvGrpSpPr>
        <p:cNvPr id="1" name=""/>
        <p:cNvGrpSpPr/>
        <p:nvPr/>
      </p:nvGrpSpPr>
      <p:grpSpPr>
        <a:xfrm>
          <a:off x="0" y="0"/>
          <a:ext cx="0" cy="0"/>
          <a:chOff x="0" y="0"/>
          <a:chExt cx="0" cy="0"/>
        </a:xfrm>
      </p:grpSpPr>
      <p:pic>
        <p:nvPicPr>
          <p:cNvPr id="16" name="Picture 3" descr="illusion-017"/>
          <p:cNvPicPr>
            <a:picLocks noChangeAspect="1" noChangeArrowheads="1" noCrop="1"/>
          </p:cNvPicPr>
          <p:nvPr/>
        </p:nvPicPr>
        <p:blipFill>
          <a:blip r:embed="rId3">
            <a:duotone>
              <a:prstClr val="black"/>
              <a:schemeClr val="accent6">
                <a:tint val="45000"/>
                <a:satMod val="400000"/>
              </a:schemeClr>
            </a:duotone>
            <a:lum bright="42000" contrast="-5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714348" y="928670"/>
            <a:ext cx="7500958" cy="4401187"/>
          </a:xfrm>
          <a:prstGeom prst="rect">
            <a:avLst/>
          </a:prstGeom>
        </p:spPr>
        <p:txBody>
          <a:bodyPr lIns="91422" tIns="45711" rIns="91422" bIns="45711">
            <a:spAutoFit/>
          </a:bodyPr>
          <a:lstStyle/>
          <a:p>
            <a:pPr algn="ctr">
              <a:defRPr/>
            </a:pPr>
            <a:r>
              <a:rPr lang="es-ES" sz="96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TELLY </a:t>
            </a:r>
            <a:r>
              <a:rPr lang="es-ES" sz="96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SAVALAS</a:t>
            </a:r>
            <a:endParaRPr lang="es-ES" sz="96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a:p>
            <a:pPr algn="ctr">
              <a:defRPr/>
            </a:pPr>
            <a:r>
              <a:rPr lang="es-ES" sz="44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Y EL EXTRAÑO</a:t>
            </a:r>
          </a:p>
          <a:p>
            <a:pPr algn="ctr">
              <a:defRPr/>
            </a:pPr>
            <a:r>
              <a:rPr lang="es-ES" sz="44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FANTASMA</a:t>
            </a:r>
            <a:endParaRPr lang="es-ES" sz="44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2052" name="Picture 8"/>
          <p:cNvPicPr>
            <a:picLocks noChangeAspect="1" noChangeArrowheads="1"/>
          </p:cNvPicPr>
          <p:nvPr/>
        </p:nvPicPr>
        <p:blipFill>
          <a:blip r:embed="rId4"/>
          <a:srcRect/>
          <a:stretch>
            <a:fillRect/>
          </a:stretch>
        </p:blipFill>
        <p:spPr bwMode="auto">
          <a:xfrm>
            <a:off x="214313" y="285750"/>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cstate="email"/>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4000">
    <p:dissolve/>
    <p:sndAc>
      <p:stSnd loop="1">
        <p:snd r:embed="rId2"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39" presetClass="entr" presetSubtype="0" accel="10000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0" fill="hold"/>
                                        <p:tgtEl>
                                          <p:spTgt spid="6">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3" dur="5000" fill="hold"/>
                                        <p:tgtEl>
                                          <p:spTgt spid="6">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4" dur="5000" fill="hold"/>
                                        <p:tgtEl>
                                          <p:spTgt spid="6">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5" dur="5000" fill="hold"/>
                                        <p:tgtEl>
                                          <p:spTgt spid="6">
                                            <p:txEl>
                                              <p:pRg st="0" end="0"/>
                                            </p:txEl>
                                          </p:spTgt>
                                        </p:tgtEl>
                                        <p:attrNameLst>
                                          <p:attrName>ppt_y</p:attrName>
                                        </p:attrNameLst>
                                      </p:cBhvr>
                                      <p:tavLst>
                                        <p:tav tm="0">
                                          <p:val>
                                            <p:strVal val="#ppt_y"/>
                                          </p:val>
                                        </p:tav>
                                        <p:tav tm="100000">
                                          <p:val>
                                            <p:strVal val="#ppt_y"/>
                                          </p:val>
                                        </p:tav>
                                      </p:tavLst>
                                    </p:anim>
                                  </p:childTnLst>
                                </p:cTn>
                              </p:par>
                              <p:par>
                                <p:cTn id="16" presetID="39" presetClass="entr" presetSubtype="0" accel="100000" fill="hold" nodeType="with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 calcmode="lin" valueType="num">
                                      <p:cBhvr>
                                        <p:cTn id="18" dur="5000" fill="hold"/>
                                        <p:tgtEl>
                                          <p:spTgt spid="6">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9" dur="5000" fill="hold"/>
                                        <p:tgtEl>
                                          <p:spTgt spid="6">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0" dur="5000" fill="hold"/>
                                        <p:tgtEl>
                                          <p:spTgt spid="6">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1" dur="5000" fill="hold"/>
                                        <p:tgtEl>
                                          <p:spTgt spid="6">
                                            <p:txEl>
                                              <p:pRg st="1" end="1"/>
                                            </p:txEl>
                                          </p:spTgt>
                                        </p:tgtEl>
                                        <p:attrNameLst>
                                          <p:attrName>ppt_y</p:attrName>
                                        </p:attrNameLst>
                                      </p:cBhvr>
                                      <p:tavLst>
                                        <p:tav tm="0">
                                          <p:val>
                                            <p:strVal val="#ppt_y"/>
                                          </p:val>
                                        </p:tav>
                                        <p:tav tm="100000">
                                          <p:val>
                                            <p:strVal val="#ppt_y"/>
                                          </p:val>
                                        </p:tav>
                                      </p:tavLst>
                                    </p:anim>
                                  </p:childTnLst>
                                </p:cTn>
                              </p:par>
                              <p:par>
                                <p:cTn id="22" presetID="39" presetClass="entr" presetSubtype="0" accel="100000" fill="hold" nodeType="with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 calcmode="lin" valueType="num">
                                      <p:cBhvr>
                                        <p:cTn id="24" dur="5000" fill="hold"/>
                                        <p:tgtEl>
                                          <p:spTgt spid="6">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5" dur="5000" fill="hold"/>
                                        <p:tgtEl>
                                          <p:spTgt spid="6">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6" dur="5000" fill="hold"/>
                                        <p:tgtEl>
                                          <p:spTgt spid="6">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7" dur="50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5" name="Picture 2" descr="C:\Documents and Settings\Dell\Escritorio\Telly Savalas Kojak.jpg"/>
          <p:cNvPicPr>
            <a:picLocks noChangeAspect="1" noChangeArrowheads="1"/>
          </p:cNvPicPr>
          <p:nvPr/>
        </p:nvPicPr>
        <p:blipFill>
          <a:blip r:embed="rId2"/>
          <a:srcRect/>
          <a:stretch>
            <a:fillRect/>
          </a:stretch>
        </p:blipFill>
        <p:spPr bwMode="auto">
          <a:xfrm>
            <a:off x="1857375" y="0"/>
            <a:ext cx="5357813" cy="6938963"/>
          </a:xfrm>
          <a:prstGeom prst="rect">
            <a:avLst/>
          </a:prstGeom>
          <a:noFill/>
          <a:ln w="9525">
            <a:noFill/>
            <a:miter lim="800000"/>
            <a:headEnd/>
            <a:tailEnd/>
          </a:ln>
        </p:spPr>
      </p:pic>
      <p:pic>
        <p:nvPicPr>
          <p:cNvPr id="5" name="Picture 3" descr="illusion-017"/>
          <p:cNvPicPr>
            <a:picLocks noChangeAspect="1" noChangeArrowheads="1" noCrop="1"/>
          </p:cNvPicPr>
          <p:nvPr/>
        </p:nvPicPr>
        <p:blipFill>
          <a:blip r:embed="rId3">
            <a:duotone>
              <a:prstClr val="black"/>
              <a:schemeClr val="accent5">
                <a:tint val="45000"/>
                <a:satMod val="400000"/>
              </a:schemeClr>
            </a:duotone>
            <a:lum bright="27000" contrast="-66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duotone>
              <a:prstClr val="black"/>
              <a:srgbClr val="FFFF0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pic>
        <p:nvPicPr>
          <p:cNvPr id="20482" name="Picture 2" descr="C:\Documents and Settings\Dell\Escritorio\3233.jpg"/>
          <p:cNvPicPr>
            <a:picLocks noChangeAspect="1" noChangeArrowheads="1"/>
          </p:cNvPicPr>
          <p:nvPr/>
        </p:nvPicPr>
        <p:blipFill>
          <a:blip r:embed="rId3"/>
          <a:srcRect/>
          <a:stretch>
            <a:fillRect/>
          </a:stretch>
        </p:blipFill>
        <p:spPr bwMode="auto">
          <a:xfrm>
            <a:off x="1643042" y="257806"/>
            <a:ext cx="5421650" cy="6600194"/>
          </a:xfrm>
          <a:prstGeom prst="ellipse">
            <a:avLst/>
          </a:prstGeom>
          <a:noFill/>
          <a:ln w="57150">
            <a:solidFill>
              <a:srgbClr val="FF0000"/>
            </a:solid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duotone>
              <a:prstClr val="black"/>
              <a:schemeClr val="accent5">
                <a:tint val="45000"/>
                <a:satMod val="400000"/>
              </a:schemeClr>
            </a:duotone>
            <a:lum bright="27000" contrast="-66000"/>
          </a:blip>
          <a:srcRect/>
          <a:stretch>
            <a:fillRect/>
          </a:stretch>
        </p:blipFill>
        <p:spPr bwMode="auto">
          <a:xfrm>
            <a:off x="0" y="0"/>
            <a:ext cx="9144000" cy="6877050"/>
          </a:xfrm>
          <a:prstGeom prst="rect">
            <a:avLst/>
          </a:prstGeom>
          <a:noFill/>
          <a:ln w="9525">
            <a:noFill/>
            <a:miter lim="800000"/>
            <a:headEnd/>
            <a:tailEnd/>
          </a:ln>
        </p:spPr>
      </p:pic>
      <p:sp>
        <p:nvSpPr>
          <p:cNvPr id="4098" name="3 Rectángulo"/>
          <p:cNvSpPr>
            <a:spLocks noChangeArrowheads="1"/>
          </p:cNvSpPr>
          <p:nvPr/>
        </p:nvSpPr>
        <p:spPr bwMode="auto">
          <a:xfrm>
            <a:off x="1571625" y="1500188"/>
            <a:ext cx="5500688" cy="4340225"/>
          </a:xfrm>
          <a:prstGeom prst="rect">
            <a:avLst/>
          </a:prstGeom>
          <a:noFill/>
          <a:ln w="9525">
            <a:noFill/>
            <a:miter lim="800000"/>
            <a:headEnd/>
            <a:tailEnd/>
          </a:ln>
        </p:spPr>
        <p:txBody>
          <a:bodyPr>
            <a:spAutoFit/>
          </a:bodyPr>
          <a:lstStyle/>
          <a:p>
            <a:pPr algn="ctr"/>
            <a:r>
              <a:rPr lang="es-ES" sz="2400" b="1" i="1">
                <a:latin typeface="Calibri" pitchFamily="34" charset="0"/>
              </a:rPr>
              <a:t>Telly Savalas conocido por su personaje en Kojak (el que le daba el nombre a la serie) y por su aparición en una película de James Bond como el villano. </a:t>
            </a:r>
          </a:p>
          <a:p>
            <a:pPr algn="ctr"/>
            <a:r>
              <a:rPr lang="es-ES" sz="2400" b="1" i="1">
                <a:latin typeface="Calibri" pitchFamily="34" charset="0"/>
              </a:rPr>
              <a:t>Pero hay una historia extraña en su vida que le atormentó hasta el día de su muerte en 1994. </a:t>
            </a:r>
          </a:p>
          <a:p>
            <a:pPr algn="ctr"/>
            <a:r>
              <a:rPr lang="es-ES" sz="2400" b="1" i="1">
                <a:latin typeface="Calibri" pitchFamily="34" charset="0"/>
              </a:rPr>
              <a:t>Fue poco antes de morir que decidió contar la historia que le había estado atormentando durante 40 años.</a:t>
            </a:r>
            <a:r>
              <a:rPr lang="es-ES">
                <a:latin typeface="Calibri" pitchFamily="34" charset="0"/>
              </a:rPr>
              <a:t>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spTree>
  </p:cSld>
  <p:clrMapOvr>
    <a:masterClrMapping/>
  </p:clrMapOvr>
  <p:transition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4006995_gal.jpg"/>
          <p:cNvPicPr>
            <a:picLocks noChangeAspect="1" noChangeArrowheads="1"/>
          </p:cNvPicPr>
          <p:nvPr/>
        </p:nvPicPr>
        <p:blipFill>
          <a:blip r:embed="rId2"/>
          <a:srcRect/>
          <a:stretch>
            <a:fillRect/>
          </a:stretch>
        </p:blipFill>
        <p:spPr bwMode="auto">
          <a:xfrm>
            <a:off x="0" y="0"/>
            <a:ext cx="9229725"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a:duotone>
              <a:prstClr val="black"/>
              <a:schemeClr val="accent6">
                <a:tint val="45000"/>
                <a:satMod val="400000"/>
              </a:schemeClr>
            </a:duotone>
            <a:lum bright="56000" contrast="-56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2" descr="C:\Documents and Settings\Dell\Escritorio\9790755_gal.jpg"/>
          <p:cNvPicPr>
            <a:picLocks noChangeAspect="1" noChangeArrowheads="1"/>
          </p:cNvPicPr>
          <p:nvPr/>
        </p:nvPicPr>
        <p:blipFill>
          <a:blip r:embed="rId2"/>
          <a:srcRect/>
          <a:stretch>
            <a:fillRect/>
          </a:stretch>
        </p:blipFill>
        <p:spPr bwMode="auto">
          <a:xfrm>
            <a:off x="1643063" y="-17463"/>
            <a:ext cx="5500687" cy="6875463"/>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a:duotone>
              <a:prstClr val="black"/>
              <a:schemeClr val="accent3">
                <a:tint val="45000"/>
                <a:satMod val="400000"/>
              </a:schemeClr>
            </a:duotone>
            <a:lum bright="61000" contrast="-61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duotone>
              <a:prstClr val="black"/>
              <a:srgbClr val="FFFF0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6146" name="1 Rectángulo"/>
          <p:cNvSpPr>
            <a:spLocks noChangeArrowheads="1"/>
          </p:cNvSpPr>
          <p:nvPr/>
        </p:nvSpPr>
        <p:spPr bwMode="auto">
          <a:xfrm>
            <a:off x="857250" y="0"/>
            <a:ext cx="7072313" cy="6556375"/>
          </a:xfrm>
          <a:prstGeom prst="rect">
            <a:avLst/>
          </a:prstGeom>
          <a:noFill/>
          <a:ln w="9525">
            <a:noFill/>
            <a:miter lim="800000"/>
            <a:headEnd/>
            <a:tailEnd/>
          </a:ln>
        </p:spPr>
        <p:txBody>
          <a:bodyPr>
            <a:spAutoFit/>
          </a:bodyPr>
          <a:lstStyle/>
          <a:p>
            <a:pPr algn="ctr"/>
            <a:r>
              <a:rPr lang="es-ES" sz="2400" b="1" i="1" dirty="0">
                <a:latin typeface="Calibri" pitchFamily="34" charset="0"/>
              </a:rPr>
              <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“Era pasada la media noche, y yo acababa de dejar a una linda chica en su casa cuando, de regreso, me quedé sin gasolina. Sin tener otra opción, bajé del auto y empecé a caminar hacia un restaurante para preguntar en dónde podría conseguir un poco de combustible”, contó </a:t>
            </a:r>
            <a:r>
              <a:rPr lang="es-ES" sz="2400" b="1" i="1" dirty="0" err="1">
                <a:latin typeface="Calibri" pitchFamily="34" charset="0"/>
              </a:rPr>
              <a:t>Telly</a:t>
            </a:r>
            <a:r>
              <a:rPr lang="es-ES" sz="2400" b="1" i="1" dirty="0">
                <a:latin typeface="Calibri" pitchFamily="34" charset="0"/>
              </a:rPr>
              <a:t>. Le dijeron dónde había una gasolinera que estaba abierta toda la noche. “Iba caminando por la estrecha calle, cuando escuché una voz a mi espalda que decía: «Si quiere yo le doy un aventón»”, relató </a:t>
            </a:r>
            <a:r>
              <a:rPr lang="es-ES" sz="2400" b="1" i="1" dirty="0" err="1">
                <a:latin typeface="Calibri" pitchFamily="34" charset="0"/>
              </a:rPr>
              <a:t>Telly</a:t>
            </a:r>
            <a:r>
              <a:rPr lang="es-ES" sz="2400" b="1" i="1" dirty="0">
                <a:latin typeface="Calibri" pitchFamily="34" charset="0"/>
              </a:rPr>
              <a:t>. “El tipo estaba sentado en un </a:t>
            </a:r>
            <a:r>
              <a:rPr lang="es-ES" sz="2400" b="1" i="1" dirty="0" err="1" smtClean="0">
                <a:latin typeface="Calibri" pitchFamily="34" charset="0"/>
              </a:rPr>
              <a:t>Cadillat</a:t>
            </a:r>
            <a:r>
              <a:rPr lang="es-ES" sz="2400" b="1" i="1" dirty="0" smtClean="0">
                <a:latin typeface="Calibri" pitchFamily="34" charset="0"/>
              </a:rPr>
              <a:t>, </a:t>
            </a:r>
            <a:r>
              <a:rPr lang="es-ES" sz="2400" b="1" i="1" dirty="0">
                <a:latin typeface="Calibri" pitchFamily="34" charset="0"/>
              </a:rPr>
              <a:t>pero yo nunca escuché el sonido del auto”. El hombre vestía un traje blanco y </a:t>
            </a:r>
            <a:r>
              <a:rPr lang="es-ES" sz="2400" b="1" i="1" dirty="0" err="1">
                <a:latin typeface="Calibri" pitchFamily="34" charset="0"/>
              </a:rPr>
              <a:t>Telly</a:t>
            </a:r>
            <a:r>
              <a:rPr lang="es-ES" sz="2400" b="1" i="1" dirty="0">
                <a:latin typeface="Calibri" pitchFamily="34" charset="0"/>
              </a:rPr>
              <a:t> jamás pudo olvidar el timbre tan agudo de su voz; casi se podría decir que era una voz femenina, de tan aguda.</a:t>
            </a:r>
            <a:br>
              <a:rPr lang="es-ES" sz="2400" b="1" i="1"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alpha val="42000"/>
          </a:schemeClr>
        </a:solidFill>
        <a:effectLst/>
      </p:bgPr>
    </p:bg>
    <p:spTree>
      <p:nvGrpSpPr>
        <p:cNvPr id="1" name=""/>
        <p:cNvGrpSpPr/>
        <p:nvPr/>
      </p:nvGrpSpPr>
      <p:grpSpPr>
        <a:xfrm>
          <a:off x="0" y="0"/>
          <a:ext cx="0" cy="0"/>
          <a:chOff x="0" y="0"/>
          <a:chExt cx="0" cy="0"/>
        </a:xfrm>
      </p:grpSpPr>
      <p:pic>
        <p:nvPicPr>
          <p:cNvPr id="11266" name="Picture 2" descr="C:\Documents and Settings\Dell\Escritorio\4008139_ori.jpg"/>
          <p:cNvPicPr>
            <a:picLocks noChangeAspect="1" noChangeArrowheads="1"/>
          </p:cNvPicPr>
          <p:nvPr/>
        </p:nvPicPr>
        <p:blipFill>
          <a:blip r:embed="rId2"/>
          <a:srcRect/>
          <a:stretch>
            <a:fillRect/>
          </a:stretch>
        </p:blipFill>
        <p:spPr bwMode="auto">
          <a:xfrm>
            <a:off x="0" y="-12700"/>
            <a:ext cx="6572250" cy="68707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a:duotone>
              <a:prstClr val="black"/>
              <a:schemeClr val="accent6">
                <a:tint val="45000"/>
                <a:satMod val="400000"/>
              </a:schemeClr>
            </a:duotone>
            <a:lum bright="56000" contrast="-56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3">
            <a:duotone>
              <a:prstClr val="black"/>
              <a:schemeClr val="accent6">
                <a:tint val="45000"/>
                <a:satMod val="400000"/>
              </a:schemeClr>
            </a:duotone>
            <a:lum bright="56000" contrast="-56000"/>
          </a:blip>
          <a:srcRect/>
          <a:stretch>
            <a:fillRect/>
          </a:stretch>
        </p:blipFill>
        <p:spPr bwMode="auto">
          <a:xfrm>
            <a:off x="0" y="0"/>
            <a:ext cx="9144000" cy="6948488"/>
          </a:xfrm>
          <a:prstGeom prst="rect">
            <a:avLst/>
          </a:prstGeom>
          <a:noFill/>
          <a:ln w="9525">
            <a:noFill/>
            <a:miter lim="800000"/>
            <a:headEnd/>
            <a:tailEnd/>
          </a:ln>
        </p:spPr>
      </p:pic>
      <p:sp>
        <p:nvSpPr>
          <p:cNvPr id="7170" name="1 Rectángulo"/>
          <p:cNvSpPr>
            <a:spLocks noChangeArrowheads="1"/>
          </p:cNvSpPr>
          <p:nvPr/>
        </p:nvSpPr>
        <p:spPr bwMode="auto">
          <a:xfrm>
            <a:off x="928688" y="395288"/>
            <a:ext cx="7572375" cy="6462712"/>
          </a:xfrm>
          <a:prstGeom prst="rect">
            <a:avLst/>
          </a:prstGeom>
          <a:noFill/>
          <a:ln w="9525">
            <a:noFill/>
            <a:miter lim="800000"/>
            <a:headEnd/>
            <a:tailEnd/>
          </a:ln>
        </p:spPr>
        <p:txBody>
          <a:bodyPr>
            <a:spAutoFit/>
          </a:bodyPr>
          <a:lstStyle/>
          <a:p>
            <a:pPr algn="ctr"/>
            <a:r>
              <a:rPr lang="es-ES">
                <a:latin typeface="Calibri" pitchFamily="34" charset="0"/>
              </a:rPr>
              <a:t/>
            </a:r>
            <a:br>
              <a:rPr lang="es-ES">
                <a:latin typeface="Calibri" pitchFamily="34" charset="0"/>
              </a:rPr>
            </a:br>
            <a:r>
              <a:rPr lang="es-ES" sz="2400" b="1" i="1">
                <a:latin typeface="Calibri" pitchFamily="34" charset="0"/>
              </a:rPr>
              <a:t/>
            </a:r>
            <a:br>
              <a:rPr lang="es-ES" sz="2400" b="1" i="1">
                <a:latin typeface="Calibri" pitchFamily="34" charset="0"/>
              </a:rPr>
            </a:br>
            <a:r>
              <a:rPr lang="es-ES" sz="2400" b="1" i="1">
                <a:latin typeface="Calibri" pitchFamily="34" charset="0"/>
              </a:rPr>
              <a:t>Camino a la estación de gasolina, ninguno de los dos habló. “Cuando bajé del auto, me empecé a buscar en los bolsillos para ver si traía algo de dinero y él me dijo: «Toma, te presto un dólar». Hasta ese momento no me había dado cuenta de que no traía ni un solo centavo, pero él sí lo sabía”. “Le pregunté su nombre y dirección para regresarle el dinero por correo. Yo estaba muy apenado y me preguntaba cómo diablos era posible que hubiera sabido que no traía dinero. El escribió sus datos en un pedazo de papel y me lo dio”. Después que Telly pagó la gasolina, el extraño le ofreció llevarlo de regreso hasta su coche. “Así que me subí a su auto y regresamos”, recordó. Telly pensó que realmente se trataba de una persona generosa y muy agradable. </a:t>
            </a:r>
            <a:br>
              <a:rPr lang="es-ES" sz="2400" b="1" i="1">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spTree>
  </p:cSld>
  <p:clrMapOvr>
    <a:masterClrMapping/>
  </p:clrMapOvr>
  <p:transition advTm="5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434" name="Picture 2" descr="C:\Documents and Settings\Dell\Escritorio\telly-savalas.jpg"/>
          <p:cNvPicPr>
            <a:picLocks noChangeAspect="1" noChangeArrowheads="1"/>
          </p:cNvPicPr>
          <p:nvPr/>
        </p:nvPicPr>
        <p:blipFill>
          <a:blip r:embed="rId2" cstate="email"/>
          <a:srcRect/>
          <a:stretch>
            <a:fillRect/>
          </a:stretch>
        </p:blipFill>
        <p:spPr bwMode="auto">
          <a:xfrm>
            <a:off x="4127097" y="0"/>
            <a:ext cx="5016903" cy="6858000"/>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a:duotone>
              <a:prstClr val="black"/>
              <a:schemeClr val="accent3">
                <a:tint val="45000"/>
                <a:satMod val="400000"/>
              </a:schemeClr>
            </a:duotone>
            <a:lum bright="61000" contrast="-61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2" descr="C:\Documents and Settings\Dell\Escritorio\3312998_gal.jpg"/>
          <p:cNvPicPr>
            <a:picLocks noChangeAspect="1" noChangeArrowheads="1"/>
          </p:cNvPicPr>
          <p:nvPr/>
        </p:nvPicPr>
        <p:blipFill>
          <a:blip r:embed="rId2"/>
          <a:srcRect l="2083" r="3125"/>
          <a:stretch>
            <a:fillRect/>
          </a:stretch>
        </p:blipFill>
        <p:spPr bwMode="auto">
          <a:xfrm>
            <a:off x="1357290" y="0"/>
            <a:ext cx="6500858" cy="6858000"/>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a:duotone>
              <a:prstClr val="black"/>
              <a:schemeClr val="accent3">
                <a:tint val="45000"/>
                <a:satMod val="400000"/>
              </a:schemeClr>
            </a:duotone>
            <a:lum bright="61000" contrast="-61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duotone>
              <a:prstClr val="black"/>
              <a:srgbClr val="FFFF0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8194" name="1 Rectángulo"/>
          <p:cNvSpPr>
            <a:spLocks noChangeArrowheads="1"/>
          </p:cNvSpPr>
          <p:nvPr/>
        </p:nvSpPr>
        <p:spPr bwMode="auto">
          <a:xfrm>
            <a:off x="1000100" y="-190083"/>
            <a:ext cx="7643866" cy="7048083"/>
          </a:xfrm>
          <a:prstGeom prst="rect">
            <a:avLst/>
          </a:prstGeom>
          <a:noFill/>
          <a:ln w="9525">
            <a:noFill/>
            <a:miter lim="800000"/>
            <a:headEnd/>
            <a:tailEnd/>
          </a:ln>
        </p:spPr>
        <p:txBody>
          <a:bodyPr wrap="square">
            <a:spAutoFit/>
          </a:bodyPr>
          <a:lstStyle/>
          <a:p>
            <a:pPr algn="ctr"/>
            <a:r>
              <a:rPr lang="es-ES" sz="2400" b="1" i="1" dirty="0">
                <a:latin typeface="Calibri" pitchFamily="34" charset="0"/>
              </a:rPr>
              <a:t/>
            </a:r>
            <a:br>
              <a:rPr lang="es-ES" sz="2400" b="1" i="1" dirty="0">
                <a:latin typeface="Calibri" pitchFamily="34" charset="0"/>
              </a:rPr>
            </a:br>
            <a:r>
              <a:rPr lang="es-ES" sz="4000" b="1" i="1" dirty="0">
                <a:latin typeface="Calibri" pitchFamily="34" charset="0"/>
              </a:rPr>
              <a:t/>
            </a:r>
            <a:br>
              <a:rPr lang="es-ES" sz="4000" b="1" i="1" dirty="0">
                <a:latin typeface="Calibri" pitchFamily="34" charset="0"/>
              </a:rPr>
            </a:br>
            <a:r>
              <a:rPr lang="es-ES" sz="4000" b="1" i="1" dirty="0">
                <a:latin typeface="Calibri" pitchFamily="34" charset="0"/>
              </a:rPr>
              <a:t>EXTRAÑO COMENTARIO </a:t>
            </a:r>
            <a:r>
              <a:rPr lang="es-ES" sz="2400" b="1" i="1" dirty="0">
                <a:latin typeface="Calibri" pitchFamily="34" charset="0"/>
              </a:rPr>
              <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“De repente, y sin que hubiéramos comentado nada, mencionó el nombre de uno de los jugadores de los Medias Rojas de Boston, del cual dijo «fue» uno de los mejores en el béisbol. “Me sorprendió que hablara de ese jugador en tiempo pasado, como si ya hubiera muerto. Efectivamente, era uno de los mejores, pero todavía estaba vivo. Y todo lo expresaba con su vocecilla tan aguda”. “Lo que más me extraño de todo, es que ni siquiera íbamos hablando de béisbol”. Cuando llegaron al auto, </a:t>
            </a:r>
            <a:r>
              <a:rPr lang="es-ES" sz="2400" b="1" i="1" dirty="0" err="1">
                <a:latin typeface="Calibri" pitchFamily="34" charset="0"/>
              </a:rPr>
              <a:t>Telly</a:t>
            </a:r>
            <a:r>
              <a:rPr lang="es-ES" sz="2400" b="1" i="1" dirty="0">
                <a:latin typeface="Calibri" pitchFamily="34" charset="0"/>
              </a:rPr>
              <a:t> tuvo problemas para arrancarlo y el hombre se ofreció a empujarlo con su vehículo. Después de gritarle ¡gracias! desde la ventanilla, </a:t>
            </a:r>
            <a:r>
              <a:rPr lang="es-ES" sz="2400" b="1" i="1" dirty="0" err="1">
                <a:latin typeface="Calibri" pitchFamily="34" charset="0"/>
              </a:rPr>
              <a:t>Telly</a:t>
            </a:r>
            <a:r>
              <a:rPr lang="es-ES" sz="2400" b="1" i="1" dirty="0">
                <a:latin typeface="Calibri" pitchFamily="34" charset="0"/>
              </a:rPr>
              <a:t> se enfiló hacia Nueva York. </a:t>
            </a:r>
            <a:br>
              <a:rPr lang="es-ES" sz="2400" b="1" i="1"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11327672_gal.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a:duotone>
              <a:prstClr val="black"/>
              <a:schemeClr val="accent3">
                <a:tint val="45000"/>
                <a:satMod val="400000"/>
              </a:schemeClr>
            </a:duotone>
            <a:lum bright="61000" contrast="-61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9488628_gal.jpg"/>
          <p:cNvPicPr>
            <a:picLocks noChangeAspect="1" noChangeArrowheads="1"/>
          </p:cNvPicPr>
          <p:nvPr/>
        </p:nvPicPr>
        <p:blipFill>
          <a:blip r:embed="rId2"/>
          <a:srcRect/>
          <a:stretch>
            <a:fillRect/>
          </a:stretch>
        </p:blipFill>
        <p:spPr bwMode="auto">
          <a:xfrm>
            <a:off x="0" y="0"/>
            <a:ext cx="9144000" cy="7085013"/>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a:duotone>
              <a:prstClr val="black"/>
              <a:schemeClr val="accent3">
                <a:tint val="45000"/>
                <a:satMod val="400000"/>
              </a:schemeClr>
            </a:duotone>
            <a:lum bright="61000" contrast="-61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duotone>
              <a:prstClr val="black"/>
              <a:srgbClr val="FFFF0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9218" name="1 Rectángulo"/>
          <p:cNvSpPr>
            <a:spLocks noChangeArrowheads="1"/>
          </p:cNvSpPr>
          <p:nvPr/>
        </p:nvSpPr>
        <p:spPr bwMode="auto">
          <a:xfrm>
            <a:off x="642910" y="0"/>
            <a:ext cx="7929618" cy="6555641"/>
          </a:xfrm>
          <a:prstGeom prst="rect">
            <a:avLst/>
          </a:prstGeom>
          <a:noFill/>
          <a:ln w="9525">
            <a:noFill/>
            <a:miter lim="800000"/>
            <a:headEnd/>
            <a:tailEnd/>
          </a:ln>
        </p:spPr>
        <p:txBody>
          <a:bodyPr wrap="square">
            <a:spAutoFit/>
          </a:bodyPr>
          <a:lstStyle/>
          <a:p>
            <a:pPr algn="ctr"/>
            <a:r>
              <a:rPr lang="es-ES" sz="4000" b="1" i="1" dirty="0">
                <a:latin typeface="Calibri" pitchFamily="34" charset="0"/>
              </a:rPr>
              <a:t/>
            </a:r>
            <a:br>
              <a:rPr lang="es-ES" sz="4000" b="1" i="1" dirty="0">
                <a:latin typeface="Calibri" pitchFamily="34" charset="0"/>
              </a:rPr>
            </a:br>
            <a:r>
              <a:rPr lang="es-ES" sz="4000" b="1" i="1" dirty="0">
                <a:latin typeface="Calibri" pitchFamily="34" charset="0"/>
              </a:rPr>
              <a:t/>
            </a:r>
            <a:br>
              <a:rPr lang="es-ES" sz="4000" b="1" i="1" dirty="0">
                <a:latin typeface="Calibri" pitchFamily="34" charset="0"/>
              </a:rPr>
            </a:br>
            <a:r>
              <a:rPr lang="es-ES" sz="4000" b="1" i="1" dirty="0">
                <a:latin typeface="Calibri" pitchFamily="34" charset="0"/>
              </a:rPr>
              <a:t>UNA NOTICIA INESPERADA </a:t>
            </a:r>
            <a:r>
              <a:rPr lang="es-ES" sz="2400" b="1" i="1" dirty="0">
                <a:latin typeface="Calibri" pitchFamily="34" charset="0"/>
              </a:rPr>
              <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Aquella tarde, </a:t>
            </a:r>
            <a:r>
              <a:rPr lang="es-ES" sz="2400" b="1" i="1" dirty="0" err="1">
                <a:latin typeface="Calibri" pitchFamily="34" charset="0"/>
              </a:rPr>
              <a:t>Telly</a:t>
            </a:r>
            <a:r>
              <a:rPr lang="es-ES" sz="2400" b="1" i="1" dirty="0">
                <a:latin typeface="Calibri" pitchFamily="34" charset="0"/>
              </a:rPr>
              <a:t> se fue a trabajar y cuando compró el periódico, se quedó de una pieza al leer el encabezado. El jugador de béisbol que había mencionado aquel extraño sujeto, acababa de morir en circunstancias misteriosas. “Al principio pensé: ¡vaya coincidencia!” - Comentó </a:t>
            </a:r>
            <a:r>
              <a:rPr lang="es-ES" sz="2400" b="1" i="1" dirty="0" err="1">
                <a:latin typeface="Calibri" pitchFamily="34" charset="0"/>
              </a:rPr>
              <a:t>Telly</a:t>
            </a:r>
            <a:r>
              <a:rPr lang="es-ES" sz="2400" b="1" i="1" dirty="0">
                <a:latin typeface="Calibri" pitchFamily="34" charset="0"/>
              </a:rPr>
              <a:t>. “Me dirigí a casa y le conté la historia a mi madre, quien me dijo que estaban pasando cosas muy extrañas” Fue entonces cuando </a:t>
            </a:r>
            <a:r>
              <a:rPr lang="es-ES" sz="2400" b="1" i="1" dirty="0" err="1">
                <a:latin typeface="Calibri" pitchFamily="34" charset="0"/>
              </a:rPr>
              <a:t>Telly</a:t>
            </a:r>
            <a:r>
              <a:rPr lang="es-ES" sz="2400" b="1" i="1" dirty="0">
                <a:latin typeface="Calibri" pitchFamily="34" charset="0"/>
              </a:rPr>
              <a:t> buscó en la bolsa de su saco el pedazo de papel que el hombre le había dado. Junto a la dirección, había un número de teléfono. </a:t>
            </a:r>
            <a:br>
              <a:rPr lang="es-ES" sz="2400" b="1" i="1"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advTm="3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9997500_gal.jpg"/>
          <p:cNvPicPr>
            <a:picLocks noChangeAspect="1" noChangeArrowheads="1"/>
          </p:cNvPicPr>
          <p:nvPr/>
        </p:nvPicPr>
        <p:blipFill>
          <a:blip r:embed="rId2"/>
          <a:srcRect/>
          <a:stretch>
            <a:fillRect/>
          </a:stretch>
        </p:blipFill>
        <p:spPr bwMode="auto">
          <a:xfrm>
            <a:off x="0" y="0"/>
            <a:ext cx="9144000" cy="6937375"/>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a:duotone>
              <a:prstClr val="black"/>
              <a:schemeClr val="accent3">
                <a:tint val="45000"/>
                <a:satMod val="400000"/>
              </a:schemeClr>
            </a:duotone>
            <a:lum bright="61000" contrast="-61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duotone>
              <a:prstClr val="black"/>
              <a:srgbClr val="FFFF0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9218" name="1 Rectángulo"/>
          <p:cNvSpPr>
            <a:spLocks noChangeArrowheads="1"/>
          </p:cNvSpPr>
          <p:nvPr/>
        </p:nvSpPr>
        <p:spPr bwMode="auto">
          <a:xfrm>
            <a:off x="928662" y="642918"/>
            <a:ext cx="7429552" cy="5816977"/>
          </a:xfrm>
          <a:prstGeom prst="rect">
            <a:avLst/>
          </a:prstGeom>
          <a:noFill/>
          <a:ln w="9525">
            <a:noFill/>
            <a:miter lim="800000"/>
            <a:headEnd/>
            <a:tailEnd/>
          </a:ln>
        </p:spPr>
        <p:txBody>
          <a:bodyPr wrap="square">
            <a:spAutoFit/>
          </a:bodyPr>
          <a:lstStyle/>
          <a:p>
            <a:pPr algn="ctr"/>
            <a:endParaRPr lang="es-ES" sz="2400" b="1" i="1" dirty="0" smtClean="0">
              <a:latin typeface="Calibri" pitchFamily="34" charset="0"/>
            </a:endParaRPr>
          </a:p>
          <a:p>
            <a:pPr algn="ctr"/>
            <a:r>
              <a:rPr lang="es-ES" sz="2400" b="1" i="1" dirty="0">
                <a:latin typeface="Calibri" pitchFamily="34" charset="0"/>
              </a:rPr>
              <a:t/>
            </a:r>
            <a:br>
              <a:rPr lang="es-ES" sz="2400" b="1" i="1" dirty="0">
                <a:latin typeface="Calibri" pitchFamily="34" charset="0"/>
              </a:rPr>
            </a:br>
            <a:r>
              <a:rPr lang="es-ES" sz="2400" b="1" i="1" dirty="0" smtClean="0">
                <a:latin typeface="Calibri" pitchFamily="34" charset="0"/>
              </a:rPr>
              <a:t>y </a:t>
            </a:r>
            <a:r>
              <a:rPr lang="es-ES" sz="2400" b="1" i="1" dirty="0">
                <a:latin typeface="Calibri" pitchFamily="34" charset="0"/>
              </a:rPr>
              <a:t>le contestó una voz de hombre: “¿Bueno? ¡Este es el bar de Jimmy!” </a:t>
            </a:r>
            <a:r>
              <a:rPr lang="es-ES" sz="2400" b="1" i="1" dirty="0" err="1">
                <a:latin typeface="Calibri" pitchFamily="34" charset="0"/>
              </a:rPr>
              <a:t>Telly</a:t>
            </a:r>
            <a:r>
              <a:rPr lang="es-ES" sz="2400" b="1" i="1" dirty="0">
                <a:latin typeface="Calibri" pitchFamily="34" charset="0"/>
              </a:rPr>
              <a:t> le preguntó si podía comunicarlo con James </a:t>
            </a:r>
            <a:r>
              <a:rPr lang="es-ES" sz="2400" b="1" i="1" dirty="0" err="1">
                <a:latin typeface="Calibri" pitchFamily="34" charset="0"/>
              </a:rPr>
              <a:t>Cullen</a:t>
            </a:r>
            <a:r>
              <a:rPr lang="es-ES" sz="2400" b="1" i="1" dirty="0">
                <a:latin typeface="Calibri" pitchFamily="34" charset="0"/>
              </a:rPr>
              <a:t>. El hombre que contestó el teléfono avisó a alguien que llamaban al Sr. </a:t>
            </a:r>
            <a:r>
              <a:rPr lang="es-ES" sz="2400" b="1" i="1" dirty="0" err="1">
                <a:latin typeface="Calibri" pitchFamily="34" charset="0"/>
              </a:rPr>
              <a:t>Cullen</a:t>
            </a:r>
            <a:r>
              <a:rPr lang="es-ES" sz="2400" b="1" i="1" dirty="0">
                <a:latin typeface="Calibri" pitchFamily="34" charset="0"/>
              </a:rPr>
              <a:t> y poco después contestó la voz de una mujer. “Ella me dijo: «Mire, señor, el hombre al que llama fue mi marido, ¡y lleva dos años de muerto!»”. Tal noticia intrigó tremendamente a </a:t>
            </a:r>
            <a:r>
              <a:rPr lang="es-ES" sz="2400" b="1" i="1" dirty="0" err="1">
                <a:latin typeface="Calibri" pitchFamily="34" charset="0"/>
              </a:rPr>
              <a:t>Telly</a:t>
            </a:r>
            <a:r>
              <a:rPr lang="es-ES" sz="2400" b="1" i="1" dirty="0">
                <a:latin typeface="Calibri" pitchFamily="34" charset="0"/>
              </a:rPr>
              <a:t> por lo que llamó a la mujer un par de veces más, para que accediera entrevistarse con él. Accedió, siempre y cuando le pagara todos los gastos para viajar desde Boston, donde ella residía, hasta Nueva York, donde estaba </a:t>
            </a:r>
            <a:r>
              <a:rPr lang="es-ES" sz="2400" b="1" i="1" dirty="0" err="1">
                <a:latin typeface="Calibri" pitchFamily="34" charset="0"/>
              </a:rPr>
              <a:t>Savalas</a:t>
            </a:r>
            <a:r>
              <a:rPr lang="es-ES" sz="2400" b="1" i="1" dirty="0">
                <a:latin typeface="Calibri" pitchFamily="34" charset="0"/>
              </a:rPr>
              <a:t>.</a:t>
            </a:r>
            <a:br>
              <a:rPr lang="es-ES" sz="2400" b="1" i="1"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Telly-Savalas-8.jpg"/>
          <p:cNvPicPr>
            <a:picLocks noChangeAspect="1" noChangeArrowheads="1"/>
          </p:cNvPicPr>
          <p:nvPr/>
        </p:nvPicPr>
        <p:blipFill>
          <a:blip r:embed="rId2" cstate="email"/>
          <a:srcRect l="3650" t="3551" r="2920" b="11223"/>
          <a:stretch>
            <a:fillRect/>
          </a:stretch>
        </p:blipFill>
        <p:spPr bwMode="auto">
          <a:xfrm>
            <a:off x="0" y="0"/>
            <a:ext cx="9144000" cy="6858000"/>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3">
            <a:duotone>
              <a:prstClr val="black"/>
              <a:schemeClr val="accent3">
                <a:tint val="45000"/>
                <a:satMod val="400000"/>
              </a:schemeClr>
            </a:duotone>
            <a:lum bright="61000" contrast="-61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duotone>
              <a:prstClr val="black"/>
              <a:srgbClr val="FFFF0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10242" name="1 Rectángulo"/>
          <p:cNvSpPr>
            <a:spLocks noChangeArrowheads="1"/>
          </p:cNvSpPr>
          <p:nvPr/>
        </p:nvSpPr>
        <p:spPr bwMode="auto">
          <a:xfrm>
            <a:off x="1357290" y="500042"/>
            <a:ext cx="6429420" cy="5724644"/>
          </a:xfrm>
          <a:prstGeom prst="rect">
            <a:avLst/>
          </a:prstGeom>
          <a:noFill/>
          <a:ln w="9525">
            <a:noFill/>
            <a:miter lim="800000"/>
            <a:headEnd/>
            <a:tailEnd/>
          </a:ln>
        </p:spPr>
        <p:txBody>
          <a:bodyPr wrap="square">
            <a:spAutoFit/>
          </a:bodyPr>
          <a:lstStyle/>
          <a:p>
            <a:pPr algn="ctr"/>
            <a:r>
              <a:rPr lang="es-ES" dirty="0">
                <a:latin typeface="Calibri" pitchFamily="34" charset="0"/>
              </a:rPr>
              <a:t/>
            </a:r>
            <a:br>
              <a:rPr lang="es-ES"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“Después de describirle el encuentro con su marido, ella me dijo que la ropa que él llevaba ese día, era la misma con la que lo habían enterrado. “El pedazo de papel que me dio estaba firmado con el nombre de James </a:t>
            </a:r>
            <a:r>
              <a:rPr lang="es-ES" sz="2400" b="1" i="1" dirty="0" err="1">
                <a:latin typeface="Calibri" pitchFamily="34" charset="0"/>
              </a:rPr>
              <a:t>Cullen</a:t>
            </a:r>
            <a:r>
              <a:rPr lang="es-ES" sz="2400" b="1" i="1" dirty="0">
                <a:latin typeface="Calibri" pitchFamily="34" charset="0"/>
              </a:rPr>
              <a:t>. La mujer llevaba una carta que él escribió cuando estaba en la Armada. La firma era idéntica”. </a:t>
            </a:r>
            <a:br>
              <a:rPr lang="es-ES" sz="2400" b="1" i="1" dirty="0">
                <a:latin typeface="Calibri" pitchFamily="34" charset="0"/>
              </a:rPr>
            </a:br>
            <a:r>
              <a:rPr lang="es-ES" sz="2400" b="1" i="1" dirty="0">
                <a:latin typeface="Calibri" pitchFamily="34" charset="0"/>
              </a:rPr>
              <a:t>Posteriormente, en la conversación, la mujer le reveló cómo fue que murió su marido: Se suicidó dándose un balazo en la laringe. “Esa es la razón por la que hablaba con una voz chillona”, reflexionó </a:t>
            </a:r>
            <a:r>
              <a:rPr lang="es-ES" sz="2400" b="1" i="1" dirty="0" err="1">
                <a:latin typeface="Calibri" pitchFamily="34" charset="0"/>
              </a:rPr>
              <a:t>Telly</a:t>
            </a:r>
            <a:r>
              <a:rPr lang="es-ES" sz="2400" b="1" i="1" dirty="0">
                <a:latin typeface="Calibri" pitchFamily="34" charset="0"/>
              </a:rPr>
              <a:t>. </a:t>
            </a:r>
            <a:br>
              <a:rPr lang="es-ES" sz="2400" b="1" i="1"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0" name="Picture 2" descr="C:\Documents and Settings\Dell\Escritorio\telly-savalas-who-loves-ya-baby.jpg"/>
          <p:cNvPicPr>
            <a:picLocks noChangeAspect="1" noChangeArrowheads="1"/>
          </p:cNvPicPr>
          <p:nvPr/>
        </p:nvPicPr>
        <p:blipFill>
          <a:blip r:embed="rId2"/>
          <a:srcRect/>
          <a:stretch>
            <a:fillRect/>
          </a:stretch>
        </p:blipFill>
        <p:spPr bwMode="auto">
          <a:xfrm>
            <a:off x="1214414" y="0"/>
            <a:ext cx="6858000"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a:duotone>
              <a:prstClr val="black"/>
              <a:schemeClr val="accent6">
                <a:tint val="45000"/>
                <a:satMod val="400000"/>
              </a:schemeClr>
            </a:duotone>
            <a:lum bright="56000" contrast="-56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duotone>
              <a:prstClr val="black"/>
              <a:srgbClr val="FFFF00">
                <a:tint val="45000"/>
                <a:satMod val="400000"/>
              </a:srgbClr>
            </a:duotone>
            <a:lum contrast="-40000"/>
          </a:blip>
          <a:srcRect/>
          <a:stretch>
            <a:fillRect/>
          </a:stretch>
        </p:blipFill>
        <p:spPr bwMode="auto">
          <a:xfrm>
            <a:off x="0" y="0"/>
            <a:ext cx="9144000" cy="6858000"/>
          </a:xfrm>
          <a:prstGeom prst="rect">
            <a:avLst/>
          </a:prstGeom>
          <a:noFill/>
          <a:ln w="9525">
            <a:noFill/>
            <a:miter lim="800000"/>
            <a:headEnd/>
            <a:tailEnd/>
          </a:ln>
        </p:spPr>
      </p:pic>
      <p:sp>
        <p:nvSpPr>
          <p:cNvPr id="10242" name="1 Rectángulo"/>
          <p:cNvSpPr>
            <a:spLocks noChangeArrowheads="1"/>
          </p:cNvSpPr>
          <p:nvPr/>
        </p:nvSpPr>
        <p:spPr bwMode="auto">
          <a:xfrm>
            <a:off x="2714612" y="2357430"/>
            <a:ext cx="6072230" cy="3785652"/>
          </a:xfrm>
          <a:prstGeom prst="rect">
            <a:avLst/>
          </a:prstGeom>
          <a:noFill/>
          <a:ln w="9525">
            <a:noFill/>
            <a:miter lim="800000"/>
            <a:headEnd/>
            <a:tailEnd/>
          </a:ln>
        </p:spPr>
        <p:txBody>
          <a:bodyPr wrap="square">
            <a:spAutoFit/>
          </a:bodyPr>
          <a:lstStyle/>
          <a:p>
            <a:pPr algn="ctr"/>
            <a:r>
              <a:rPr lang="es-ES" sz="4000" b="1" i="1" dirty="0">
                <a:latin typeface="Calibri" pitchFamily="34" charset="0"/>
              </a:rPr>
              <a:t/>
            </a:r>
            <a:br>
              <a:rPr lang="es-ES" sz="4000" b="1" i="1" dirty="0">
                <a:latin typeface="Calibri" pitchFamily="34" charset="0"/>
              </a:rPr>
            </a:br>
            <a:r>
              <a:rPr lang="es-ES" sz="4000" b="1" i="1" dirty="0" smtClean="0">
                <a:latin typeface="Calibri" pitchFamily="34" charset="0"/>
              </a:rPr>
              <a:t>Y </a:t>
            </a:r>
            <a:r>
              <a:rPr lang="es-ES" sz="4000" b="1" i="1" dirty="0">
                <a:latin typeface="Calibri" pitchFamily="34" charset="0"/>
              </a:rPr>
              <a:t>Créalo o No... “ese misterio me ha estado atormentando durante 40 años”, expresó finalmente </a:t>
            </a:r>
            <a:r>
              <a:rPr lang="es-ES" sz="4000" b="1" i="1" dirty="0" err="1">
                <a:latin typeface="Calibri" pitchFamily="34" charset="0"/>
              </a:rPr>
              <a:t>Telly</a:t>
            </a:r>
            <a:r>
              <a:rPr lang="es-ES" sz="4000" b="1" i="1" dirty="0">
                <a:latin typeface="Calibri" pitchFamily="34" charset="0"/>
              </a:rPr>
              <a:t>, quien murió en 1994 </a:t>
            </a:r>
          </a:p>
        </p:txBody>
      </p:sp>
      <p:pic>
        <p:nvPicPr>
          <p:cNvPr id="3" name="Picture 2" descr="C:\Documents and Settings\Dell\Escritorio\3233.jpg"/>
          <p:cNvPicPr>
            <a:picLocks noChangeAspect="1" noChangeArrowheads="1"/>
          </p:cNvPicPr>
          <p:nvPr/>
        </p:nvPicPr>
        <p:blipFill>
          <a:blip r:embed="rId3"/>
          <a:srcRect/>
          <a:stretch>
            <a:fillRect/>
          </a:stretch>
        </p:blipFill>
        <p:spPr bwMode="auto">
          <a:xfrm>
            <a:off x="357158" y="428604"/>
            <a:ext cx="2934075" cy="3571876"/>
          </a:xfrm>
          <a:prstGeom prst="ellipse">
            <a:avLst/>
          </a:prstGeom>
          <a:noFill/>
          <a:ln w="57150">
            <a:solidFill>
              <a:srgbClr val="FF0000"/>
            </a:solidFill>
            <a:miter lim="800000"/>
            <a:headEnd/>
            <a:tailEnd/>
          </a:ln>
        </p:spPr>
      </p:pic>
    </p:spTree>
  </p:cSld>
  <p:clrMapOvr>
    <a:masterClrMapping/>
  </p:clrMapOvr>
  <p:transition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LLY SAVAL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TELLY SAVALAS</Template>
  <TotalTime>30</TotalTime>
  <Words>141</Words>
  <Application>Microsoft Office PowerPoint</Application>
  <PresentationFormat>Presentación en pantalla (4:3)</PresentationFormat>
  <Paragraphs>44</Paragraphs>
  <Slides>22</Slides>
  <Notes>1</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TELLY SAVALAS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2014-07-05T12:56:11Z</dcterms:created>
  <dcterms:modified xsi:type="dcterms:W3CDTF">2014-07-05T13:26:24Z</dcterms:modified>
</cp:coreProperties>
</file>