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sldIdLst>
    <p:sldId id="316" r:id="rId3"/>
    <p:sldId id="383" r:id="rId4"/>
    <p:sldId id="392" r:id="rId5"/>
    <p:sldId id="343" r:id="rId6"/>
    <p:sldId id="391" r:id="rId7"/>
    <p:sldId id="376" r:id="rId8"/>
    <p:sldId id="344" r:id="rId9"/>
    <p:sldId id="378" r:id="rId10"/>
    <p:sldId id="365" r:id="rId11"/>
    <p:sldId id="371" r:id="rId12"/>
    <p:sldId id="388" r:id="rId13"/>
    <p:sldId id="345" r:id="rId14"/>
    <p:sldId id="368" r:id="rId15"/>
    <p:sldId id="382" r:id="rId16"/>
    <p:sldId id="341" r:id="rId17"/>
    <p:sldId id="386" r:id="rId18"/>
    <p:sldId id="394" r:id="rId19"/>
    <p:sldId id="370" r:id="rId20"/>
    <p:sldId id="346" r:id="rId21"/>
    <p:sldId id="380" r:id="rId22"/>
    <p:sldId id="347" r:id="rId23"/>
    <p:sldId id="385" r:id="rId24"/>
    <p:sldId id="384" r:id="rId25"/>
    <p:sldId id="379" r:id="rId26"/>
    <p:sldId id="348" r:id="rId27"/>
    <p:sldId id="349" r:id="rId28"/>
    <p:sldId id="350" r:id="rId29"/>
    <p:sldId id="351" r:id="rId30"/>
    <p:sldId id="352" r:id="rId31"/>
    <p:sldId id="353" r:id="rId32"/>
    <p:sldId id="364" r:id="rId33"/>
    <p:sldId id="359" r:id="rId34"/>
    <p:sldId id="355" r:id="rId35"/>
    <p:sldId id="373" r:id="rId36"/>
    <p:sldId id="356" r:id="rId37"/>
    <p:sldId id="374" r:id="rId38"/>
    <p:sldId id="361" r:id="rId39"/>
    <p:sldId id="369" r:id="rId40"/>
    <p:sldId id="357" r:id="rId41"/>
    <p:sldId id="372" r:id="rId42"/>
    <p:sldId id="360" r:id="rId43"/>
    <p:sldId id="358" r:id="rId44"/>
    <p:sldId id="377" r:id="rId45"/>
    <p:sldId id="363" r:id="rId46"/>
    <p:sldId id="362" r:id="rId47"/>
    <p:sldId id="387" r:id="rId48"/>
    <p:sldId id="390" r:id="rId49"/>
    <p:sldId id="366" r:id="rId50"/>
    <p:sldId id="393" r:id="rId51"/>
    <p:sldId id="389" r:id="rId52"/>
    <p:sldId id="338" r:id="rId53"/>
    <p:sldId id="381" r:id="rId5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PERiZGXTNV4F4ByPaH7pBg" hashData="PBxK+kZ9UjemmArDl1n1MgGgHH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9475"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6AF53EC5-90D7-4964-9B62-926E68F0E595}" type="slidenum">
              <a:rPr lang="es-ES_tradnl"/>
              <a:pPr>
                <a:defRPr/>
              </a:pPr>
              <a:t>‹Nº›</a:t>
            </a:fld>
            <a:endParaRPr lang="es-ES_tradnl"/>
          </a:p>
        </p:txBody>
      </p:sp>
    </p:spTree>
  </p:cSld>
  <p:clrMapOvr>
    <a:masterClrMapping/>
  </p:clrMapOvr>
  <p:transition advTm="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8110AAC2-ED89-4C31-B3A9-1935A8ACB715}" type="slidenum">
              <a:rPr lang="es-ES_tradnl"/>
              <a:pPr>
                <a:defRPr/>
              </a:pPr>
              <a:t>‹Nº›</a:t>
            </a:fld>
            <a:endParaRPr lang="es-ES_tradnl"/>
          </a:p>
        </p:txBody>
      </p:sp>
    </p:spTree>
  </p:cSld>
  <p:clrMapOvr>
    <a:masterClrMapping/>
  </p:clrMapOvr>
  <p:transition advTm="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C34A075D-4F60-491A-9730-CFD6DD396C42}" type="slidenum">
              <a:rPr lang="es-ES_tradnl"/>
              <a:pPr>
                <a:defRPr/>
              </a:pPr>
              <a:t>‹Nº›</a:t>
            </a:fld>
            <a:endParaRPr lang="es-ES_tradnl"/>
          </a:p>
        </p:txBody>
      </p:sp>
    </p:spTree>
  </p:cSld>
  <p:clrMapOvr>
    <a:masterClrMapping/>
  </p:clrMapOvr>
  <p:transition advTm="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8F7300A0-CCB5-445C-85B7-84B1995461EC}" type="slidenum">
              <a:rPr lang="es-ES_tradnl"/>
              <a:pPr>
                <a:defRPr/>
              </a:pPr>
              <a:t>‹Nº›</a:t>
            </a:fld>
            <a:endParaRPr lang="es-ES_tradnl"/>
          </a:p>
        </p:txBody>
      </p:sp>
    </p:spTree>
  </p:cSld>
  <p:clrMapOvr>
    <a:masterClrMapping/>
  </p:clrMapOvr>
  <p:transition advTm="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3296FA44-340D-4D1C-A1DD-1DBA643B8027}" type="slidenum">
              <a:rPr lang="es-ES_tradnl"/>
              <a:pPr>
                <a:defRPr/>
              </a:pPr>
              <a:t>‹Nº›</a:t>
            </a:fld>
            <a:endParaRPr lang="es-ES_tradnl"/>
          </a:p>
        </p:txBody>
      </p:sp>
    </p:spTree>
  </p:cSld>
  <p:clrMapOvr>
    <a:masterClrMapping/>
  </p:clrMapOvr>
  <p:transition advTm="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32170EFC-0EEC-4D91-9D9E-0827DACFE9E0}" type="slidenum">
              <a:rPr lang="es-ES_tradnl"/>
              <a:pPr>
                <a:defRPr/>
              </a:pPr>
              <a:t>‹Nº›</a:t>
            </a:fld>
            <a:endParaRPr lang="es-ES_tradnl"/>
          </a:p>
        </p:txBody>
      </p:sp>
    </p:spTree>
  </p:cSld>
  <p:clrMapOvr>
    <a:masterClrMapping/>
  </p:clrMapOvr>
  <p:transition advTm="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49C44E06-AC21-4891-8485-669C6AD2CEDB}" type="slidenum">
              <a:rPr lang="es-ES_tradnl"/>
              <a:pPr>
                <a:defRPr/>
              </a:pPr>
              <a:t>‹Nº›</a:t>
            </a:fld>
            <a:endParaRPr lang="es-ES_tradnl"/>
          </a:p>
        </p:txBody>
      </p:sp>
    </p:spTree>
  </p:cSld>
  <p:clrMapOvr>
    <a:masterClrMapping/>
  </p:clrMapOvr>
  <p:transition advTm="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A56DA8A4-7F11-4C88-B914-7178E703265C}" type="slidenum">
              <a:rPr lang="es-ES_tradnl"/>
              <a:pPr>
                <a:defRPr/>
              </a:pPr>
              <a:t>‹Nº›</a:t>
            </a:fld>
            <a:endParaRPr lang="es-ES_tradnl"/>
          </a:p>
        </p:txBody>
      </p:sp>
    </p:spTree>
  </p:cSld>
  <p:clrMapOvr>
    <a:masterClrMapping/>
  </p:clrMapOvr>
  <p:transition advTm="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5E0FC865-8D30-48D5-B899-A3272EB7A0C9}" type="slidenum">
              <a:rPr lang="es-ES_tradnl"/>
              <a:pPr>
                <a:defRPr/>
              </a:pPr>
              <a:t>‹Nº›</a:t>
            </a:fld>
            <a:endParaRPr lang="es-ES_tradnl"/>
          </a:p>
        </p:txBody>
      </p:sp>
    </p:spTree>
  </p:cSld>
  <p:clrMapOvr>
    <a:masterClrMapping/>
  </p:clrMapOvr>
  <p:transition advTm="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4A21BE65-2FD6-45FB-B300-E33BE5A730E4}" type="slidenum">
              <a:rPr lang="es-ES_tradnl"/>
              <a:pPr>
                <a:defRPr/>
              </a:pPr>
              <a:t>‹Nº›</a:t>
            </a:fld>
            <a:endParaRPr lang="es-ES_tradnl"/>
          </a:p>
        </p:txBody>
      </p:sp>
    </p:spTree>
  </p:cSld>
  <p:clrMapOvr>
    <a:masterClrMapping/>
  </p:clrMapOvr>
  <p:transition advTm="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FDF99197-2B9B-47B4-9133-AAEC49CF4702}" type="slidenum">
              <a:rPr lang="es-ES_tradnl"/>
              <a:pPr>
                <a:defRPr/>
              </a:pPr>
              <a:t>‹Nº›</a:t>
            </a:fld>
            <a:endParaRPr lang="es-ES_tradnl"/>
          </a:p>
        </p:txBody>
      </p:sp>
    </p:spTree>
  </p:cSld>
  <p:clrMapOvr>
    <a:masterClrMapping/>
  </p:clrMapOvr>
  <p:transition advTm="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AA0197D-4C83-4C64-9C2F-6BDD7108E821}" type="slidenum">
              <a:rPr lang="es-ES_tradnl"/>
              <a:pPr/>
              <a:t>‹Nº›</a:t>
            </a:fld>
            <a:endParaRPr lang="es-ES_tradnl"/>
          </a:p>
        </p:txBody>
      </p:sp>
    </p:spTree>
  </p:cSld>
  <p:clrMapOvr>
    <a:masterClrMapping/>
  </p:clrMapOvr>
  <p:transition advTm="6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4AD7CF35-BED0-4D5E-9B07-7961818CB1F9}"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advTm="6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4D6AB27-DC74-40B0-AE45-3563260EAAC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ransition advTm="6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facebook.com/TiendaVegana.PlanetaVegano/photos/a.158816437554217.21161.152323181536876/335379193231273/?type=1"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5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gelatina.PN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rot="20606200">
            <a:off x="1571202" y="1323399"/>
            <a:ext cx="6273689" cy="3416302"/>
          </a:xfrm>
          <a:prstGeom prst="rect">
            <a:avLst/>
          </a:prstGeom>
        </p:spPr>
        <p:txBody>
          <a:bodyPr wrap="square" lIns="91422" tIns="45711" rIns="91422" bIns="45711">
            <a:spAutoFit/>
          </a:bodyPr>
          <a:lstStyle/>
          <a:p>
            <a:pPr algn="ctr">
              <a:defRPr/>
            </a:pPr>
            <a:r>
              <a:rPr lang="es-ES" sz="72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¿TE </a:t>
            </a:r>
            <a:r>
              <a:rPr lang="es-ES" sz="72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GUSTA LA </a:t>
            </a:r>
            <a:r>
              <a:rPr lang="es-ES" sz="72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GELATINA?</a:t>
            </a:r>
            <a:endParaRPr lang="es-ES" sz="72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2052" name="Picture 8"/>
          <p:cNvPicPr>
            <a:picLocks noChangeAspect="1" noChangeArrowheads="1"/>
          </p:cNvPicPr>
          <p:nvPr/>
        </p:nvPicPr>
        <p:blipFill>
          <a:blip r:embed="rId4"/>
          <a:srcRect/>
          <a:stretch>
            <a:fillRect/>
          </a:stretch>
        </p:blipFill>
        <p:spPr bwMode="auto">
          <a:xfrm>
            <a:off x="714348" y="5429264"/>
            <a:ext cx="1025525" cy="723900"/>
          </a:xfrm>
          <a:prstGeom prst="rect">
            <a:avLst/>
          </a:prstGeom>
          <a:noFill/>
          <a:ln w="9525">
            <a:noFill/>
            <a:round/>
            <a:headEnd/>
            <a:tailEnd/>
          </a:ln>
        </p:spPr>
      </p:pic>
      <p:pic>
        <p:nvPicPr>
          <p:cNvPr id="2053"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6"/>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advTm="14000">
    <p:sndAc>
      <p:stSnd loop="1">
        <p:snd r:embed="rId2" name="ernesto cortazar - morir de amor [dying of love ].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bonjour-cr-a-brun_imagesia-com_7bph.jpg"/>
          <p:cNvPicPr>
            <a:picLocks noChangeAspect="1" noChangeArrowheads="1"/>
          </p:cNvPicPr>
          <p:nvPr/>
        </p:nvPicPr>
        <p:blipFill>
          <a:blip r:embed="rId2"/>
          <a:srcRect/>
          <a:stretch>
            <a:fillRect/>
          </a:stretch>
        </p:blipFill>
        <p:spPr bwMode="auto">
          <a:xfrm>
            <a:off x="-1" y="0"/>
            <a:ext cx="9300479" cy="6858000"/>
          </a:xfrm>
          <a:prstGeom prst="rect">
            <a:avLst/>
          </a:prstGeom>
          <a:noFill/>
        </p:spPr>
      </p:pic>
    </p:spTree>
  </p:cSld>
  <p:clrMapOvr>
    <a:masterClrMapping/>
  </p:clrMapOvr>
  <p:transition advTm="6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fotografiasdegominolas3.jpg"/>
          <p:cNvPicPr>
            <a:picLocks noChangeAspect="1" noChangeArrowheads="1"/>
          </p:cNvPicPr>
          <p:nvPr/>
        </p:nvPicPr>
        <p:blipFill>
          <a:blip r:embed="rId2"/>
          <a:srcRect/>
          <a:stretch>
            <a:fillRect/>
          </a:stretch>
        </p:blipFill>
        <p:spPr bwMode="auto">
          <a:xfrm>
            <a:off x="0" y="0"/>
            <a:ext cx="9229888" cy="6858000"/>
          </a:xfrm>
          <a:prstGeom prst="rect">
            <a:avLst/>
          </a:prstGeom>
          <a:noFill/>
        </p:spPr>
      </p:pic>
    </p:spTree>
  </p:cSld>
  <p:clrMapOvr>
    <a:masterClrMapping/>
  </p:clrMapOvr>
  <p:transition advTm="6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LA_GEL~1.JPG"/>
          <p:cNvPicPr>
            <a:picLocks noChangeAspect="1" noChangeArrowheads="1"/>
          </p:cNvPicPr>
          <p:nvPr/>
        </p:nvPicPr>
        <p:blipFill>
          <a:blip r:embed="rId2"/>
          <a:srcRect r="49014"/>
          <a:stretch>
            <a:fillRect/>
          </a:stretch>
        </p:blipFill>
        <p:spPr bwMode="auto">
          <a:xfrm>
            <a:off x="0" y="0"/>
            <a:ext cx="9144000" cy="6858000"/>
          </a:xfrm>
          <a:prstGeom prst="rect">
            <a:avLst/>
          </a:prstGeom>
          <a:noFill/>
          <a:ln w="9525">
            <a:noFill/>
            <a:miter lim="800000"/>
            <a:headEnd/>
            <a:tailEnd/>
          </a:ln>
        </p:spPr>
      </p:pic>
      <p:sp>
        <p:nvSpPr>
          <p:cNvPr id="3075" name="2 Rectángulo"/>
          <p:cNvSpPr>
            <a:spLocks noChangeArrowheads="1"/>
          </p:cNvSpPr>
          <p:nvPr/>
        </p:nvSpPr>
        <p:spPr bwMode="auto">
          <a:xfrm>
            <a:off x="0" y="5143512"/>
            <a:ext cx="7072362" cy="1323439"/>
          </a:xfrm>
          <a:prstGeom prst="rect">
            <a:avLst/>
          </a:prstGeom>
          <a:noFill/>
          <a:ln w="9525">
            <a:noFill/>
            <a:miter lim="800000"/>
            <a:headEnd/>
            <a:tailEnd/>
          </a:ln>
        </p:spPr>
        <p:txBody>
          <a:bodyPr wrap="square">
            <a:spAutoFit/>
          </a:bodyPr>
          <a:lstStyle/>
          <a:p>
            <a:pPr algn="ctr"/>
            <a:r>
              <a:rPr lang="es-ES" sz="4000" b="1" i="1" dirty="0">
                <a:latin typeface="Arial Black" pitchFamily="34" charset="0"/>
              </a:rPr>
              <a:t>G</a:t>
            </a:r>
            <a:r>
              <a:rPr lang="es-ES" sz="4000" b="1" i="1" dirty="0" smtClean="0">
                <a:latin typeface="Arial Black" pitchFamily="34" charset="0"/>
              </a:rPr>
              <a:t>elatina </a:t>
            </a:r>
            <a:r>
              <a:rPr lang="es-ES" sz="4000" b="1" i="1" dirty="0">
                <a:latin typeface="Arial Black" pitchFamily="34" charset="0"/>
              </a:rPr>
              <a:t>, otra </a:t>
            </a:r>
            <a:r>
              <a:rPr lang="es-ES" sz="4000" b="1" i="1" dirty="0" smtClean="0">
                <a:latin typeface="Arial Black" pitchFamily="34" charset="0"/>
              </a:rPr>
              <a:t>mentira nutricional de </a:t>
            </a:r>
            <a:r>
              <a:rPr lang="es-ES" sz="4000" b="1" i="1" dirty="0">
                <a:latin typeface="Arial Black" pitchFamily="34" charset="0"/>
              </a:rPr>
              <a:t>la </a:t>
            </a:r>
            <a:r>
              <a:rPr lang="es-ES" sz="4000" b="1" i="1" dirty="0" err="1">
                <a:latin typeface="Arial Black" pitchFamily="34" charset="0"/>
              </a:rPr>
              <a:t>matrix</a:t>
            </a:r>
            <a:endParaRPr lang="es-ES" sz="4000" b="1" i="1" dirty="0">
              <a:latin typeface="Arial Black" pitchFamily="34" charset="0"/>
            </a:endParaRPr>
          </a:p>
        </p:txBody>
      </p:sp>
      <p:pic>
        <p:nvPicPr>
          <p:cNvPr id="5" name="Picture 4" descr="pc12"/>
          <p:cNvPicPr>
            <a:picLocks noChangeAspect="1" noChangeArrowheads="1" noCrop="1"/>
          </p:cNvPicPr>
          <p:nvPr/>
        </p:nvPicPr>
        <p:blipFill>
          <a:blip r:embed="rId3"/>
          <a:srcRect/>
          <a:stretch>
            <a:fillRect/>
          </a:stretch>
        </p:blipFill>
        <p:spPr bwMode="auto">
          <a:xfrm>
            <a:off x="7500958" y="5214950"/>
            <a:ext cx="1194027" cy="964317"/>
          </a:xfrm>
          <a:prstGeom prst="rect">
            <a:avLst/>
          </a:prstGeom>
          <a:noFill/>
          <a:ln w="9525">
            <a:noFill/>
            <a:miter lim="800000"/>
            <a:headEnd/>
            <a:tailEnd/>
          </a:ln>
        </p:spPr>
      </p:pic>
      <p:sp>
        <p:nvSpPr>
          <p:cNvPr id="6" name="5 CuadroTexto"/>
          <p:cNvSpPr txBox="1"/>
          <p:nvPr/>
        </p:nvSpPr>
        <p:spPr>
          <a:xfrm>
            <a:off x="7215206" y="5786454"/>
            <a:ext cx="1751633" cy="830997"/>
          </a:xfrm>
          <a:prstGeom prst="rect">
            <a:avLst/>
          </a:prstGeom>
          <a:noFill/>
        </p:spPr>
        <p:txBody>
          <a:bodyPr wrap="none" rtlCol="0">
            <a:spAutoFit/>
          </a:bodyPr>
          <a:lstStyle/>
          <a:p>
            <a:pPr algn="r"/>
            <a:r>
              <a:rPr lang="es-ES" sz="2400" b="1" dirty="0" smtClean="0">
                <a:solidFill>
                  <a:srgbClr val="FF0000"/>
                </a:solidFill>
              </a:rPr>
              <a:t>PASALAS </a:t>
            </a:r>
          </a:p>
          <a:p>
            <a:pPr algn="r"/>
            <a:r>
              <a:rPr lang="es-ES" sz="2400" b="1" dirty="0" smtClean="0">
                <a:solidFill>
                  <a:srgbClr val="FF0000"/>
                </a:solidFill>
              </a:rPr>
              <a:t>TODAS TU</a:t>
            </a:r>
            <a:endParaRPr lang="es-ES" sz="2400" b="1" dirty="0">
              <a:solidFill>
                <a:srgbClr val="FF0000"/>
              </a:solidFill>
            </a:endParaRPr>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Documents and Settings\Dell\Escritorio\fotografiasdegominolas.jpg"/>
          <p:cNvPicPr>
            <a:picLocks noChangeAspect="1" noChangeArrowheads="1"/>
          </p:cNvPicPr>
          <p:nvPr/>
        </p:nvPicPr>
        <p:blipFill>
          <a:blip r:embed="rId2"/>
          <a:srcRect/>
          <a:stretch>
            <a:fillRect/>
          </a:stretch>
        </p:blipFill>
        <p:spPr bwMode="auto">
          <a:xfrm>
            <a:off x="0" y="0"/>
            <a:ext cx="9229888" cy="6858000"/>
          </a:xfrm>
          <a:prstGeom prst="rect">
            <a:avLst/>
          </a:prstGeom>
          <a:noFill/>
        </p:spPr>
      </p:pic>
    </p:spTree>
  </p:cSld>
  <p:clrMapOvr>
    <a:masterClrMapping/>
  </p:clrMapOvr>
  <p:transition advTm="600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Sabes de donde proviene la gelatina o el aditivo ( e-441) que esta presente en postres, coberturas, gominolas, capsulas de fármacos, y en algunos productos de dieta o light?&#10;&#10;La gelatina es una mezcla de péptidos y proteínas producidas mediante la hidrólisis parcial del colágeno extraído de la piel, hueso hervido y molido, pezuñas, huesos, tendones, órganos y vísceras de ganado vacuno, porcino, equino, avícola y peces. La conversión del colágeno insoluble a la gelatina soluble constituye la transformación esencial de su elaboración industrial. El proceso puede llevar a diferentes gelatinas dependiendo de las rupturas en las uniones intramoleculares. La materia prima requerida para su producción se obtiene de las curtiembres y mataderos.&#10;&#10;Se realizan diferentes pretratamientos:&#10;Los cueros son tratados con sales para su preservación.&#10;Las pieles se congelan para su almacenamiento y transporte.&#10;Los huesos de ganado vacuno, se desgrasan y se trituran antes de su transporte y procesamiento.&#10;Todos los días se recogen huesos frescos que deben ser procesados dentro de las 24 h del sacrificio del animal.&#10;Los huesos se tratan con una solución ácida para extraer los minerales (fosfato de calcio) sin afectar los contenidos orgánicos. Después de un lavado, este producto llamado “oseína”, se vuelve flexible. Los fosfatos se separan por precipitación con cal, obteniendose como producto secundario fosfato de calcio.&#10;La oseína y las pieles se procesan con ácidos para su hidrólisis a temperatura ambiente por un tiempo relativamente corto. Por otra parte, los cueros y la oseína se ponen en contacto con una solución de cal durante 5 a 10 semanas a temperatura ambiente. Luego se ajusta al pH requerido para la extracción de gelatina propiamente dicha.&#10;La extracción es un proceso discontinuo, en batch, obteniendo un licor del 6 al 10% de gelatina. Luego se filtra y concentra en forma continua en un evaporador al vacío. La solución se esteriliza a 145 °C (293 °F) y se enfría rápidamente para gelificar la solución. Este gel es extrusado en forma de granos y secado con aire filtrado y aséptico.&#10;&#10;Finalmente, se muelen los granos hasta obtener el tamaño de partícula necesario. Se pueden adquirir también, en forma de hojas o láminas. Estas láminas son rectangulares, amorfas, delgadas, flexibles, de fractura neta, transparentes o ligeramente amarillentas, inodoras y con sabor especial muy débil. Esta última forma es ya poco comercializada puesto que la presentación en granulado es más fácil de disolver (aunque en algunas partes de Europa y Sudamérica todavía se utiliza).&#10;&#10;Hay alternativas vegetales para estos usos: como el agar agar, goma xantana, goma guar, y medicamentos que viene en capsulas de celulosa vegetal..">
            <a:hlinkClick r:id="rId2"/>
          </p:cNvPr>
          <p:cNvPicPr>
            <a:picLocks noChangeAspect="1" noChangeArrowheads="1"/>
          </p:cNvPicPr>
          <p:nvPr/>
        </p:nvPicPr>
        <p:blipFill>
          <a:blip r:embed="rId3"/>
          <a:srcRect b="52885"/>
          <a:stretch>
            <a:fillRect/>
          </a:stretch>
        </p:blipFill>
        <p:spPr bwMode="auto">
          <a:xfrm>
            <a:off x="214282" y="571480"/>
            <a:ext cx="8625045" cy="5572164"/>
          </a:xfrm>
          <a:prstGeom prst="rect">
            <a:avLst/>
          </a:prstGeom>
          <a:noFill/>
        </p:spPr>
      </p:pic>
    </p:spTree>
  </p:cSld>
  <p:clrMapOvr>
    <a:masterClrMapping/>
  </p:clrMapOvr>
  <p:transition advTm="8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Rectángulo"/>
          <p:cNvSpPr>
            <a:spLocks noChangeArrowheads="1"/>
          </p:cNvSpPr>
          <p:nvPr/>
        </p:nvSpPr>
        <p:spPr bwMode="auto">
          <a:xfrm>
            <a:off x="1428728" y="642918"/>
            <a:ext cx="6215063" cy="5324475"/>
          </a:xfrm>
          <a:prstGeom prst="rect">
            <a:avLst/>
          </a:prstGeom>
          <a:noFill/>
          <a:ln w="9525">
            <a:noFill/>
            <a:miter lim="800000"/>
            <a:headEnd/>
            <a:tailEnd/>
          </a:ln>
        </p:spPr>
        <p:txBody>
          <a:bodyPr>
            <a:spAutoFit/>
          </a:bodyPr>
          <a:lstStyle/>
          <a:p>
            <a:pPr algn="ctr"/>
            <a:r>
              <a:rPr lang="es-ES" sz="2000" b="1" i="1" dirty="0">
                <a:solidFill>
                  <a:srgbClr val="663300"/>
                </a:solidFill>
              </a:rPr>
              <a:t>¿Sabes de donde proviene la gelatina o el aditivo ( e-441) que esta presente en postres, coberturas, </a:t>
            </a:r>
            <a:r>
              <a:rPr lang="es-ES" sz="2000" b="1" i="1" dirty="0" err="1">
                <a:solidFill>
                  <a:srgbClr val="663300"/>
                </a:solidFill>
              </a:rPr>
              <a:t>gominolas</a:t>
            </a:r>
            <a:r>
              <a:rPr lang="es-ES" sz="2000" b="1" i="1" dirty="0">
                <a:solidFill>
                  <a:srgbClr val="663300"/>
                </a:solidFill>
              </a:rPr>
              <a:t>, capsulas de fármacos, y en algunos productos de dieta o light?</a:t>
            </a:r>
          </a:p>
          <a:p>
            <a:pPr algn="ctr"/>
            <a:r>
              <a:rPr lang="es-ES" sz="2000" b="1" i="1" dirty="0">
                <a:solidFill>
                  <a:srgbClr val="663300"/>
                </a:solidFill>
              </a:rPr>
              <a:t>La gelatina es una mezcla de péptidos y proteínas producidas mediante la hidrólisis parcial del colágeno extraído de la piel, hueso hervido y molido, pezuñas, huesos, tendones, órganos y vísceras de ganado vacuno, porcino, equino, avícola y peces. La conversión del colágeno insoluble a la gelatina soluble constituye la transformación esencial de su elaboración industrial. El proceso puede llevar a diferentes gelatinas dependiendo de las rupturas en las uniones </a:t>
            </a:r>
            <a:r>
              <a:rPr lang="es-ES" sz="2000" b="1" i="1" dirty="0" err="1">
                <a:solidFill>
                  <a:srgbClr val="663300"/>
                </a:solidFill>
              </a:rPr>
              <a:t>intramoleculares</a:t>
            </a:r>
            <a:r>
              <a:rPr lang="es-ES" sz="2000" b="1" i="1" dirty="0">
                <a:solidFill>
                  <a:srgbClr val="663300"/>
                </a:solidFill>
              </a:rPr>
              <a:t>. La materia prima requerida para su producción se obtiene de las curtiembres y mataderos.</a:t>
            </a:r>
          </a:p>
        </p:txBody>
      </p:sp>
      <p:pic>
        <p:nvPicPr>
          <p:cNvPr id="3" name="Picture 4" descr="pc12"/>
          <p:cNvPicPr>
            <a:picLocks noChangeAspect="1" noChangeArrowheads="1" noCrop="1"/>
          </p:cNvPicPr>
          <p:nvPr/>
        </p:nvPicPr>
        <p:blipFill>
          <a:blip r:embed="rId2"/>
          <a:srcRect/>
          <a:stretch>
            <a:fillRect/>
          </a:stretch>
        </p:blipFill>
        <p:spPr bwMode="auto">
          <a:xfrm>
            <a:off x="214282" y="5929330"/>
            <a:ext cx="1149888" cy="928670"/>
          </a:xfrm>
          <a:prstGeom prst="rect">
            <a:avLst/>
          </a:prstGeom>
          <a:noFill/>
          <a:ln w="9525">
            <a:noFill/>
            <a:miter lim="800000"/>
            <a:headEnd/>
            <a:tailEnd/>
          </a:ln>
        </p:spPr>
      </p:pic>
    </p:spTree>
  </p:cSld>
  <p:clrMapOvr>
    <a:masterClrMapping/>
  </p:clrMapOvr>
  <p:transition advTm="6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brains.jpg"/>
          <p:cNvPicPr>
            <a:picLocks noChangeAspect="1" noChangeArrowheads="1"/>
          </p:cNvPicPr>
          <p:nvPr/>
        </p:nvPicPr>
        <p:blipFill>
          <a:blip r:embed="rId2"/>
          <a:srcRect l="53906"/>
          <a:stretch>
            <a:fillRect/>
          </a:stretch>
        </p:blipFill>
        <p:spPr bwMode="auto">
          <a:xfrm rot="16200000">
            <a:off x="1428768" y="-1428768"/>
            <a:ext cx="6858000" cy="9715536"/>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CR_684010_si_sentildeores.jpg"/>
          <p:cNvPicPr>
            <a:picLocks noChangeAspect="1" noChangeArrowheads="1"/>
          </p:cNvPicPr>
          <p:nvPr/>
        </p:nvPicPr>
        <p:blipFill>
          <a:blip r:embed="rId2"/>
          <a:srcRect b="5144"/>
          <a:stretch>
            <a:fillRect/>
          </a:stretch>
        </p:blipFill>
        <p:spPr bwMode="auto">
          <a:xfrm>
            <a:off x="0" y="-85725"/>
            <a:ext cx="9144000" cy="6943725"/>
          </a:xfrm>
          <a:prstGeom prst="rect">
            <a:avLst/>
          </a:prstGeom>
          <a:noFill/>
          <a:ln w="9525">
            <a:noFill/>
            <a:miter lim="800000"/>
            <a:headEnd/>
            <a:tailEnd/>
          </a:ln>
        </p:spPr>
      </p:pic>
    </p:spTree>
  </p:cSld>
  <p:clrMapOvr>
    <a:masterClrMapping/>
  </p:clrMapOvr>
  <p:transition advTm="10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slime.jpg"/>
          <p:cNvPicPr>
            <a:picLocks noChangeAspect="1" noChangeArrowheads="1"/>
          </p:cNvPicPr>
          <p:nvPr/>
        </p:nvPicPr>
        <p:blipFill>
          <a:blip r:embed="rId2"/>
          <a:srcRect/>
          <a:stretch>
            <a:fillRect/>
          </a:stretch>
        </p:blipFill>
        <p:spPr bwMode="auto">
          <a:xfrm>
            <a:off x="0" y="0"/>
            <a:ext cx="5143500" cy="6858000"/>
          </a:xfrm>
          <a:prstGeom prst="rect">
            <a:avLst/>
          </a:prstGeom>
          <a:noFill/>
          <a:ln w="9525">
            <a:noFill/>
            <a:miter lim="800000"/>
            <a:headEnd/>
            <a:tailEnd/>
          </a:ln>
        </p:spPr>
      </p:pic>
      <p:sp>
        <p:nvSpPr>
          <p:cNvPr id="8195" name="2 Rectángulo"/>
          <p:cNvSpPr>
            <a:spLocks noChangeArrowheads="1"/>
          </p:cNvSpPr>
          <p:nvPr/>
        </p:nvSpPr>
        <p:spPr bwMode="auto">
          <a:xfrm>
            <a:off x="5572132" y="2571744"/>
            <a:ext cx="3000375" cy="3540125"/>
          </a:xfrm>
          <a:prstGeom prst="rect">
            <a:avLst/>
          </a:prstGeom>
          <a:noFill/>
          <a:ln w="9525">
            <a:noFill/>
            <a:miter lim="800000"/>
            <a:headEnd/>
            <a:tailEnd/>
          </a:ln>
        </p:spPr>
        <p:txBody>
          <a:bodyPr>
            <a:spAutoFit/>
          </a:bodyPr>
          <a:lstStyle/>
          <a:p>
            <a:pPr algn="ctr"/>
            <a:r>
              <a:rPr lang="es-ES" sz="3200" b="1" dirty="0">
                <a:solidFill>
                  <a:srgbClr val="663300"/>
                </a:solidFill>
              </a:rPr>
              <a:t>De cartílagos, huesos, piel y uñas están hechas las deliciosas gomitas y la gelatina</a:t>
            </a:r>
          </a:p>
        </p:txBody>
      </p:sp>
    </p:spTree>
  </p:cSld>
  <p:clrMapOvr>
    <a:masterClrMapping/>
  </p:clrMapOvr>
  <p:transition advTm="10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8c147a40-f47d-4d88-9bbf-ac013b7c60cb.jpg"/>
          <p:cNvPicPr>
            <a:picLocks noChangeAspect="1" noChangeArrowheads="1"/>
          </p:cNvPicPr>
          <p:nvPr/>
        </p:nvPicPr>
        <p:blipFill>
          <a:blip r:embed="rId2"/>
          <a:srcRect/>
          <a:stretch>
            <a:fillRect/>
          </a:stretch>
        </p:blipFill>
        <p:spPr bwMode="auto">
          <a:xfrm>
            <a:off x="-142908" y="0"/>
            <a:ext cx="9286908" cy="6892310"/>
          </a:xfrm>
          <a:prstGeom prst="rect">
            <a:avLst/>
          </a:prstGeom>
          <a:noFill/>
        </p:spPr>
      </p:pic>
    </p:spTree>
  </p:cSld>
  <p:clrMapOvr>
    <a:masterClrMapping/>
  </p:clrMapOvr>
  <p:transition advTm="6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gelatina2.jpg"/>
          <p:cNvPicPr>
            <a:picLocks noChangeAspect="1" noChangeArrowheads="1"/>
          </p:cNvPicPr>
          <p:nvPr/>
        </p:nvPicPr>
        <p:blipFill>
          <a:blip r:embed="rId2"/>
          <a:srcRect b="10416"/>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fleisch-standardis.jpg"/>
          <p:cNvPicPr>
            <a:picLocks noChangeAspect="1" noChangeArrowheads="1"/>
          </p:cNvPicPr>
          <p:nvPr/>
        </p:nvPicPr>
        <p:blipFill>
          <a:blip r:embed="rId2"/>
          <a:srcRect/>
          <a:stretch>
            <a:fillRect/>
          </a:stretch>
        </p:blipFill>
        <p:spPr bwMode="auto">
          <a:xfrm>
            <a:off x="0" y="0"/>
            <a:ext cx="9253538"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LA_GEL~1.JPG"/>
          <p:cNvPicPr>
            <a:picLocks noChangeAspect="1" noChangeArrowheads="1"/>
          </p:cNvPicPr>
          <p:nvPr/>
        </p:nvPicPr>
        <p:blipFill>
          <a:blip r:embed="rId2"/>
          <a:srcRect/>
          <a:stretch>
            <a:fillRect/>
          </a:stretch>
        </p:blipFill>
        <p:spPr bwMode="auto">
          <a:xfrm>
            <a:off x="500034" y="714356"/>
            <a:ext cx="8202141" cy="5143536"/>
          </a:xfrm>
          <a:prstGeom prst="rect">
            <a:avLst/>
          </a:prstGeom>
          <a:noFill/>
        </p:spPr>
      </p:pic>
    </p:spTree>
  </p:cSld>
  <p:clrMapOvr>
    <a:masterClrMapping/>
  </p:clrMapOvr>
  <p:transition advTm="6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gelatina.PNG"/>
          <p:cNvPicPr>
            <a:picLocks noChangeAspect="1" noChangeArrowheads="1"/>
          </p:cNvPicPr>
          <p:nvPr/>
        </p:nvPicPr>
        <p:blipFill>
          <a:blip r:embed="rId2"/>
          <a:srcRect/>
          <a:stretch>
            <a:fillRect/>
          </a:stretch>
        </p:blipFill>
        <p:spPr bwMode="auto">
          <a:xfrm>
            <a:off x="0" y="0"/>
            <a:ext cx="1023620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gelatinadetomateprepara.jpg"/>
          <p:cNvPicPr>
            <a:picLocks noChangeAspect="1" noChangeArrowheads="1"/>
          </p:cNvPicPr>
          <p:nvPr/>
        </p:nvPicPr>
        <p:blipFill>
          <a:blip r:embed="rId2"/>
          <a:srcRect/>
          <a:stretch>
            <a:fillRect/>
          </a:stretch>
        </p:blipFill>
        <p:spPr bwMode="auto">
          <a:xfrm>
            <a:off x="0" y="-1"/>
            <a:ext cx="9144000" cy="6865033"/>
          </a:xfrm>
          <a:prstGeom prst="rect">
            <a:avLst/>
          </a:prstGeom>
          <a:noFill/>
        </p:spPr>
      </p:pic>
    </p:spTree>
  </p:cSld>
  <p:clrMapOvr>
    <a:masterClrMapping/>
  </p:clrMapOvr>
  <p:transition advTm="6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fotografiasdegominolas9.jpg"/>
          <p:cNvPicPr>
            <a:picLocks noChangeAspect="1" noChangeArrowheads="1"/>
          </p:cNvPicPr>
          <p:nvPr/>
        </p:nvPicPr>
        <p:blipFill>
          <a:blip r:embed="rId2"/>
          <a:srcRect/>
          <a:stretch>
            <a:fillRect/>
          </a:stretch>
        </p:blipFill>
        <p:spPr bwMode="auto">
          <a:xfrm>
            <a:off x="500034" y="428604"/>
            <a:ext cx="7858148" cy="5893611"/>
          </a:xfrm>
          <a:prstGeom prst="ellipse">
            <a:avLst/>
          </a:prstGeom>
          <a:noFill/>
        </p:spPr>
      </p:pic>
    </p:spTree>
  </p:cSld>
  <p:clrMapOvr>
    <a:masterClrMapping/>
  </p:clrMapOvr>
  <p:transition advTm="6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07-Ribcages-.jpg"/>
          <p:cNvPicPr>
            <a:picLocks noChangeAspect="1" noChangeArrowheads="1"/>
          </p:cNvPicPr>
          <p:nvPr/>
        </p:nvPicPr>
        <p:blipFill>
          <a:blip r:embed="rId2"/>
          <a:srcRect l="27370" t="50487" r="18628"/>
          <a:stretch>
            <a:fillRect/>
          </a:stretch>
        </p:blipFill>
        <p:spPr bwMode="auto">
          <a:xfrm>
            <a:off x="0" y="0"/>
            <a:ext cx="9161463"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GELATINA DELICIOSA.jpg"/>
          <p:cNvPicPr>
            <a:picLocks noChangeAspect="1" noChangeArrowheads="1"/>
          </p:cNvPicPr>
          <p:nvPr/>
        </p:nvPicPr>
        <p:blipFill>
          <a:blip r:embed="rId2"/>
          <a:srcRect/>
          <a:stretch>
            <a:fillRect/>
          </a:stretch>
        </p:blipFill>
        <p:spPr bwMode="auto">
          <a:xfrm>
            <a:off x="0" y="0"/>
            <a:ext cx="9159875"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omo-hacer-gelatina-de-colores-1.jpg"/>
          <p:cNvPicPr>
            <a:picLocks noChangeAspect="1" noChangeArrowheads="1"/>
          </p:cNvPicPr>
          <p:nvPr/>
        </p:nvPicPr>
        <p:blipFill>
          <a:blip r:embed="rId2"/>
          <a:srcRect/>
          <a:stretch>
            <a:fillRect/>
          </a:stretch>
        </p:blipFill>
        <p:spPr bwMode="auto">
          <a:xfrm>
            <a:off x="-1" y="0"/>
            <a:ext cx="9429785" cy="7000900"/>
          </a:xfrm>
          <a:prstGeom prst="rect">
            <a:avLst/>
          </a:prstGeom>
          <a:noFill/>
        </p:spPr>
      </p:pic>
    </p:spTree>
  </p:cSld>
  <p:clrMapOvr>
    <a:masterClrMapping/>
  </p:clrMapOvr>
  <p:transition advTm="6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LA_GEL~1.JPG"/>
          <p:cNvPicPr>
            <a:picLocks noChangeAspect="1" noChangeArrowheads="1"/>
          </p:cNvPicPr>
          <p:nvPr/>
        </p:nvPicPr>
        <p:blipFill>
          <a:blip r:embed="rId2"/>
          <a:srcRect l="51250"/>
          <a:stretch>
            <a:fillRect/>
          </a:stretch>
        </p:blipFill>
        <p:spPr bwMode="auto">
          <a:xfrm>
            <a:off x="1285875" y="-25400"/>
            <a:ext cx="6215063" cy="68834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Ideas-para-consumir-gelatina-2.jpg"/>
          <p:cNvPicPr>
            <a:picLocks noChangeAspect="1" noChangeArrowheads="1"/>
          </p:cNvPicPr>
          <p:nvPr/>
        </p:nvPicPr>
        <p:blipFill>
          <a:blip r:embed="rId2"/>
          <a:srcRect/>
          <a:stretch>
            <a:fillRect/>
          </a:stretch>
        </p:blipFill>
        <p:spPr bwMode="auto">
          <a:xfrm>
            <a:off x="0" y="0"/>
            <a:ext cx="9237460" cy="7000900"/>
          </a:xfrm>
          <a:prstGeom prst="rect">
            <a:avLst/>
          </a:prstGeom>
          <a:noFill/>
        </p:spPr>
      </p:pic>
    </p:spTree>
  </p:cSld>
  <p:clrMapOvr>
    <a:masterClrMapping/>
  </p:clrMapOvr>
  <p:transition advTm="6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Ideas-para-consumir-gelatina-4.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advTm="6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Dieta corta de la gelatina"/>
          <p:cNvPicPr>
            <a:picLocks noChangeAspect="1" noChangeArrowheads="1"/>
          </p:cNvPicPr>
          <p:nvPr/>
        </p:nvPicPr>
        <p:blipFill>
          <a:blip r:embed="rId2"/>
          <a:srcRect/>
          <a:stretch>
            <a:fillRect/>
          </a:stretch>
        </p:blipFill>
        <p:spPr bwMode="auto">
          <a:xfrm>
            <a:off x="1"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www.geafiltration.com/images/library/acid1.gif"/>
          <p:cNvPicPr>
            <a:picLocks noChangeAspect="1" noChangeArrowheads="1"/>
          </p:cNvPicPr>
          <p:nvPr/>
        </p:nvPicPr>
        <p:blipFill>
          <a:blip r:embed="rId2"/>
          <a:srcRect/>
          <a:stretch>
            <a:fillRect/>
          </a:stretch>
        </p:blipFill>
        <p:spPr bwMode="auto">
          <a:xfrm>
            <a:off x="1285875" y="1000125"/>
            <a:ext cx="6840538" cy="498475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Rectángulo"/>
          <p:cNvSpPr>
            <a:spLocks noChangeArrowheads="1"/>
          </p:cNvSpPr>
          <p:nvPr/>
        </p:nvSpPr>
        <p:spPr bwMode="auto">
          <a:xfrm>
            <a:off x="785813" y="428625"/>
            <a:ext cx="7858125" cy="6216650"/>
          </a:xfrm>
          <a:prstGeom prst="rect">
            <a:avLst/>
          </a:prstGeom>
          <a:noFill/>
          <a:ln w="9525">
            <a:noFill/>
            <a:miter lim="800000"/>
            <a:headEnd/>
            <a:tailEnd/>
          </a:ln>
        </p:spPr>
        <p:txBody>
          <a:bodyPr>
            <a:spAutoFit/>
          </a:bodyPr>
          <a:lstStyle/>
          <a:p>
            <a:pPr algn="ctr"/>
            <a:r>
              <a:rPr lang="es-ES" sz="2000" b="1" i="1" dirty="0">
                <a:solidFill>
                  <a:srgbClr val="663300"/>
                </a:solidFill>
              </a:rPr>
              <a:t>Se realizan diferentes pre tratamientos:</a:t>
            </a:r>
            <a:br>
              <a:rPr lang="es-ES" sz="2000" b="1" i="1" dirty="0">
                <a:solidFill>
                  <a:srgbClr val="663300"/>
                </a:solidFill>
              </a:rPr>
            </a:br>
            <a:r>
              <a:rPr lang="es-ES" sz="2000" b="1" i="1" dirty="0">
                <a:solidFill>
                  <a:srgbClr val="663300"/>
                </a:solidFill>
              </a:rPr>
              <a:t>Los cueros son tratados con sales para su preservación.</a:t>
            </a:r>
            <a:br>
              <a:rPr lang="es-ES" sz="2000" b="1" i="1" dirty="0">
                <a:solidFill>
                  <a:srgbClr val="663300"/>
                </a:solidFill>
              </a:rPr>
            </a:br>
            <a:r>
              <a:rPr lang="es-ES" sz="2000" b="1" i="1" dirty="0">
                <a:solidFill>
                  <a:srgbClr val="663300"/>
                </a:solidFill>
              </a:rPr>
              <a:t>Las pieles se congelan para su almacenamiento y transporte.</a:t>
            </a:r>
            <a:br>
              <a:rPr lang="es-ES" sz="2000" b="1" i="1" dirty="0">
                <a:solidFill>
                  <a:srgbClr val="663300"/>
                </a:solidFill>
              </a:rPr>
            </a:br>
            <a:r>
              <a:rPr lang="es-ES" sz="2000" b="1" i="1" dirty="0">
                <a:solidFill>
                  <a:srgbClr val="663300"/>
                </a:solidFill>
              </a:rPr>
              <a:t>Los huesos de ganado vacuno, se desgrasan y se trituran antes de su transporte y procesamiento.</a:t>
            </a:r>
            <a:br>
              <a:rPr lang="es-ES" sz="2000" b="1" i="1" dirty="0">
                <a:solidFill>
                  <a:srgbClr val="663300"/>
                </a:solidFill>
              </a:rPr>
            </a:br>
            <a:r>
              <a:rPr lang="es-ES" sz="2000" b="1" i="1" dirty="0">
                <a:solidFill>
                  <a:srgbClr val="663300"/>
                </a:solidFill>
              </a:rPr>
              <a:t>Todos los días se recogen huesos frescos que deben ser procesados dentro de las 24 h del sacrificio del animal.</a:t>
            </a:r>
            <a:br>
              <a:rPr lang="es-ES" sz="2000" b="1" i="1" dirty="0">
                <a:solidFill>
                  <a:srgbClr val="663300"/>
                </a:solidFill>
              </a:rPr>
            </a:br>
            <a:r>
              <a:rPr lang="es-ES" sz="2000" b="1" i="1" dirty="0">
                <a:solidFill>
                  <a:srgbClr val="663300"/>
                </a:solidFill>
              </a:rPr>
              <a:t>Los huesos se tratan con una solución ácida para extraer los minerales (fosfato de calcio) sin afectar los contenidos orgánicos. Después de un lavado, este producto llamado “oseína”, se vuelve flexible. Los fosfatos se separan por precipitación con cal, obteniéndose como producto secundario fosfato de calcio.</a:t>
            </a:r>
            <a:br>
              <a:rPr lang="es-ES" sz="2000" b="1" i="1" dirty="0">
                <a:solidFill>
                  <a:srgbClr val="663300"/>
                </a:solidFill>
              </a:rPr>
            </a:br>
            <a:r>
              <a:rPr lang="es-ES" sz="2000" b="1" i="1" dirty="0">
                <a:solidFill>
                  <a:srgbClr val="663300"/>
                </a:solidFill>
              </a:rPr>
              <a:t>La oseína y las pieles se procesan con ácidos para su hidrólisis a temperatura ambiente por un tiempo relativamente corto. Por otra parte, los cueros y la oseína se ponen en contacto con una solución de cal durante 5 a 10 semanas a temperatura ambiente. Luego se ajusta al pH requerido para la extracción de gelatina propiamente dicha.</a:t>
            </a:r>
            <a:r>
              <a:rPr lang="es-ES" dirty="0"/>
              <a:t/>
            </a:r>
            <a:br>
              <a:rPr lang="es-ES" dirty="0"/>
            </a:br>
            <a:endParaRPr lang="es-ES" dirty="0"/>
          </a:p>
        </p:txBody>
      </p:sp>
      <p:pic>
        <p:nvPicPr>
          <p:cNvPr id="3" name="Picture 4" descr="pc12"/>
          <p:cNvPicPr>
            <a:picLocks noChangeAspect="1" noChangeArrowheads="1" noCrop="1"/>
          </p:cNvPicPr>
          <p:nvPr/>
        </p:nvPicPr>
        <p:blipFill>
          <a:blip r:embed="rId2"/>
          <a:srcRect/>
          <a:stretch>
            <a:fillRect/>
          </a:stretch>
        </p:blipFill>
        <p:spPr bwMode="auto">
          <a:xfrm>
            <a:off x="0" y="6107997"/>
            <a:ext cx="928661" cy="750003"/>
          </a:xfrm>
          <a:prstGeom prst="rect">
            <a:avLst/>
          </a:prstGeom>
          <a:noFill/>
          <a:ln w="9525">
            <a:noFill/>
            <a:miter lim="800000"/>
            <a:headEnd/>
            <a:tailEnd/>
          </a:ln>
        </p:spPr>
      </p:pic>
    </p:spTree>
  </p:cSld>
  <p:clrMapOvr>
    <a:masterClrMapping/>
  </p:clrMapOvr>
  <p:transition advTm="6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al0010911-fabrica-completa-de-caramelos-de-gelatina-nid_24_g.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e441-gelatina-cerdo.jpg"/>
          <p:cNvPicPr>
            <a:picLocks noChangeAspect="1" noChangeArrowheads="1"/>
          </p:cNvPicPr>
          <p:nvPr/>
        </p:nvPicPr>
        <p:blipFill>
          <a:blip r:embed="rId2"/>
          <a:srcRect/>
          <a:stretch>
            <a:fillRect/>
          </a:stretch>
        </p:blipFill>
        <p:spPr bwMode="auto">
          <a:xfrm>
            <a:off x="1785918" y="1214422"/>
            <a:ext cx="5476875" cy="3786188"/>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brain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Raw Materials for Extracting Gelatin"/>
          <p:cNvPicPr>
            <a:picLocks noChangeAspect="1" noChangeArrowheads="1"/>
          </p:cNvPicPr>
          <p:nvPr/>
        </p:nvPicPr>
        <p:blipFill>
          <a:blip r:embed="rId2"/>
          <a:srcRect/>
          <a:stretch>
            <a:fillRect/>
          </a:stretch>
        </p:blipFill>
        <p:spPr bwMode="auto">
          <a:xfrm>
            <a:off x="3232150" y="1143000"/>
            <a:ext cx="5507038" cy="4643438"/>
          </a:xfrm>
          <a:prstGeom prst="rect">
            <a:avLst/>
          </a:prstGeom>
          <a:noFill/>
          <a:ln w="9525">
            <a:noFill/>
            <a:miter lim="800000"/>
            <a:headEnd/>
            <a:tailEnd/>
          </a:ln>
        </p:spPr>
      </p:pic>
      <p:sp>
        <p:nvSpPr>
          <p:cNvPr id="21507" name="Rectangle 2"/>
          <p:cNvSpPr>
            <a:spLocks noChangeArrowheads="1"/>
          </p:cNvSpPr>
          <p:nvPr/>
        </p:nvSpPr>
        <p:spPr bwMode="auto">
          <a:xfrm>
            <a:off x="571500" y="857250"/>
            <a:ext cx="2500313" cy="5786199"/>
          </a:xfrm>
          <a:prstGeom prst="rect">
            <a:avLst/>
          </a:prstGeom>
          <a:noFill/>
          <a:ln w="9525">
            <a:noFill/>
            <a:miter lim="800000"/>
            <a:headEnd/>
            <a:tailEnd/>
          </a:ln>
        </p:spPr>
        <p:txBody>
          <a:bodyPr anchor="ctr">
            <a:spAutoFit/>
          </a:bodyPr>
          <a:lstStyle/>
          <a:p>
            <a:endParaRPr lang="es-ES" sz="3200" b="1" dirty="0">
              <a:solidFill>
                <a:srgbClr val="663300"/>
              </a:solidFill>
              <a:latin typeface="Berlin Sans FB Demi" pitchFamily="34" charset="0"/>
            </a:endParaRPr>
          </a:p>
          <a:p>
            <a:pPr eaLnBrk="0" hangingPunct="0">
              <a:buFontTx/>
              <a:buChar char="•"/>
            </a:pPr>
            <a:r>
              <a:rPr lang="es-ES" sz="3200" b="1" dirty="0">
                <a:solidFill>
                  <a:srgbClr val="663300"/>
                </a:solidFill>
                <a:latin typeface="Berlin Sans FB Demi" pitchFamily="34" charset="0"/>
              </a:rPr>
              <a:t>Cerdos (piel del cerdo) </a:t>
            </a:r>
          </a:p>
          <a:p>
            <a:pPr eaLnBrk="0" hangingPunct="0">
              <a:buFontTx/>
              <a:buChar char="•"/>
            </a:pPr>
            <a:r>
              <a:rPr lang="es-ES" sz="3200" b="1" dirty="0">
                <a:solidFill>
                  <a:srgbClr val="663300"/>
                </a:solidFill>
                <a:latin typeface="Berlin Sans FB Demi" pitchFamily="34" charset="0"/>
              </a:rPr>
              <a:t>Ganado - división </a:t>
            </a:r>
          </a:p>
          <a:p>
            <a:pPr eaLnBrk="0" hangingPunct="0">
              <a:buFontTx/>
              <a:buChar char="•"/>
            </a:pPr>
            <a:r>
              <a:rPr lang="es-ES" sz="3200" b="1" dirty="0">
                <a:solidFill>
                  <a:srgbClr val="663300"/>
                </a:solidFill>
                <a:latin typeface="Berlin Sans FB Demi" pitchFamily="34" charset="0"/>
              </a:rPr>
              <a:t>Huesos del ganado - Oseína </a:t>
            </a:r>
          </a:p>
          <a:p>
            <a:pPr eaLnBrk="0" hangingPunct="0">
              <a:buFontTx/>
              <a:buChar char="•"/>
            </a:pPr>
            <a:r>
              <a:rPr lang="es-ES" sz="3200" b="1" dirty="0">
                <a:solidFill>
                  <a:srgbClr val="663300"/>
                </a:solidFill>
                <a:latin typeface="Berlin Sans FB Demi" pitchFamily="34" charset="0"/>
              </a:rPr>
              <a:t>Pieles de pescado </a:t>
            </a:r>
          </a:p>
          <a:p>
            <a:pPr eaLnBrk="0" hangingPunct="0"/>
            <a:endParaRPr lang="es-ES" dirty="0">
              <a:latin typeface="Calibri" pitchFamily="34" charset="0"/>
            </a:endParaRPr>
          </a:p>
        </p:txBody>
      </p:sp>
    </p:spTree>
  </p:cSld>
  <p:clrMapOvr>
    <a:masterClrMapping/>
  </p:clrMapOvr>
  <p:transition advTm="11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descr="http://www.geafiltration.com/espanol/images/library/auxiliaries_tecnologicos_gelatina.gif"/>
          <p:cNvPicPr>
            <a:picLocks noChangeAspect="1" noChangeArrowheads="1"/>
          </p:cNvPicPr>
          <p:nvPr/>
        </p:nvPicPr>
        <p:blipFill>
          <a:blip r:embed="rId2"/>
          <a:srcRect/>
          <a:stretch>
            <a:fillRect/>
          </a:stretch>
        </p:blipFill>
        <p:spPr bwMode="auto">
          <a:xfrm>
            <a:off x="0" y="0"/>
            <a:ext cx="9144000" cy="6875463"/>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1214414" y="857232"/>
          <a:ext cx="5342980" cy="4121274"/>
        </p:xfrm>
        <a:graphic>
          <a:graphicData uri="http://schemas.openxmlformats.org/drawingml/2006/table">
            <a:tbl>
              <a:tblPr/>
              <a:tblGrid>
                <a:gridCol w="357434"/>
                <a:gridCol w="1634605"/>
                <a:gridCol w="735573"/>
                <a:gridCol w="2615368"/>
              </a:tblGrid>
              <a:tr h="357275">
                <a:tc>
                  <a:txBody>
                    <a:bodyPr/>
                    <a:lstStyle/>
                    <a:p>
                      <a:endParaRPr lang="es-ES" sz="1800" dirty="0"/>
                    </a:p>
                  </a:txBody>
                  <a:tcPr marL="89319" marR="89319" marT="44659" marB="44659">
                    <a:lnL>
                      <a:noFill/>
                    </a:lnL>
                    <a:lnR>
                      <a:noFill/>
                    </a:lnR>
                    <a:lnT>
                      <a:noFill/>
                    </a:lnT>
                    <a:lnB>
                      <a:noFill/>
                    </a:lnB>
                  </a:tcPr>
                </a:tc>
                <a:tc>
                  <a:txBody>
                    <a:bodyPr/>
                    <a:lstStyle/>
                    <a:p>
                      <a:endParaRPr lang="es-ES" sz="1800" dirty="0"/>
                    </a:p>
                  </a:txBody>
                  <a:tcPr marL="89319" marR="89319" marT="44659" marB="44659">
                    <a:lnL>
                      <a:noFill/>
                    </a:lnL>
                  </a:tcPr>
                </a:tc>
                <a:tc>
                  <a:txBody>
                    <a:bodyPr/>
                    <a:lstStyle/>
                    <a:p>
                      <a:endParaRPr lang="es-ES" sz="1800"/>
                    </a:p>
                  </a:txBody>
                  <a:tcPr marL="89319" marR="89319" marT="44659" marB="44659"/>
                </a:tc>
                <a:tc>
                  <a:txBody>
                    <a:bodyPr/>
                    <a:lstStyle/>
                    <a:p>
                      <a:endParaRPr lang="es-ES" sz="1800" dirty="0"/>
                    </a:p>
                  </a:txBody>
                  <a:tcPr marL="89319" marR="89319" marT="44659" marB="44659"/>
                </a:tc>
              </a:tr>
              <a:tr h="841084">
                <a:tc gridSpan="3">
                  <a:txBody>
                    <a:bodyPr/>
                    <a:lstStyle/>
                    <a:p>
                      <a:pPr algn="ctr"/>
                      <a:r>
                        <a:rPr lang="es-ES" sz="1800" b="1"/>
                        <a:t>Producción en toneladas métricas </a:t>
                      </a:r>
                      <a:endParaRPr lang="es-ES" sz="1800"/>
                    </a:p>
                  </a:txBody>
                  <a:tcPr marL="18608" marR="18608" marT="18608" marB="18608">
                    <a:lnL>
                      <a:noFill/>
                    </a:lnL>
                    <a:lnR>
                      <a:noFill/>
                    </a:lnR>
                    <a:lnT>
                      <a:noFill/>
                    </a:lnT>
                    <a:lnB>
                      <a:noFill/>
                    </a:lnB>
                  </a:tcPr>
                </a:tc>
                <a:tc hMerge="1">
                  <a:txBody>
                    <a:bodyPr/>
                    <a:lstStyle/>
                    <a:p>
                      <a:endParaRPr lang="es-ES"/>
                    </a:p>
                  </a:txBody>
                  <a:tcPr/>
                </a:tc>
                <a:tc hMerge="1">
                  <a:txBody>
                    <a:bodyPr/>
                    <a:lstStyle/>
                    <a:p>
                      <a:endParaRPr lang="es-ES"/>
                    </a:p>
                  </a:txBody>
                  <a:tcPr/>
                </a:tc>
                <a:tc>
                  <a:txBody>
                    <a:bodyPr/>
                    <a:lstStyle/>
                    <a:p>
                      <a:pPr algn="ctr"/>
                      <a:r>
                        <a:rPr lang="es-ES" sz="1800" b="1"/>
                        <a:t>Porcentaje por materias primas </a:t>
                      </a:r>
                      <a:endParaRPr lang="es-ES" sz="1800"/>
                    </a:p>
                  </a:txBody>
                  <a:tcPr marL="18608" marR="18608" marT="18608" marB="18608">
                    <a:lnL>
                      <a:noFill/>
                    </a:lnL>
                    <a:lnR>
                      <a:noFill/>
                    </a:lnR>
                    <a:lnB>
                      <a:noFill/>
                    </a:lnB>
                  </a:tcPr>
                </a:tc>
              </a:tr>
              <a:tr h="573128">
                <a:tc>
                  <a:txBody>
                    <a:bodyPr/>
                    <a:lstStyle/>
                    <a:p>
                      <a:pPr algn="ctr"/>
                      <a:endParaRPr lang="es-ES" sz="1800"/>
                    </a:p>
                  </a:txBody>
                  <a:tcPr marL="18608" marR="18608" marT="18608" marB="18608">
                    <a:lnL>
                      <a:noFill/>
                    </a:lnL>
                    <a:lnR>
                      <a:noFill/>
                    </a:lnR>
                    <a:lnT>
                      <a:noFill/>
                    </a:lnT>
                    <a:lnB>
                      <a:noFill/>
                    </a:lnB>
                  </a:tcPr>
                </a:tc>
                <a:tc>
                  <a:txBody>
                    <a:bodyPr/>
                    <a:lstStyle/>
                    <a:p>
                      <a:pPr algn="ctr"/>
                      <a:r>
                        <a:rPr lang="es-ES" sz="1800"/>
                        <a:t>Piel de cerdo </a:t>
                      </a:r>
                    </a:p>
                  </a:txBody>
                  <a:tcPr marL="18608" marR="18608" marT="18608" marB="18608">
                    <a:lnL>
                      <a:noFill/>
                    </a:lnL>
                    <a:lnR>
                      <a:noFill/>
                    </a:lnR>
                    <a:lnT>
                      <a:noFill/>
                    </a:lnT>
                    <a:lnB>
                      <a:noFill/>
                    </a:lnB>
                  </a:tcPr>
                </a:tc>
                <a:tc>
                  <a:txBody>
                    <a:bodyPr/>
                    <a:lstStyle/>
                    <a:p>
                      <a:pPr algn="ctr"/>
                      <a:r>
                        <a:rPr lang="es-ES" sz="1800"/>
                        <a:t>117,950</a:t>
                      </a:r>
                    </a:p>
                  </a:txBody>
                  <a:tcPr marL="18608" marR="18608" marT="18608" marB="18608">
                    <a:lnL>
                      <a:noFill/>
                    </a:lnL>
                    <a:lnR>
                      <a:noFill/>
                    </a:lnR>
                    <a:lnT>
                      <a:noFill/>
                    </a:lnT>
                    <a:lnB>
                      <a:noFill/>
                    </a:lnB>
                  </a:tcPr>
                </a:tc>
                <a:tc rowSpan="5">
                  <a:txBody>
                    <a:bodyPr/>
                    <a:lstStyle/>
                    <a:p>
                      <a:pPr algn="ctr"/>
                      <a:endParaRPr lang="es-ES" sz="1800" dirty="0"/>
                    </a:p>
                  </a:txBody>
                  <a:tcPr marL="18608" marR="18608" marT="18608" marB="18608">
                    <a:lnL>
                      <a:noFill/>
                    </a:lnL>
                    <a:lnR>
                      <a:noFill/>
                    </a:lnR>
                    <a:lnT>
                      <a:noFill/>
                    </a:lnT>
                    <a:lnB>
                      <a:noFill/>
                    </a:lnB>
                  </a:tcPr>
                </a:tc>
              </a:tr>
              <a:tr h="573128">
                <a:tc>
                  <a:txBody>
                    <a:bodyPr/>
                    <a:lstStyle/>
                    <a:p>
                      <a:pPr algn="ctr"/>
                      <a:endParaRPr lang="es-ES" sz="1800"/>
                    </a:p>
                  </a:txBody>
                  <a:tcPr marL="18608" marR="18608" marT="18608" marB="18608">
                    <a:lnL>
                      <a:noFill/>
                    </a:lnL>
                    <a:lnR>
                      <a:noFill/>
                    </a:lnR>
                    <a:lnT>
                      <a:noFill/>
                    </a:lnT>
                    <a:lnB>
                      <a:noFill/>
                    </a:lnB>
                  </a:tcPr>
                </a:tc>
                <a:tc>
                  <a:txBody>
                    <a:bodyPr/>
                    <a:lstStyle/>
                    <a:p>
                      <a:pPr algn="ctr"/>
                      <a:r>
                        <a:rPr lang="es-ES" sz="1800"/>
                        <a:t>Pieles de vacuno</a:t>
                      </a:r>
                    </a:p>
                  </a:txBody>
                  <a:tcPr marL="18608" marR="18608" marT="18608" marB="18608">
                    <a:lnL>
                      <a:noFill/>
                    </a:lnL>
                    <a:lnR>
                      <a:noFill/>
                    </a:lnR>
                    <a:lnT>
                      <a:noFill/>
                    </a:lnT>
                    <a:lnB>
                      <a:noFill/>
                    </a:lnB>
                  </a:tcPr>
                </a:tc>
                <a:tc>
                  <a:txBody>
                    <a:bodyPr/>
                    <a:lstStyle/>
                    <a:p>
                      <a:pPr algn="ctr"/>
                      <a:r>
                        <a:rPr lang="es-ES" sz="1800"/>
                        <a:t>81,650</a:t>
                      </a:r>
                    </a:p>
                  </a:txBody>
                  <a:tcPr marL="18608" marR="18608" marT="18608" marB="18608">
                    <a:lnL>
                      <a:noFill/>
                    </a:lnL>
                    <a:lnR>
                      <a:noFill/>
                    </a:lnR>
                    <a:lnT>
                      <a:noFill/>
                    </a:lnT>
                    <a:lnB>
                      <a:noFill/>
                    </a:lnB>
                  </a:tcPr>
                </a:tc>
                <a:tc vMerge="1">
                  <a:txBody>
                    <a:bodyPr/>
                    <a:lstStyle/>
                    <a:p>
                      <a:endParaRPr lang="es-ES"/>
                    </a:p>
                  </a:txBody>
                  <a:tcPr/>
                </a:tc>
              </a:tr>
              <a:tr h="573128">
                <a:tc>
                  <a:txBody>
                    <a:bodyPr/>
                    <a:lstStyle/>
                    <a:p>
                      <a:pPr algn="ctr"/>
                      <a:endParaRPr lang="es-ES" sz="1800"/>
                    </a:p>
                  </a:txBody>
                  <a:tcPr marL="18608" marR="18608" marT="18608" marB="18608">
                    <a:lnL>
                      <a:noFill/>
                    </a:lnL>
                    <a:lnR>
                      <a:noFill/>
                    </a:lnR>
                    <a:lnT>
                      <a:noFill/>
                    </a:lnT>
                    <a:lnB>
                      <a:noFill/>
                    </a:lnB>
                  </a:tcPr>
                </a:tc>
                <a:tc>
                  <a:txBody>
                    <a:bodyPr/>
                    <a:lstStyle/>
                    <a:p>
                      <a:pPr algn="ctr"/>
                      <a:r>
                        <a:rPr lang="es-ES" sz="1800" dirty="0"/>
                        <a:t>Huesos</a:t>
                      </a:r>
                    </a:p>
                  </a:txBody>
                  <a:tcPr marL="18608" marR="18608" marT="18608" marB="18608">
                    <a:lnL>
                      <a:noFill/>
                    </a:lnL>
                    <a:lnR>
                      <a:noFill/>
                    </a:lnR>
                    <a:lnT>
                      <a:noFill/>
                    </a:lnT>
                    <a:lnB>
                      <a:noFill/>
                    </a:lnB>
                  </a:tcPr>
                </a:tc>
                <a:tc>
                  <a:txBody>
                    <a:bodyPr/>
                    <a:lstStyle/>
                    <a:p>
                      <a:pPr algn="ctr"/>
                      <a:r>
                        <a:rPr lang="es-ES" sz="1800"/>
                        <a:t>76,750</a:t>
                      </a:r>
                    </a:p>
                  </a:txBody>
                  <a:tcPr marL="18608" marR="18608" marT="18608" marB="18608">
                    <a:lnL>
                      <a:noFill/>
                    </a:lnL>
                    <a:lnR>
                      <a:noFill/>
                    </a:lnR>
                    <a:lnT>
                      <a:noFill/>
                    </a:lnT>
                    <a:lnB>
                      <a:noFill/>
                    </a:lnB>
                  </a:tcPr>
                </a:tc>
                <a:tc vMerge="1">
                  <a:txBody>
                    <a:bodyPr/>
                    <a:lstStyle/>
                    <a:p>
                      <a:endParaRPr lang="es-ES"/>
                    </a:p>
                  </a:txBody>
                  <a:tcPr/>
                </a:tc>
              </a:tr>
              <a:tr h="573128">
                <a:tc>
                  <a:txBody>
                    <a:bodyPr/>
                    <a:lstStyle/>
                    <a:p>
                      <a:pPr algn="ctr"/>
                      <a:endParaRPr lang="es-ES" sz="1800"/>
                    </a:p>
                  </a:txBody>
                  <a:tcPr marL="18608" marR="18608" marT="18608" marB="18608">
                    <a:lnL>
                      <a:noFill/>
                    </a:lnL>
                    <a:lnR>
                      <a:noFill/>
                    </a:lnR>
                    <a:lnT>
                      <a:noFill/>
                    </a:lnT>
                    <a:lnB>
                      <a:noFill/>
                    </a:lnB>
                  </a:tcPr>
                </a:tc>
                <a:tc>
                  <a:txBody>
                    <a:bodyPr/>
                    <a:lstStyle/>
                    <a:p>
                      <a:pPr algn="ctr"/>
                      <a:r>
                        <a:rPr lang="es-ES" sz="1800"/>
                        <a:t>Otros</a:t>
                      </a:r>
                    </a:p>
                  </a:txBody>
                  <a:tcPr marL="18608" marR="18608" marT="18608" marB="18608">
                    <a:lnL>
                      <a:noFill/>
                    </a:lnL>
                    <a:lnR>
                      <a:noFill/>
                    </a:lnR>
                    <a:lnT>
                      <a:noFill/>
                    </a:lnT>
                    <a:lnB>
                      <a:noFill/>
                    </a:lnB>
                  </a:tcPr>
                </a:tc>
                <a:tc>
                  <a:txBody>
                    <a:bodyPr/>
                    <a:lstStyle/>
                    <a:p>
                      <a:pPr algn="ctr"/>
                      <a:r>
                        <a:rPr lang="es-ES" sz="1800"/>
                        <a:t>1,950</a:t>
                      </a:r>
                    </a:p>
                  </a:txBody>
                  <a:tcPr marL="18608" marR="18608" marT="18608" marB="18608">
                    <a:lnL>
                      <a:noFill/>
                    </a:lnL>
                    <a:lnR>
                      <a:noFill/>
                    </a:lnR>
                    <a:lnT>
                      <a:noFill/>
                    </a:lnT>
                    <a:lnB>
                      <a:noFill/>
                    </a:lnB>
                  </a:tcPr>
                </a:tc>
                <a:tc vMerge="1">
                  <a:txBody>
                    <a:bodyPr/>
                    <a:lstStyle/>
                    <a:p>
                      <a:endParaRPr lang="es-ES"/>
                    </a:p>
                  </a:txBody>
                  <a:tcPr/>
                </a:tc>
              </a:tr>
              <a:tr h="573128">
                <a:tc>
                  <a:txBody>
                    <a:bodyPr/>
                    <a:lstStyle/>
                    <a:p>
                      <a:pPr algn="ctr"/>
                      <a:r>
                        <a:rPr lang="es-ES" sz="1800"/>
                        <a:t> </a:t>
                      </a:r>
                    </a:p>
                  </a:txBody>
                  <a:tcPr marL="18608" marR="18608" marT="18608" marB="18608">
                    <a:lnL>
                      <a:noFill/>
                    </a:lnL>
                    <a:lnR>
                      <a:noFill/>
                    </a:lnR>
                    <a:lnT>
                      <a:noFill/>
                    </a:lnT>
                    <a:lnB>
                      <a:noFill/>
                    </a:lnB>
                  </a:tcPr>
                </a:tc>
                <a:tc>
                  <a:txBody>
                    <a:bodyPr/>
                    <a:lstStyle/>
                    <a:p>
                      <a:pPr algn="ctr"/>
                      <a:r>
                        <a:rPr lang="es-ES" sz="1800"/>
                        <a:t>Total</a:t>
                      </a:r>
                    </a:p>
                  </a:txBody>
                  <a:tcPr marL="18608" marR="18608" marT="18608" marB="18608">
                    <a:lnL>
                      <a:noFill/>
                    </a:lnL>
                    <a:lnR>
                      <a:noFill/>
                    </a:lnR>
                    <a:lnT>
                      <a:noFill/>
                    </a:lnT>
                    <a:lnB>
                      <a:noFill/>
                    </a:lnB>
                  </a:tcPr>
                </a:tc>
                <a:tc>
                  <a:txBody>
                    <a:bodyPr/>
                    <a:lstStyle/>
                    <a:p>
                      <a:pPr algn="ctr"/>
                      <a:r>
                        <a:rPr lang="es-ES" sz="1800" dirty="0"/>
                        <a:t>278,300</a:t>
                      </a:r>
                    </a:p>
                  </a:txBody>
                  <a:tcPr marL="18608" marR="18608" marT="18608" marB="18608">
                    <a:lnL>
                      <a:noFill/>
                    </a:lnL>
                    <a:lnR>
                      <a:noFill/>
                    </a:lnR>
                    <a:lnT>
                      <a:noFill/>
                    </a:lnT>
                    <a:lnB>
                      <a:noFill/>
                    </a:lnB>
                  </a:tcPr>
                </a:tc>
                <a:tc vMerge="1">
                  <a:txBody>
                    <a:bodyPr/>
                    <a:lstStyle/>
                    <a:p>
                      <a:endParaRPr lang="es-ES"/>
                    </a:p>
                  </a:txBody>
                  <a:tcPr/>
                </a:tc>
              </a:tr>
            </a:tbl>
          </a:graphicData>
        </a:graphic>
      </p:graphicFrame>
      <p:pic>
        <p:nvPicPr>
          <p:cNvPr id="22558" name="Picture 1" descr="http://www.geafiltration.com/images/library/grn_square.gif"/>
          <p:cNvPicPr>
            <a:picLocks noChangeAspect="1" noChangeArrowheads="1"/>
          </p:cNvPicPr>
          <p:nvPr/>
        </p:nvPicPr>
        <p:blipFill>
          <a:blip r:embed="rId2"/>
          <a:srcRect/>
          <a:stretch>
            <a:fillRect/>
          </a:stretch>
        </p:blipFill>
        <p:spPr bwMode="auto">
          <a:xfrm>
            <a:off x="0" y="0"/>
            <a:ext cx="123825" cy="123825"/>
          </a:xfrm>
          <a:prstGeom prst="rect">
            <a:avLst/>
          </a:prstGeom>
          <a:noFill/>
          <a:ln w="9525">
            <a:noFill/>
            <a:miter lim="800000"/>
            <a:headEnd/>
            <a:tailEnd/>
          </a:ln>
        </p:spPr>
      </p:pic>
      <p:pic>
        <p:nvPicPr>
          <p:cNvPr id="22559" name="Picture 2" descr="Porcentaje por materias primas"/>
          <p:cNvPicPr>
            <a:picLocks noChangeAspect="1" noChangeArrowheads="1"/>
          </p:cNvPicPr>
          <p:nvPr/>
        </p:nvPicPr>
        <p:blipFill>
          <a:blip r:embed="rId3"/>
          <a:srcRect/>
          <a:stretch>
            <a:fillRect/>
          </a:stretch>
        </p:blipFill>
        <p:spPr bwMode="auto">
          <a:xfrm>
            <a:off x="5000628" y="2500306"/>
            <a:ext cx="3071831" cy="3071831"/>
          </a:xfrm>
          <a:prstGeom prst="rect">
            <a:avLst/>
          </a:prstGeom>
          <a:noFill/>
          <a:ln w="9525">
            <a:noFill/>
            <a:miter lim="800000"/>
            <a:headEnd/>
            <a:tailEnd/>
          </a:ln>
        </p:spPr>
      </p:pic>
      <p:pic>
        <p:nvPicPr>
          <p:cNvPr id="22560" name="Picture 3" descr="http://www.geafiltration.com/images/library/lt_blue_square.gif"/>
          <p:cNvPicPr>
            <a:picLocks noChangeAspect="1" noChangeArrowheads="1"/>
          </p:cNvPicPr>
          <p:nvPr/>
        </p:nvPicPr>
        <p:blipFill>
          <a:blip r:embed="rId4"/>
          <a:srcRect/>
          <a:stretch>
            <a:fillRect/>
          </a:stretch>
        </p:blipFill>
        <p:spPr bwMode="auto">
          <a:xfrm>
            <a:off x="0" y="0"/>
            <a:ext cx="123825" cy="123825"/>
          </a:xfrm>
          <a:prstGeom prst="rect">
            <a:avLst/>
          </a:prstGeom>
          <a:noFill/>
          <a:ln w="9525">
            <a:noFill/>
            <a:miter lim="800000"/>
            <a:headEnd/>
            <a:tailEnd/>
          </a:ln>
        </p:spPr>
      </p:pic>
      <p:pic>
        <p:nvPicPr>
          <p:cNvPr id="22561" name="Picture 4" descr="http://www.geafiltration.com/images/library/dr_blue_square.gif"/>
          <p:cNvPicPr>
            <a:picLocks noChangeAspect="1" noChangeArrowheads="1"/>
          </p:cNvPicPr>
          <p:nvPr/>
        </p:nvPicPr>
        <p:blipFill>
          <a:blip r:embed="rId5"/>
          <a:srcRect/>
          <a:stretch>
            <a:fillRect/>
          </a:stretch>
        </p:blipFill>
        <p:spPr bwMode="auto">
          <a:xfrm>
            <a:off x="0" y="0"/>
            <a:ext cx="123825" cy="114300"/>
          </a:xfrm>
          <a:prstGeom prst="rect">
            <a:avLst/>
          </a:prstGeom>
          <a:noFill/>
          <a:ln w="9525">
            <a:noFill/>
            <a:miter lim="800000"/>
            <a:headEnd/>
            <a:tailEnd/>
          </a:ln>
        </p:spPr>
      </p:pic>
      <p:pic>
        <p:nvPicPr>
          <p:cNvPr id="22562" name="Picture 5" descr="http://www.geafiltration.com/images/library/lt_grn_sq.gif"/>
          <p:cNvPicPr>
            <a:picLocks noChangeAspect="1" noChangeArrowheads="1"/>
          </p:cNvPicPr>
          <p:nvPr/>
        </p:nvPicPr>
        <p:blipFill>
          <a:blip r:embed="rId6"/>
          <a:srcRect/>
          <a:stretch>
            <a:fillRect/>
          </a:stretch>
        </p:blipFill>
        <p:spPr bwMode="auto">
          <a:xfrm>
            <a:off x="0" y="0"/>
            <a:ext cx="123825" cy="123825"/>
          </a:xfrm>
          <a:prstGeom prst="rect">
            <a:avLst/>
          </a:prstGeom>
          <a:noFill/>
          <a:ln w="9525">
            <a:noFill/>
            <a:miter lim="800000"/>
            <a:headEnd/>
            <a:tailEnd/>
          </a:ln>
        </p:spPr>
      </p:pic>
      <p:sp>
        <p:nvSpPr>
          <p:cNvPr id="22563" name="Rectangle 6"/>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r>
              <a:rPr lang="es-ES">
                <a:latin typeface="Calibri" pitchFamily="34" charset="0"/>
              </a:rPr>
              <a:t/>
            </a:r>
            <a:br>
              <a:rPr lang="es-ES">
                <a:latin typeface="Calibri" pitchFamily="34" charset="0"/>
              </a:rPr>
            </a:br>
            <a:endParaRPr lang="es-ES">
              <a:latin typeface="Calibri" pitchFamily="34" charset="0"/>
            </a:endParaRPr>
          </a:p>
        </p:txBody>
      </p:sp>
    </p:spTree>
  </p:cSld>
  <p:clrMapOvr>
    <a:masterClrMapping/>
  </p:clrMapOvr>
  <p:transition advTm="9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kn1.jpg"/>
          <p:cNvPicPr>
            <a:picLocks noChangeAspect="1" noChangeArrowheads="1"/>
          </p:cNvPicPr>
          <p:nvPr/>
        </p:nvPicPr>
        <p:blipFill>
          <a:blip r:embed="rId2"/>
          <a:srcRect/>
          <a:stretch>
            <a:fillRect/>
          </a:stretch>
        </p:blipFill>
        <p:spPr bwMode="auto">
          <a:xfrm>
            <a:off x="0" y="0"/>
            <a:ext cx="9109075"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photo-2.jpg"/>
          <p:cNvPicPr>
            <a:picLocks noChangeAspect="1" noChangeArrowheads="1"/>
          </p:cNvPicPr>
          <p:nvPr/>
        </p:nvPicPr>
        <p:blipFill>
          <a:blip r:embed="rId2"/>
          <a:srcRect/>
          <a:stretch>
            <a:fillRect/>
          </a:stretch>
        </p:blipFill>
        <p:spPr bwMode="auto">
          <a:xfrm>
            <a:off x="0" y="0"/>
            <a:ext cx="9144000" cy="699135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Rectángulo"/>
          <p:cNvSpPr>
            <a:spLocks noChangeArrowheads="1"/>
          </p:cNvSpPr>
          <p:nvPr/>
        </p:nvSpPr>
        <p:spPr bwMode="auto">
          <a:xfrm>
            <a:off x="785786" y="428604"/>
            <a:ext cx="7715250" cy="5940425"/>
          </a:xfrm>
          <a:prstGeom prst="rect">
            <a:avLst/>
          </a:prstGeom>
          <a:noFill/>
          <a:ln w="9525">
            <a:noFill/>
            <a:miter lim="800000"/>
            <a:headEnd/>
            <a:tailEnd/>
          </a:ln>
        </p:spPr>
        <p:txBody>
          <a:bodyPr>
            <a:spAutoFit/>
          </a:bodyPr>
          <a:lstStyle/>
          <a:p>
            <a:pPr algn="ctr"/>
            <a:r>
              <a:rPr lang="es-ES" sz="2000" b="1" i="1" dirty="0">
                <a:solidFill>
                  <a:srgbClr val="663300"/>
                </a:solidFill>
              </a:rPr>
              <a:t/>
            </a:r>
            <a:br>
              <a:rPr lang="es-ES" sz="2000" b="1" i="1" dirty="0">
                <a:solidFill>
                  <a:srgbClr val="663300"/>
                </a:solidFill>
              </a:rPr>
            </a:br>
            <a:r>
              <a:rPr lang="es-ES" sz="2000" b="1" i="1" dirty="0">
                <a:solidFill>
                  <a:srgbClr val="663300"/>
                </a:solidFill>
              </a:rPr>
              <a:t>La extracción es un proceso discontinuo, en </a:t>
            </a:r>
            <a:r>
              <a:rPr lang="es-ES" sz="2000" b="1" i="1" dirty="0" err="1">
                <a:solidFill>
                  <a:srgbClr val="663300"/>
                </a:solidFill>
              </a:rPr>
              <a:t>batch</a:t>
            </a:r>
            <a:r>
              <a:rPr lang="es-ES" sz="2000" b="1" i="1" dirty="0">
                <a:solidFill>
                  <a:srgbClr val="663300"/>
                </a:solidFill>
              </a:rPr>
              <a:t>, obteniendo un licor del 6 al 10% de gelatina. Luego se filtra y concentra en forma continua en un evaporador al vacío. La solución se esteriliza a 145 °C (293 °F) y se enfría rápidamente para gelificar la solución. Este gel es </a:t>
            </a:r>
            <a:r>
              <a:rPr lang="es-ES" sz="2000" b="1" i="1" dirty="0" err="1">
                <a:solidFill>
                  <a:srgbClr val="663300"/>
                </a:solidFill>
              </a:rPr>
              <a:t>extrusado</a:t>
            </a:r>
            <a:r>
              <a:rPr lang="es-ES" sz="2000" b="1" i="1" dirty="0">
                <a:solidFill>
                  <a:srgbClr val="663300"/>
                </a:solidFill>
              </a:rPr>
              <a:t> en forma de granos y secado con aire filtrado y aséptico.</a:t>
            </a:r>
          </a:p>
          <a:p>
            <a:pPr algn="ctr"/>
            <a:r>
              <a:rPr lang="es-ES" sz="2000" b="1" i="1" dirty="0">
                <a:solidFill>
                  <a:srgbClr val="663300"/>
                </a:solidFill>
              </a:rPr>
              <a:t>Finalmente, se muelen los granos hasta obtener el tamaño de partícula necesario. Se pueden adquirir también, en forma de hojas o láminas. Estas láminas son rectangulares, amorfas, delgadas, flexibles, de fractura neta, transparentes o ligeramente amarillentas, inodoras y con sabor especial muy débil. Esta última forma es ya poco comercializada puesto que la presentación en granulado es más fácil de disolver (aunque en algunas partes de Europa y Sudamérica todavía se utiliza).</a:t>
            </a:r>
          </a:p>
          <a:p>
            <a:pPr algn="ctr"/>
            <a:r>
              <a:rPr lang="es-ES" sz="2000" b="1" i="1" dirty="0">
                <a:solidFill>
                  <a:srgbClr val="663300"/>
                </a:solidFill>
              </a:rPr>
              <a:t>Hay alternativas vegetales para estos usos: como el </a:t>
            </a:r>
            <a:r>
              <a:rPr lang="es-ES" sz="2000" b="1" i="1" dirty="0" err="1">
                <a:solidFill>
                  <a:srgbClr val="663300"/>
                </a:solidFill>
              </a:rPr>
              <a:t>agar</a:t>
            </a:r>
            <a:r>
              <a:rPr lang="es-ES" sz="2000" b="1" i="1" dirty="0">
                <a:solidFill>
                  <a:srgbClr val="663300"/>
                </a:solidFill>
              </a:rPr>
              <a:t> </a:t>
            </a:r>
            <a:r>
              <a:rPr lang="es-ES" sz="2000" b="1" i="1" dirty="0" err="1">
                <a:solidFill>
                  <a:srgbClr val="663300"/>
                </a:solidFill>
              </a:rPr>
              <a:t>agar</a:t>
            </a:r>
            <a:r>
              <a:rPr lang="es-ES" sz="2000" b="1" i="1" dirty="0">
                <a:solidFill>
                  <a:srgbClr val="663300"/>
                </a:solidFill>
              </a:rPr>
              <a:t>, goma </a:t>
            </a:r>
            <a:r>
              <a:rPr lang="es-ES" sz="2000" b="1" i="1" dirty="0" err="1">
                <a:solidFill>
                  <a:srgbClr val="663300"/>
                </a:solidFill>
              </a:rPr>
              <a:t>xantana</a:t>
            </a:r>
            <a:r>
              <a:rPr lang="es-ES" sz="2000" b="1" i="1" dirty="0">
                <a:solidFill>
                  <a:srgbClr val="663300"/>
                </a:solidFill>
              </a:rPr>
              <a:t>, goma </a:t>
            </a:r>
            <a:r>
              <a:rPr lang="es-ES" sz="2000" b="1" i="1" dirty="0" err="1">
                <a:solidFill>
                  <a:srgbClr val="663300"/>
                </a:solidFill>
              </a:rPr>
              <a:t>guar</a:t>
            </a:r>
            <a:r>
              <a:rPr lang="es-ES" sz="2000" b="1" i="1" dirty="0">
                <a:solidFill>
                  <a:srgbClr val="663300"/>
                </a:solidFill>
              </a:rPr>
              <a:t>, y medicamentos que viene en capsulas de celulosa vegetal..</a:t>
            </a:r>
          </a:p>
        </p:txBody>
      </p:sp>
      <p:pic>
        <p:nvPicPr>
          <p:cNvPr id="3" name="Picture 4" descr="pc12"/>
          <p:cNvPicPr>
            <a:picLocks noChangeAspect="1" noChangeArrowheads="1" noCrop="1"/>
          </p:cNvPicPr>
          <p:nvPr/>
        </p:nvPicPr>
        <p:blipFill>
          <a:blip r:embed="rId2"/>
          <a:srcRect/>
          <a:stretch>
            <a:fillRect/>
          </a:stretch>
        </p:blipFill>
        <p:spPr bwMode="auto">
          <a:xfrm>
            <a:off x="0" y="5929330"/>
            <a:ext cx="1149888" cy="928670"/>
          </a:xfrm>
          <a:prstGeom prst="rect">
            <a:avLst/>
          </a:prstGeom>
          <a:noFill/>
          <a:ln w="9525">
            <a:noFill/>
            <a:miter lim="800000"/>
            <a:headEnd/>
            <a:tailEnd/>
          </a:ln>
        </p:spPr>
      </p:pic>
    </p:spTree>
  </p:cSld>
  <p:clrMapOvr>
    <a:masterClrMapping/>
  </p:clrMapOvr>
  <p:transition advTm="6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Bone_Gelatin.jpg"/>
          <p:cNvPicPr>
            <a:picLocks noChangeAspect="1" noChangeArrowheads="1"/>
          </p:cNvPicPr>
          <p:nvPr/>
        </p:nvPicPr>
        <p:blipFill>
          <a:blip r:embed="rId2"/>
          <a:srcRect b="30338"/>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www.geafiltration.com/images/library/alkali1.gif"/>
          <p:cNvPicPr>
            <a:picLocks noChangeAspect="1" noChangeArrowheads="1"/>
          </p:cNvPicPr>
          <p:nvPr/>
        </p:nvPicPr>
        <p:blipFill>
          <a:blip r:embed="rId2"/>
          <a:srcRect/>
          <a:stretch>
            <a:fillRect/>
          </a:stretch>
        </p:blipFill>
        <p:spPr bwMode="auto">
          <a:xfrm>
            <a:off x="1571625" y="1214438"/>
            <a:ext cx="6500813" cy="4935537"/>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3" descr="C:\Documents and Settings\Dell\Escritorio\gelatin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www.geafiltration.com/images/library/acid2.gif"/>
          <p:cNvPicPr>
            <a:picLocks noChangeAspect="1" noChangeArrowheads="1"/>
          </p:cNvPicPr>
          <p:nvPr/>
        </p:nvPicPr>
        <p:blipFill>
          <a:blip r:embed="rId2"/>
          <a:srcRect/>
          <a:stretch>
            <a:fillRect/>
          </a:stretch>
        </p:blipFill>
        <p:spPr bwMode="auto">
          <a:xfrm>
            <a:off x="285720" y="642918"/>
            <a:ext cx="4419600" cy="5786438"/>
          </a:xfrm>
          <a:prstGeom prst="rect">
            <a:avLst/>
          </a:prstGeom>
          <a:noFill/>
          <a:ln w="9525">
            <a:noFill/>
            <a:miter lim="800000"/>
            <a:headEnd/>
            <a:tailEnd/>
          </a:ln>
        </p:spPr>
      </p:pic>
      <p:sp>
        <p:nvSpPr>
          <p:cNvPr id="27651" name="2 Rectángulo"/>
          <p:cNvSpPr>
            <a:spLocks noChangeArrowheads="1"/>
          </p:cNvSpPr>
          <p:nvPr/>
        </p:nvSpPr>
        <p:spPr bwMode="auto">
          <a:xfrm>
            <a:off x="4786313" y="500042"/>
            <a:ext cx="4357687" cy="6267471"/>
          </a:xfrm>
          <a:prstGeom prst="rect">
            <a:avLst/>
          </a:prstGeom>
          <a:noFill/>
          <a:ln w="9525">
            <a:noFill/>
            <a:miter lim="800000"/>
            <a:headEnd/>
            <a:tailEnd/>
          </a:ln>
        </p:spPr>
        <p:txBody>
          <a:bodyPr wrap="square">
            <a:spAutoFit/>
          </a:bodyPr>
          <a:lstStyle/>
          <a:p>
            <a:r>
              <a:rPr lang="es-ES" sz="1400" b="1" i="1" dirty="0">
                <a:solidFill>
                  <a:srgbClr val="663300"/>
                </a:solidFill>
              </a:rPr>
              <a:t>Como mínimo un 60% de la gelatina viene de la corteza de cerdo, el otro 40% viene de la vaca.</a:t>
            </a:r>
          </a:p>
          <a:p>
            <a:r>
              <a:rPr lang="es-ES" sz="1400" i="1" dirty="0">
                <a:solidFill>
                  <a:srgbClr val="663300"/>
                </a:solidFill>
              </a:rPr>
              <a:t>Muchos ya lo sabían pero no está demás recordarlo. La gelatina es proteína pura, claro que esta no viene de un lugar lleno de globos ni colores.</a:t>
            </a:r>
          </a:p>
          <a:p>
            <a:r>
              <a:rPr lang="es-ES" sz="1400" i="1" dirty="0">
                <a:solidFill>
                  <a:srgbClr val="663300"/>
                </a:solidFill>
              </a:rPr>
              <a:t>Como mínimo un 60% de la gelatina viene de la corteza de cerdo, el otro 40% viene de la vaca. Esto se divide entre huesos, pezuñas, cartílagos y la capa media de la piel de estos animales. Los fabricantes de gelatina obtienen esta materia prima de los mataderos a quienes les sobran este tipo de “desechos” que no son bienvenidos en la cocina humana.</a:t>
            </a:r>
          </a:p>
          <a:p>
            <a:r>
              <a:rPr lang="es-ES" sz="1400" i="1" dirty="0">
                <a:solidFill>
                  <a:srgbClr val="663300"/>
                </a:solidFill>
              </a:rPr>
              <a:t>Los pedazos de animal son esterilizados en 140º C y luego se trituran y pasan por un riguroso proceso hasta que se convierten en polvo para preparar gelatina o gomitas, donde se le agrega color, sabor, aroma, etc.</a:t>
            </a:r>
          </a:p>
          <a:p>
            <a:r>
              <a:rPr lang="es-ES" sz="1400" i="1" dirty="0">
                <a:solidFill>
                  <a:srgbClr val="663300"/>
                </a:solidFill>
              </a:rPr>
              <a:t>Más allá de lo morboso y sanguinario que pueda parecer fabricar un pote de gelatina, hay que señalar que está hace bien a la salud. Si está pura, no tiene grasa, ni colesterol, ni hidratos de carbono y contienen una gran dosis de aminoácidos importantes para la reconstrucción del tejido conjuntivo, especialmente en los huesos, cartílagos, tendones y ligamentos. De todos modos, sano o no, todos tenemos derecho a saber de dónde viene lo que comemos.</a:t>
            </a:r>
          </a:p>
        </p:txBody>
      </p:sp>
      <p:pic>
        <p:nvPicPr>
          <p:cNvPr id="4" name="Picture 4" descr="pc12"/>
          <p:cNvPicPr>
            <a:picLocks noChangeAspect="1" noChangeArrowheads="1" noCrop="1"/>
          </p:cNvPicPr>
          <p:nvPr/>
        </p:nvPicPr>
        <p:blipFill>
          <a:blip r:embed="rId3"/>
          <a:srcRect/>
          <a:stretch>
            <a:fillRect/>
          </a:stretch>
        </p:blipFill>
        <p:spPr bwMode="auto">
          <a:xfrm>
            <a:off x="214282" y="5929330"/>
            <a:ext cx="1149888" cy="928670"/>
          </a:xfrm>
          <a:prstGeom prst="rect">
            <a:avLst/>
          </a:prstGeom>
          <a:noFill/>
          <a:ln w="9525">
            <a:noFill/>
            <a:miter lim="800000"/>
            <a:headEnd/>
            <a:tailEnd/>
          </a:ln>
        </p:spPr>
      </p:pic>
    </p:spTree>
  </p:cSld>
  <p:clrMapOvr>
    <a:masterClrMapping/>
  </p:clrMapOvr>
  <p:transition advTm="7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blogger-image--66975473.jpg"/>
          <p:cNvPicPr>
            <a:picLocks noChangeAspect="1" noChangeArrowheads="1"/>
          </p:cNvPicPr>
          <p:nvPr/>
        </p:nvPicPr>
        <p:blipFill>
          <a:blip r:embed="rId2"/>
          <a:srcRect/>
          <a:stretch>
            <a:fillRect/>
          </a:stretch>
        </p:blipFill>
        <p:spPr bwMode="auto">
          <a:xfrm>
            <a:off x="0" y="0"/>
            <a:ext cx="912495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Propiedades-de-la-gelatina-sin-sabor-para-la-piel.jpg"/>
          <p:cNvPicPr>
            <a:picLocks noChangeAspect="1" noChangeArrowheads="1"/>
          </p:cNvPicPr>
          <p:nvPr/>
        </p:nvPicPr>
        <p:blipFill>
          <a:blip r:embed="rId2"/>
          <a:srcRect/>
          <a:stretch>
            <a:fillRect/>
          </a:stretch>
        </p:blipFill>
        <p:spPr bwMode="auto">
          <a:xfrm>
            <a:off x="0" y="0"/>
            <a:ext cx="949960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Rectángulo"/>
          <p:cNvSpPr>
            <a:spLocks noChangeArrowheads="1"/>
          </p:cNvSpPr>
          <p:nvPr/>
        </p:nvSpPr>
        <p:spPr bwMode="auto">
          <a:xfrm>
            <a:off x="928688" y="428625"/>
            <a:ext cx="7715250" cy="6186309"/>
          </a:xfrm>
          <a:prstGeom prst="rect">
            <a:avLst/>
          </a:prstGeom>
          <a:noFill/>
          <a:ln w="9525">
            <a:noFill/>
            <a:miter lim="800000"/>
            <a:headEnd/>
            <a:tailEnd/>
          </a:ln>
        </p:spPr>
        <p:txBody>
          <a:bodyPr>
            <a:spAutoFit/>
          </a:bodyPr>
          <a:lstStyle/>
          <a:p>
            <a:pPr eaLnBrk="0" hangingPunct="0"/>
            <a:r>
              <a:rPr lang="es-ES" sz="4000" b="1" i="1" dirty="0">
                <a:solidFill>
                  <a:srgbClr val="FF0000"/>
                </a:solidFill>
                <a:latin typeface="Calibri" pitchFamily="34" charset="0"/>
              </a:rPr>
              <a:t>Producción mundial de gelatina</a:t>
            </a:r>
          </a:p>
          <a:p>
            <a:pPr eaLnBrk="0" hangingPunct="0">
              <a:buFontTx/>
              <a:buChar char="•"/>
            </a:pPr>
            <a:r>
              <a:rPr lang="es-ES" sz="2400" b="1" i="1" dirty="0">
                <a:solidFill>
                  <a:srgbClr val="663300"/>
                </a:solidFill>
                <a:latin typeface="Calibri" pitchFamily="34" charset="0"/>
              </a:rPr>
              <a:t>Industria de comestibles </a:t>
            </a:r>
          </a:p>
          <a:p>
            <a:pPr lvl="1" eaLnBrk="0" hangingPunct="0">
              <a:buFontTx/>
              <a:buChar char="•"/>
            </a:pPr>
            <a:r>
              <a:rPr lang="es-ES" sz="2400" b="1" i="1" dirty="0">
                <a:solidFill>
                  <a:srgbClr val="663300"/>
                </a:solidFill>
                <a:latin typeface="Calibri" pitchFamily="34" charset="0"/>
              </a:rPr>
              <a:t>Postres de gelatina, dulces de goma, malvavisco, refinación del vino o clarificación y productos cárnicos preparados.</a:t>
            </a:r>
          </a:p>
          <a:p>
            <a:pPr eaLnBrk="0" hangingPunct="0">
              <a:buFontTx/>
              <a:buChar char="•"/>
            </a:pPr>
            <a:r>
              <a:rPr lang="es-ES" sz="2400" b="1" i="1" dirty="0">
                <a:solidFill>
                  <a:srgbClr val="663300"/>
                </a:solidFill>
                <a:latin typeface="Calibri" pitchFamily="34" charset="0"/>
              </a:rPr>
              <a:t>Industria farmacéutica </a:t>
            </a:r>
          </a:p>
          <a:p>
            <a:pPr lvl="1" eaLnBrk="0" hangingPunct="0">
              <a:buFontTx/>
              <a:buChar char="•"/>
            </a:pPr>
            <a:r>
              <a:rPr lang="es-ES" sz="2400" b="1" i="1" dirty="0">
                <a:solidFill>
                  <a:srgbClr val="663300"/>
                </a:solidFill>
                <a:latin typeface="Calibri" pitchFamily="34" charset="0"/>
              </a:rPr>
              <a:t>Cápsulas duras y blandas, estabilizadores para las emulsiones de aceite y gelatina </a:t>
            </a:r>
            <a:r>
              <a:rPr lang="es-ES" sz="2400" b="1" i="1" dirty="0" err="1">
                <a:solidFill>
                  <a:srgbClr val="663300"/>
                </a:solidFill>
                <a:latin typeface="Calibri" pitchFamily="34" charset="0"/>
              </a:rPr>
              <a:t>glicerinada</a:t>
            </a:r>
            <a:r>
              <a:rPr lang="es-ES" sz="2400" b="1" i="1" dirty="0">
                <a:solidFill>
                  <a:srgbClr val="663300"/>
                </a:solidFill>
                <a:latin typeface="Calibri" pitchFamily="34" charset="0"/>
              </a:rPr>
              <a:t> para supositorios</a:t>
            </a:r>
          </a:p>
          <a:p>
            <a:pPr eaLnBrk="0" hangingPunct="0">
              <a:buFontTx/>
              <a:buChar char="•"/>
            </a:pPr>
            <a:r>
              <a:rPr lang="es-ES" sz="2400" b="1" i="1" dirty="0">
                <a:solidFill>
                  <a:srgbClr val="663300"/>
                </a:solidFill>
                <a:latin typeface="Calibri" pitchFamily="34" charset="0"/>
              </a:rPr>
              <a:t>Industria fotográfica </a:t>
            </a:r>
          </a:p>
          <a:p>
            <a:pPr lvl="1" eaLnBrk="0" hangingPunct="0">
              <a:buFontTx/>
              <a:buChar char="•"/>
            </a:pPr>
            <a:r>
              <a:rPr lang="es-ES" sz="2400" b="1" i="1" dirty="0">
                <a:solidFill>
                  <a:srgbClr val="663300"/>
                </a:solidFill>
                <a:latin typeface="Calibri" pitchFamily="34" charset="0"/>
              </a:rPr>
              <a:t>Revestimiento de papel y como componente en revestimientos de emulsión de </a:t>
            </a:r>
            <a:r>
              <a:rPr lang="es-ES" sz="2400" b="1" i="1" dirty="0" err="1">
                <a:solidFill>
                  <a:srgbClr val="663300"/>
                </a:solidFill>
                <a:latin typeface="Calibri" pitchFamily="34" charset="0"/>
              </a:rPr>
              <a:t>haluro</a:t>
            </a:r>
            <a:r>
              <a:rPr lang="es-ES" sz="2400" b="1" i="1" dirty="0">
                <a:solidFill>
                  <a:srgbClr val="663300"/>
                </a:solidFill>
                <a:latin typeface="Calibri" pitchFamily="34" charset="0"/>
              </a:rPr>
              <a:t> de plata</a:t>
            </a:r>
          </a:p>
          <a:p>
            <a:pPr eaLnBrk="0" hangingPunct="0">
              <a:buFontTx/>
              <a:buChar char="•"/>
            </a:pPr>
            <a:r>
              <a:rPr lang="es-ES" sz="2400" b="1" i="1" dirty="0">
                <a:solidFill>
                  <a:srgbClr val="663300"/>
                </a:solidFill>
                <a:latin typeface="Calibri" pitchFamily="34" charset="0"/>
              </a:rPr>
              <a:t>Industria técnica </a:t>
            </a:r>
          </a:p>
          <a:p>
            <a:pPr lvl="1" eaLnBrk="0" hangingPunct="0">
              <a:buFontTx/>
              <a:buChar char="•"/>
            </a:pPr>
            <a:r>
              <a:rPr lang="es-ES" sz="2400" b="1" i="1" dirty="0">
                <a:solidFill>
                  <a:srgbClr val="663300"/>
                </a:solidFill>
                <a:latin typeface="Calibri" pitchFamily="34" charset="0"/>
              </a:rPr>
              <a:t>Micro-encapsulación, medios de cultivo bacteriológico y en polimerizaciones de emulsión</a:t>
            </a:r>
          </a:p>
          <a:p>
            <a:pPr eaLnBrk="0" hangingPunct="0"/>
            <a:endParaRPr lang="es-ES" sz="2000" dirty="0">
              <a:latin typeface="Calibri" pitchFamily="34" charset="0"/>
            </a:endParaRPr>
          </a:p>
        </p:txBody>
      </p:sp>
      <p:pic>
        <p:nvPicPr>
          <p:cNvPr id="3" name="Picture 4" descr="pc12"/>
          <p:cNvPicPr>
            <a:picLocks noChangeAspect="1" noChangeArrowheads="1" noCrop="1"/>
          </p:cNvPicPr>
          <p:nvPr/>
        </p:nvPicPr>
        <p:blipFill>
          <a:blip r:embed="rId2"/>
          <a:srcRect/>
          <a:stretch>
            <a:fillRect/>
          </a:stretch>
        </p:blipFill>
        <p:spPr bwMode="auto">
          <a:xfrm>
            <a:off x="214282" y="5929330"/>
            <a:ext cx="1149888" cy="928670"/>
          </a:xfrm>
          <a:prstGeom prst="rect">
            <a:avLst/>
          </a:prstGeom>
          <a:noFill/>
          <a:ln w="9525">
            <a:noFill/>
            <a:miter lim="800000"/>
            <a:headEnd/>
            <a:tailEnd/>
          </a:ln>
        </p:spPr>
      </p:pic>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brains.jpg"/>
          <p:cNvPicPr>
            <a:picLocks noChangeAspect="1" noChangeArrowheads="1"/>
          </p:cNvPicPr>
          <p:nvPr/>
        </p:nvPicPr>
        <p:blipFill>
          <a:blip r:embed="rId2"/>
          <a:srcRect r="46094"/>
          <a:stretch>
            <a:fillRect/>
          </a:stretch>
        </p:blipFill>
        <p:spPr bwMode="auto">
          <a:xfrm rot="5400000">
            <a:off x="1198872" y="-1341780"/>
            <a:ext cx="6858000" cy="954156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Beneficios-de-la-gelatina1.jpg"/>
          <p:cNvPicPr>
            <a:picLocks noChangeAspect="1" noChangeArrowheads="1"/>
          </p:cNvPicPr>
          <p:nvPr/>
        </p:nvPicPr>
        <p:blipFill>
          <a:blip r:embed="rId2"/>
          <a:srcRect/>
          <a:stretch>
            <a:fillRect/>
          </a:stretch>
        </p:blipFill>
        <p:spPr bwMode="auto">
          <a:xfrm>
            <a:off x="-411163" y="-500063"/>
            <a:ext cx="10055226" cy="7518401"/>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descr="http://www.gelatine.org/uploads/tx_templavoila/1_6_2_01.jpg"/>
          <p:cNvPicPr>
            <a:picLocks noChangeAspect="1" noChangeArrowheads="1"/>
          </p:cNvPicPr>
          <p:nvPr/>
        </p:nvPicPr>
        <p:blipFill>
          <a:blip r:embed="rId2"/>
          <a:srcRect/>
          <a:stretch>
            <a:fillRect/>
          </a:stretch>
        </p:blipFill>
        <p:spPr bwMode="auto">
          <a:xfrm>
            <a:off x="214313" y="785812"/>
            <a:ext cx="3143250" cy="4357699"/>
          </a:xfrm>
          <a:prstGeom prst="rect">
            <a:avLst/>
          </a:prstGeom>
          <a:noFill/>
          <a:ln w="9525">
            <a:noFill/>
            <a:miter lim="800000"/>
            <a:headEnd/>
            <a:tailEnd/>
          </a:ln>
        </p:spPr>
      </p:pic>
      <p:sp>
        <p:nvSpPr>
          <p:cNvPr id="31747" name="2 Rectángulo"/>
          <p:cNvSpPr>
            <a:spLocks noChangeArrowheads="1"/>
          </p:cNvSpPr>
          <p:nvPr/>
        </p:nvSpPr>
        <p:spPr bwMode="auto">
          <a:xfrm>
            <a:off x="3786182" y="642938"/>
            <a:ext cx="5143506" cy="5632311"/>
          </a:xfrm>
          <a:prstGeom prst="rect">
            <a:avLst/>
          </a:prstGeom>
          <a:noFill/>
          <a:ln w="9525">
            <a:noFill/>
            <a:miter lim="800000"/>
            <a:headEnd/>
            <a:tailEnd/>
          </a:ln>
        </p:spPr>
        <p:txBody>
          <a:bodyPr wrap="square">
            <a:spAutoFit/>
          </a:bodyPr>
          <a:lstStyle/>
          <a:p>
            <a:pPr algn="ctr"/>
            <a:endParaRPr lang="es-ES" sz="2400" b="1" i="1" dirty="0">
              <a:solidFill>
                <a:srgbClr val="663300"/>
              </a:solidFill>
            </a:endParaRPr>
          </a:p>
          <a:p>
            <a:pPr algn="ctr"/>
            <a:r>
              <a:rPr lang="es-ES" sz="2400" b="1" i="1" dirty="0">
                <a:solidFill>
                  <a:srgbClr val="663300"/>
                </a:solidFill>
              </a:rPr>
              <a:t>En las </a:t>
            </a:r>
            <a:r>
              <a:rPr lang="es-ES" sz="2400" b="1" i="1" dirty="0" smtClean="0">
                <a:solidFill>
                  <a:srgbClr val="663300"/>
                </a:solidFill>
              </a:rPr>
              <a:t>fábricas, </a:t>
            </a:r>
            <a:r>
              <a:rPr lang="es-ES" sz="2400" b="1" i="1" dirty="0">
                <a:solidFill>
                  <a:srgbClr val="663300"/>
                </a:solidFill>
              </a:rPr>
              <a:t>la gelatina se produce en instalaciones industriales tecnológicas mediante un proceso complejo que consta de varias fases. El material de origen es el tejido conjuntivo de cerdos, reses o pescado. Se separa la proteína de colágeno de la piel de los cerdos, terneras o ganado vacuno así como los huesos y se procesan para formar una gelatina. El producto final es una fuente pura de proteína. </a:t>
            </a:r>
          </a:p>
        </p:txBody>
      </p:sp>
      <p:pic>
        <p:nvPicPr>
          <p:cNvPr id="4" name="Picture 4" descr="pc12"/>
          <p:cNvPicPr>
            <a:picLocks noChangeAspect="1" noChangeArrowheads="1" noCrop="1"/>
          </p:cNvPicPr>
          <p:nvPr/>
        </p:nvPicPr>
        <p:blipFill>
          <a:blip r:embed="rId3"/>
          <a:srcRect/>
          <a:stretch>
            <a:fillRect/>
          </a:stretch>
        </p:blipFill>
        <p:spPr bwMode="auto">
          <a:xfrm>
            <a:off x="214282" y="5929330"/>
            <a:ext cx="1149888" cy="928670"/>
          </a:xfrm>
          <a:prstGeom prst="rect">
            <a:avLst/>
          </a:prstGeom>
          <a:noFill/>
          <a:ln w="9525">
            <a:noFill/>
            <a:miter lim="800000"/>
            <a:headEnd/>
            <a:tailEnd/>
          </a:ln>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Skin_GELATIN_for_industrial_SKIN_GELATIN_COW.jpg"/>
          <p:cNvPicPr>
            <a:picLocks noChangeAspect="1" noChangeArrowheads="1"/>
          </p:cNvPicPr>
          <p:nvPr/>
        </p:nvPicPr>
        <p:blipFill>
          <a:blip r:embed="rId2"/>
          <a:srcRect/>
          <a:stretch>
            <a:fillRect/>
          </a:stretch>
        </p:blipFill>
        <p:spPr bwMode="auto">
          <a:xfrm>
            <a:off x="0" y="0"/>
            <a:ext cx="9144000" cy="6871709"/>
          </a:xfrm>
          <a:prstGeom prst="rect">
            <a:avLst/>
          </a:prstGeom>
          <a:noFill/>
        </p:spPr>
      </p:pic>
    </p:spTree>
  </p:cSld>
  <p:clrMapOvr>
    <a:masterClrMapping/>
  </p:clrMapOvr>
  <p:transition advTm="6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fotografiasdegominolas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Rectángulo"/>
          <p:cNvSpPr>
            <a:spLocks noChangeArrowheads="1"/>
          </p:cNvSpPr>
          <p:nvPr/>
        </p:nvSpPr>
        <p:spPr bwMode="auto">
          <a:xfrm>
            <a:off x="1000100" y="642918"/>
            <a:ext cx="7072362" cy="5663089"/>
          </a:xfrm>
          <a:prstGeom prst="rect">
            <a:avLst/>
          </a:prstGeom>
          <a:noFill/>
          <a:ln w="9525">
            <a:noFill/>
            <a:miter lim="800000"/>
            <a:headEnd/>
            <a:tailEnd/>
          </a:ln>
        </p:spPr>
        <p:txBody>
          <a:bodyPr wrap="square">
            <a:spAutoFit/>
          </a:bodyPr>
          <a:lstStyle/>
          <a:p>
            <a:pPr algn="ctr"/>
            <a:r>
              <a:rPr lang="es-ES" sz="2000" b="1" i="1" dirty="0">
                <a:solidFill>
                  <a:srgbClr val="663300"/>
                </a:solidFill>
              </a:rPr>
              <a:t>Castóreo y civet en tus helados, dulces y pastas</a:t>
            </a:r>
            <a:r>
              <a:rPr lang="es-ES" b="1" i="1" dirty="0">
                <a:solidFill>
                  <a:srgbClr val="663300"/>
                </a:solidFill>
              </a:rPr>
              <a:t/>
            </a:r>
            <a:br>
              <a:rPr lang="es-ES" b="1" i="1" dirty="0">
                <a:solidFill>
                  <a:srgbClr val="663300"/>
                </a:solidFill>
              </a:rPr>
            </a:br>
            <a:r>
              <a:rPr lang="es-ES" b="1" i="1" dirty="0">
                <a:solidFill>
                  <a:srgbClr val="663300"/>
                </a:solidFill>
              </a:rPr>
              <a:t>Leíste bien, ¡hay castóreo en ésos alimentos! Veamos, ¿qué es el castóreo? Es </a:t>
            </a:r>
            <a:r>
              <a:rPr lang="es-ES" b="1" i="1" dirty="0" smtClean="0">
                <a:solidFill>
                  <a:srgbClr val="663300"/>
                </a:solidFill>
              </a:rPr>
              <a:t>exactamente </a:t>
            </a:r>
            <a:r>
              <a:rPr lang="es-ES" b="1" i="1" dirty="0">
                <a:solidFill>
                  <a:srgbClr val="663300"/>
                </a:solidFill>
              </a:rPr>
              <a:t>la misma sustancia que, en forma natural, los castores utilizan para marcar su territorio y para acicalar su pelaje. Es una secreción amarga y fuertemente olorosa que se produce en los sacos del animal y en… ¡las glándulas anales! Durante muchos años, el castóreo fue una suerte de elixir muy codiciado, utilizado a lo largo de la historia en cosméticos, perfumería, cigarrillos y también alimentos. O sea, ¿lo que sale del ano del castor es lo mismo que le da ese saborcito a tu comida? Seguramente </a:t>
            </a:r>
            <a:r>
              <a:rPr lang="es-ES" b="1" i="1" dirty="0" err="1">
                <a:solidFill>
                  <a:srgbClr val="663300"/>
                </a:solidFill>
              </a:rPr>
              <a:t>Sade</a:t>
            </a:r>
            <a:r>
              <a:rPr lang="es-ES" b="1" i="1" dirty="0">
                <a:solidFill>
                  <a:srgbClr val="663300"/>
                </a:solidFill>
              </a:rPr>
              <a:t> se sentiría muy a gusto. Pero esto no es todo, también tenemos el civet, que es un almizcle producido por las glándulas perineales de la civeta, que se obtienen mediante la recolección de sus secreciones. Éste elemento es ampliamente valorado en cosmetología y perfumería, pero también se utiliza en alimentos como estabilizador, al igual que el castóreo, se lo puede encontrar en dulces de todo tipo, productos lácteos congelados, budines y claro…¿adivina en qué otro? ¡Si! En la gelatina, ¡el peor alimento del mundo!</a:t>
            </a:r>
          </a:p>
        </p:txBody>
      </p:sp>
      <p:pic>
        <p:nvPicPr>
          <p:cNvPr id="3" name="Picture 4" descr="pc12"/>
          <p:cNvPicPr>
            <a:picLocks noChangeAspect="1" noChangeArrowheads="1" noCrop="1"/>
          </p:cNvPicPr>
          <p:nvPr/>
        </p:nvPicPr>
        <p:blipFill>
          <a:blip r:embed="rId2"/>
          <a:srcRect/>
          <a:stretch>
            <a:fillRect/>
          </a:stretch>
        </p:blipFill>
        <p:spPr bwMode="auto">
          <a:xfrm>
            <a:off x="214282" y="5929330"/>
            <a:ext cx="1149888" cy="928670"/>
          </a:xfrm>
          <a:prstGeom prst="rect">
            <a:avLst/>
          </a:prstGeom>
          <a:noFill/>
          <a:ln w="9525">
            <a:noFill/>
            <a:miter lim="800000"/>
            <a:headEnd/>
            <a:tailEnd/>
          </a:ln>
        </p:spPr>
      </p:pic>
    </p:spTree>
  </p:cSld>
  <p:clrMapOvr>
    <a:masterClrMapping/>
  </p:clrMapOvr>
  <p:transition advTm="6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fotografiasdegominolas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bonjour-cr-a-brun_imagesia-com_7bph.jpg"/>
          <p:cNvPicPr>
            <a:picLocks noChangeAspect="1" noChangeArrowheads="1"/>
          </p:cNvPicPr>
          <p:nvPr/>
        </p:nvPicPr>
        <p:blipFill>
          <a:blip r:embed="rId2"/>
          <a:srcRect/>
          <a:stretch>
            <a:fillRect/>
          </a:stretch>
        </p:blipFill>
        <p:spPr bwMode="auto">
          <a:xfrm>
            <a:off x="-1" y="0"/>
            <a:ext cx="9300479" cy="6858000"/>
          </a:xfrm>
          <a:prstGeom prst="rect">
            <a:avLst/>
          </a:prstGeom>
          <a:noFill/>
        </p:spPr>
      </p:pic>
    </p:spTree>
  </p:cSld>
  <p:clrMapOvr>
    <a:masterClrMapping/>
  </p:clrMapOvr>
  <p:transition advTm="6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gelatina.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500042"/>
            <a:ext cx="4680108" cy="2862304"/>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a:t>
            </a:r>
            <a:endParaRPr lang="es-ES" sz="3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a:p>
            <a:pPr lvl="1" algn="ctr">
              <a:defRPr/>
            </a:pPr>
            <a:endPar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a:t>
            </a:r>
            <a:r>
              <a:rPr lang="es-ES" sz="3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PROVECHO</a:t>
            </a:r>
            <a:endPar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36868"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36869"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36870"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36871"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36872" name="Picture 2" descr="CARA"/>
          <p:cNvPicPr>
            <a:picLocks noChangeAspect="1" noChangeArrowheads="1"/>
          </p:cNvPicPr>
          <p:nvPr/>
        </p:nvPicPr>
        <p:blipFill>
          <a:blip r:embed="rId4"/>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LUIS</a:t>
            </a: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75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2" end="2"/>
                                            </p:txEl>
                                          </p:spTgt>
                                        </p:tgtEl>
                                        <p:attrNameLst>
                                          <p:attrName>style.visibility</p:attrName>
                                        </p:attrNameLst>
                                      </p:cBhvr>
                                      <p:to>
                                        <p:strVal val="visible"/>
                                      </p:to>
                                    </p:set>
                                    <p:set>
                                      <p:cBhvr>
                                        <p:cTn id="15" dur="455" fill="hold">
                                          <p:stCondLst>
                                            <p:cond delay="0"/>
                                          </p:stCondLst>
                                        </p:cTn>
                                        <p:tgtEl>
                                          <p:spTgt spid="6">
                                            <p:txEl>
                                              <p:pRg st="2" end="2"/>
                                            </p:txEl>
                                          </p:spTgt>
                                        </p:tgtEl>
                                        <p:attrNameLst>
                                          <p:attrName>style.rotation</p:attrName>
                                        </p:attrNameLst>
                                      </p:cBhvr>
                                      <p:to>
                                        <p:strVal val="-45.0"/>
                                      </p:to>
                                    </p:set>
                                    <p:anim calcmode="lin" valueType="num">
                                      <p:cBhvr>
                                        <p:cTn id="16" dur="455" fill="hold">
                                          <p:stCondLst>
                                            <p:cond delay="455"/>
                                          </p:stCondLst>
                                        </p:cTn>
                                        <p:tgtEl>
                                          <p:spTgt spid="6">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2" end="2"/>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6"/>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7"/>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8"/>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9"/>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0"/>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1"/>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3"/>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4"/>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5"/>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6"/>
                        </a:rPr>
                        <a:t>Románticos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7"/>
                        </a:rPr>
                        <a:t>Salud</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18"/>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9"/>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0"/>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1"/>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2"/>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3"/>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5"/>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6"/>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7"/>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8"/>
                        </a:rPr>
                        <a:t>Románticos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9"/>
                        </a:rPr>
                        <a:t>Salud</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TE GUSTA LA GELATIN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¿TE GUSTA LA GELATINA</Template>
  <TotalTime>4</TotalTime>
  <Words>699</Words>
  <Application>Microsoft Office PowerPoint</Application>
  <PresentationFormat>Presentación en pantalla (4:3)</PresentationFormat>
  <Paragraphs>80</Paragraphs>
  <Slides>52</Slides>
  <Notes>0</Notes>
  <HiddenSlides>0</HiddenSlides>
  <MMClips>0</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¿TE GUSTA LA GELATINA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2014-07-03T14:07:16Z</dcterms:created>
  <dcterms:modified xsi:type="dcterms:W3CDTF">2014-07-03T14:12:09Z</dcterms:modified>
</cp:coreProperties>
</file>