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81" r:id="rId4"/>
    <p:sldId id="340" r:id="rId5"/>
    <p:sldId id="341" r:id="rId6"/>
    <p:sldId id="342" r:id="rId7"/>
    <p:sldId id="343" r:id="rId8"/>
    <p:sldId id="344" r:id="rId9"/>
    <p:sldId id="345" r:id="rId10"/>
    <p:sldId id="346" r:id="rId11"/>
    <p:sldId id="347" r:id="rId12"/>
    <p:sldId id="348" r:id="rId13"/>
    <p:sldId id="349" r:id="rId14"/>
    <p:sldId id="350" r:id="rId15"/>
    <p:sldId id="351" r:id="rId16"/>
    <p:sldId id="352" r:id="rId17"/>
    <p:sldId id="353" r:id="rId18"/>
    <p:sldId id="354" r:id="rId19"/>
    <p:sldId id="355" r:id="rId20"/>
    <p:sldId id="356" r:id="rId21"/>
    <p:sldId id="357" r:id="rId22"/>
    <p:sldId id="358" r:id="rId23"/>
    <p:sldId id="359" r:id="rId24"/>
    <p:sldId id="360" r:id="rId25"/>
    <p:sldId id="372" r:id="rId26"/>
    <p:sldId id="361" r:id="rId27"/>
    <p:sldId id="362" r:id="rId28"/>
    <p:sldId id="363" r:id="rId29"/>
    <p:sldId id="365" r:id="rId30"/>
    <p:sldId id="366" r:id="rId31"/>
    <p:sldId id="367" r:id="rId32"/>
    <p:sldId id="368" r:id="rId33"/>
    <p:sldId id="369" r:id="rId34"/>
    <p:sldId id="370" r:id="rId35"/>
    <p:sldId id="371" r:id="rId36"/>
    <p:sldId id="373" r:id="rId37"/>
    <p:sldId id="374" r:id="rId38"/>
    <p:sldId id="376" r:id="rId39"/>
    <p:sldId id="339" r:id="rId40"/>
    <p:sldId id="379" r:id="rId41"/>
    <p:sldId id="375" r:id="rId42"/>
    <p:sldId id="338" r:id="rId43"/>
    <p:sldId id="380" r:id="rId4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cyX5ZHxJ5ccsomaPTG5pNw" hashData="xUgq//Q11+fXMPsAbWl2mGt6AL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66" y="-6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F155982-AEE3-4746-A83F-85EB5E94901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064FB1C-4383-4EA8-8082-61773543824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43.gif"/><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EEE.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3"/>
            <a:ext cx="1000132" cy="100013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286016" cy="646331"/>
          </a:xfrm>
          <a:prstGeom prst="rect">
            <a:avLst/>
          </a:prstGeom>
          <a:solidFill>
            <a:srgbClr val="FF33CC"/>
          </a:solidFill>
        </p:spPr>
        <p:txBody>
          <a:bodyPr wrap="square" rtlCol="0">
            <a:spAutoFit/>
          </a:bodyPr>
          <a:lstStyle/>
          <a:p>
            <a:pPr algn="ctr"/>
            <a:r>
              <a:rPr lang="es-ES" dirty="0" smtClean="0"/>
              <a:t>CRAZY,  </a:t>
            </a:r>
          </a:p>
          <a:p>
            <a:pPr algn="ctr"/>
            <a:r>
              <a:rPr lang="es-ES" dirty="0" smtClean="0"/>
              <a:t>JULIO IGLESIAS</a:t>
            </a:r>
            <a:endParaRPr lang="es-ES" dirty="0"/>
          </a:p>
        </p:txBody>
      </p:sp>
      <p:sp>
        <p:nvSpPr>
          <p:cNvPr id="18" name="17 Rectángulo"/>
          <p:cNvSpPr/>
          <p:nvPr/>
        </p:nvSpPr>
        <p:spPr>
          <a:xfrm>
            <a:off x="3071802" y="571480"/>
            <a:ext cx="6643734" cy="1200329"/>
          </a:xfrm>
          <a:prstGeom prst="rect">
            <a:avLst/>
          </a:prstGeom>
        </p:spPr>
        <p:txBody>
          <a:bodyPr wrap="square">
            <a:spAutoFit/>
          </a:bodyPr>
          <a:lstStyle/>
          <a:p>
            <a:pPr lvl="1"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Bernard MT Condensed" pitchFamily="18" charset="0"/>
                <a:cs typeface="Times New Roman"/>
              </a:rPr>
              <a:t>Sonámbulo</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Bernard MT Condensed" pitchFamily="18" charset="0"/>
              <a:cs typeface="Times New Roman"/>
            </a:endParaRPr>
          </a:p>
        </p:txBody>
      </p:sp>
      <p:pic>
        <p:nvPicPr>
          <p:cNvPr id="14" name="Picture 2" descr="C:\Documents and Settings\Dell\Escritorio\untitled.bmp"/>
          <p:cNvPicPr>
            <a:picLocks noChangeAspect="1" noChangeArrowheads="1"/>
          </p:cNvPicPr>
          <p:nvPr/>
        </p:nvPicPr>
        <p:blipFill>
          <a:blip r:embed="rId7"/>
          <a:srcRect/>
          <a:stretch>
            <a:fillRect/>
          </a:stretch>
        </p:blipFill>
        <p:spPr bwMode="auto">
          <a:xfrm>
            <a:off x="0" y="0"/>
            <a:ext cx="9144000" cy="6858000"/>
          </a:xfrm>
          <a:prstGeom prst="rect">
            <a:avLst/>
          </a:prstGeom>
          <a:noFill/>
        </p:spPr>
      </p:pic>
      <p:pic>
        <p:nvPicPr>
          <p:cNvPr id="19" name="Picture 2" descr="CARA"/>
          <p:cNvPicPr>
            <a:picLocks noChangeAspect="1" noChangeArrowheads="1"/>
          </p:cNvPicPr>
          <p:nvPr/>
        </p:nvPicPr>
        <p:blipFill>
          <a:blip r:embed="rId6" cstate="print"/>
          <a:srcRect/>
          <a:stretch>
            <a:fillRect/>
          </a:stretch>
        </p:blipFill>
        <p:spPr bwMode="auto">
          <a:xfrm>
            <a:off x="8010548" y="5653103"/>
            <a:ext cx="1000132" cy="1000132"/>
          </a:xfrm>
          <a:prstGeom prst="rect">
            <a:avLst/>
          </a:prstGeom>
          <a:noFill/>
          <a:ln w="38100">
            <a:solidFill>
              <a:srgbClr val="1CDEF8"/>
            </a:solidFill>
            <a:miter lim="800000"/>
            <a:headEnd/>
            <a:tailEnd/>
          </a:ln>
        </p:spPr>
      </p:pic>
      <p:pic>
        <p:nvPicPr>
          <p:cNvPr id="20"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2"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sp>
        <p:nvSpPr>
          <p:cNvPr id="24" name="23 Rectángulo"/>
          <p:cNvSpPr/>
          <p:nvPr/>
        </p:nvSpPr>
        <p:spPr>
          <a:xfrm>
            <a:off x="5715008" y="6143644"/>
            <a:ext cx="2004997" cy="400110"/>
          </a:xfrm>
          <a:prstGeom prst="rect">
            <a:avLst/>
          </a:prstGeom>
        </p:spPr>
        <p:txBody>
          <a:bodyPr wrap="square">
            <a:spAutoFit/>
          </a:bodyPr>
          <a:lstStyle/>
          <a:p>
            <a:pPr algn="ct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20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20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advClick="0" advTm="12000">
    <p:sndAc>
      <p:stSnd loop="1">
        <p:snd r:embed="rId2" name="33 crazy julio ilesias mi vida- grandes exitos miscellaneou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afterEffect">
                                  <p:stCondLst>
                                    <p:cond delay="0"/>
                                  </p:stCondLst>
                                  <p:childTnLst>
                                    <p:anim calcmode="lin" valueType="num">
                                      <p:cBhvr additive="base">
                                        <p:cTn id="6" dur="5000"/>
                                        <p:tgtEl>
                                          <p:spTgt spid="14"/>
                                        </p:tgtEl>
                                        <p:attrNameLst>
                                          <p:attrName>ppt_x</p:attrName>
                                        </p:attrNameLst>
                                      </p:cBhvr>
                                      <p:tavLst>
                                        <p:tav tm="0">
                                          <p:val>
                                            <p:strVal val="ppt_x"/>
                                          </p:val>
                                        </p:tav>
                                        <p:tav tm="100000">
                                          <p:val>
                                            <p:strVal val="0-ppt_w/2"/>
                                          </p:val>
                                        </p:tav>
                                      </p:tavLst>
                                    </p:anim>
                                    <p:anim calcmode="lin" valueType="num">
                                      <p:cBhvr additive="base">
                                        <p:cTn id="7" dur="5000"/>
                                        <p:tgtEl>
                                          <p:spTgt spid="14"/>
                                        </p:tgtEl>
                                        <p:attrNameLst>
                                          <p:attrName>ppt_y</p:attrName>
                                        </p:attrNameLst>
                                      </p:cBhvr>
                                      <p:tavLst>
                                        <p:tav tm="0">
                                          <p:val>
                                            <p:strVal val="ppt_y"/>
                                          </p:val>
                                        </p:tav>
                                        <p:tav tm="100000">
                                          <p:val>
                                            <p:strVal val="ppt_y"/>
                                          </p:val>
                                        </p:tav>
                                      </p:tavLst>
                                    </p:anim>
                                    <p:set>
                                      <p:cBhvr>
                                        <p:cTn id="8"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C:\Documents and Settings\Dell\Escritorio\untitledVV.bmp"/>
          <p:cNvPicPr>
            <a:picLocks noChangeAspect="1" noChangeArrowheads="1"/>
          </p:cNvPicPr>
          <p:nvPr/>
        </p:nvPicPr>
        <p:blipFill>
          <a:blip r:embed="rId2"/>
          <a:srcRect/>
          <a:stretch>
            <a:fillRect/>
          </a:stretch>
        </p:blipFill>
        <p:spPr bwMode="auto">
          <a:xfrm>
            <a:off x="0" y="0"/>
            <a:ext cx="9148928" cy="6858000"/>
          </a:xfrm>
          <a:prstGeom prst="rect">
            <a:avLst/>
          </a:prstGeom>
          <a:noFill/>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leepwalking_thumb.gif"/>
          <p:cNvPicPr>
            <a:picLocks noChangeAspect="1" noChangeArrowheads="1"/>
          </p:cNvPicPr>
          <p:nvPr/>
        </p:nvPicPr>
        <p:blipFill>
          <a:blip r:embed="rId2"/>
          <a:srcRect/>
          <a:stretch>
            <a:fillRect/>
          </a:stretch>
        </p:blipFill>
        <p:spPr bwMode="auto">
          <a:xfrm>
            <a:off x="357159" y="-1"/>
            <a:ext cx="8786842" cy="7138097"/>
          </a:xfrm>
          <a:prstGeom prst="rect">
            <a:avLst/>
          </a:prstGeom>
          <a:noFill/>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sonambulo1.gif"/>
          <p:cNvPicPr>
            <a:picLocks noChangeAspect="1" noChangeArrowheads="1"/>
          </p:cNvPicPr>
          <p:nvPr/>
        </p:nvPicPr>
        <p:blipFill>
          <a:blip r:embed="rId2"/>
          <a:srcRect/>
          <a:stretch>
            <a:fillRect/>
          </a:stretch>
        </p:blipFill>
        <p:spPr bwMode="auto">
          <a:xfrm flipH="1">
            <a:off x="9144000" y="2657474"/>
            <a:ext cx="2800391" cy="4200526"/>
          </a:xfrm>
          <a:prstGeom prst="rect">
            <a:avLst/>
          </a:prstGeom>
          <a:noFill/>
        </p:spPr>
      </p:pic>
      <p:pic>
        <p:nvPicPr>
          <p:cNvPr id="5"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
        <p:nvSpPr>
          <p:cNvPr id="2" name="1 Rectángulo"/>
          <p:cNvSpPr/>
          <p:nvPr/>
        </p:nvSpPr>
        <p:spPr>
          <a:xfrm>
            <a:off x="500034" y="928670"/>
            <a:ext cx="8001056" cy="5016758"/>
          </a:xfrm>
          <a:prstGeom prst="rect">
            <a:avLst/>
          </a:prstGeom>
        </p:spPr>
        <p:txBody>
          <a:bodyPr wrap="square">
            <a:spAutoFit/>
          </a:bodyPr>
          <a:lstStyle/>
          <a:p>
            <a:pPr algn="ctr"/>
            <a:r>
              <a:rPr lang="es-ES" sz="2000" dirty="0" smtClean="0">
                <a:latin typeface="Bookman Old Style" pitchFamily="18" charset="0"/>
              </a:rPr>
              <a:t>¿Alguna vez has visto a un </a:t>
            </a:r>
            <a:r>
              <a:rPr lang="es-ES" sz="2000" b="1" dirty="0" smtClean="0">
                <a:latin typeface="Bookman Old Style" pitchFamily="18" charset="0"/>
              </a:rPr>
              <a:t>sonámbulo</a:t>
            </a:r>
            <a:r>
              <a:rPr lang="es-ES" sz="2000" dirty="0" smtClean="0">
                <a:latin typeface="Bookman Old Style" pitchFamily="18" charset="0"/>
              </a:rPr>
              <a:t>? Se trata de personas a las cuales les sucede involuntariamente, en ocasiones, una experiencia muy peculiar, curioso e interesante. Ellos se levantan en medio de un sueño, hablan y hasta pueden caminar o hacer una diversidad de cosas </a:t>
            </a:r>
            <a:r>
              <a:rPr lang="es-ES" sz="2000" b="1" dirty="0" smtClean="0">
                <a:latin typeface="Bookman Old Style" pitchFamily="18" charset="0"/>
              </a:rPr>
              <a:t>mientras están durmiendo</a:t>
            </a:r>
            <a:r>
              <a:rPr lang="es-ES" sz="2000" dirty="0" smtClean="0">
                <a:latin typeface="Bookman Old Style" pitchFamily="18" charset="0"/>
              </a:rPr>
              <a:t>. Ver alguien que a pesar de encontrarse en un estado de inconsciencia, sea capaz de coordinar y desarrollar todas estas funciones motoras resulta realmente sorprendente.</a:t>
            </a:r>
          </a:p>
          <a:p>
            <a:pPr algn="ctr"/>
            <a:r>
              <a:rPr lang="es-ES" sz="2000" dirty="0" smtClean="0">
                <a:latin typeface="Bookman Old Style" pitchFamily="18" charset="0"/>
              </a:rPr>
              <a:t>A veces, hasta puede resultar algo gracioso, sin embargo, ésta condición es considerada como un </a:t>
            </a:r>
            <a:r>
              <a:rPr lang="es-ES" sz="2000" b="1" dirty="0" smtClean="0">
                <a:latin typeface="Bookman Old Style" pitchFamily="18" charset="0"/>
              </a:rPr>
              <a:t>trastorno del sueño</a:t>
            </a:r>
            <a:r>
              <a:rPr lang="es-ES" sz="2000" dirty="0" smtClean="0">
                <a:latin typeface="Bookman Old Style" pitchFamily="18" charset="0"/>
              </a:rPr>
              <a:t> o una </a:t>
            </a:r>
            <a:r>
              <a:rPr lang="es-ES" sz="2000" b="1" dirty="0" smtClean="0">
                <a:latin typeface="Bookman Old Style" pitchFamily="18" charset="0"/>
              </a:rPr>
              <a:t>parasomnia</a:t>
            </a:r>
            <a:r>
              <a:rPr lang="es-ES" sz="2000" dirty="0" smtClean="0">
                <a:latin typeface="Bookman Old Style" pitchFamily="18" charset="0"/>
              </a:rPr>
              <a:t>, además, es muy pero muy peligrosa si no se toman las medidas de precaución adecuadas. Hoy quiero invitarte a conocer detalladamente algunos de sus aspectos, como qué cosas pueden provocarla, cuáles son algunas de sus explicaciones y bueno, pues </a:t>
            </a:r>
            <a:r>
              <a:rPr lang="es-ES" sz="2000" b="1" dirty="0" smtClean="0">
                <a:latin typeface="Bookman Old Style" pitchFamily="18" charset="0"/>
              </a:rPr>
              <a:t>qué es el sonambulismo</a:t>
            </a:r>
            <a:r>
              <a:rPr lang="es-ES" sz="2000" dirty="0" smtClean="0">
                <a:latin typeface="Bookman Old Style" pitchFamily="18" charset="0"/>
              </a:rPr>
              <a:t> en sí.</a:t>
            </a:r>
            <a:endParaRPr lang="es-ES" sz="2000" dirty="0">
              <a:latin typeface="Bookman Old Style" pitchFamily="18" charset="0"/>
            </a:endParaRPr>
          </a:p>
        </p:txBody>
      </p:sp>
      <p:pic>
        <p:nvPicPr>
          <p:cNvPr id="7" name="Picture 2" descr="C:\Documents and Settings\Dell\Escritorio\sonambulo1.gif"/>
          <p:cNvPicPr>
            <a:picLocks noChangeAspect="1" noChangeArrowheads="1"/>
          </p:cNvPicPr>
          <p:nvPr/>
        </p:nvPicPr>
        <p:blipFill>
          <a:blip r:embed="rId2"/>
          <a:srcRect/>
          <a:stretch>
            <a:fillRect/>
          </a:stretch>
        </p:blipFill>
        <p:spPr bwMode="auto">
          <a:xfrm flipH="1">
            <a:off x="9144000" y="2657474"/>
            <a:ext cx="2800391" cy="4200526"/>
          </a:xfrm>
          <a:prstGeom prst="rect">
            <a:avLst/>
          </a:prstGeom>
          <a:noFill/>
        </p:spPr>
      </p:pic>
      <p:pic>
        <p:nvPicPr>
          <p:cNvPr id="8"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Tree>
  </p:cSld>
  <p:clrMapOvr>
    <a:masterClrMapping/>
  </p:clrMapOvr>
  <p:transition advTm="4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accel="50000" decel="50000" fill="hold" nodeType="afterEffect">
                                  <p:stCondLst>
                                    <p:cond delay="0"/>
                                  </p:stCondLst>
                                  <p:childTnLst>
                                    <p:animMotion origin="layout" path="M -0.15712 -0.0104 L 1.3625 0.01618 " pathEditMode="relative" rAng="0" ptsTypes="AA">
                                      <p:cBhvr>
                                        <p:cTn id="6" dur="5000" fill="hold"/>
                                        <p:tgtEl>
                                          <p:spTgt spid="5"/>
                                        </p:tgtEl>
                                        <p:attrNameLst>
                                          <p:attrName>ppt_x</p:attrName>
                                          <p:attrName>ppt_y</p:attrName>
                                        </p:attrNameLst>
                                      </p:cBhvr>
                                      <p:rCtr x="760" y="13"/>
                                    </p:animMotion>
                                  </p:childTnLst>
                                </p:cTn>
                              </p:par>
                            </p:childTnLst>
                          </p:cTn>
                        </p:par>
                        <p:par>
                          <p:cTn id="7" fill="hold">
                            <p:stCondLst>
                              <p:cond delay="5000"/>
                            </p:stCondLst>
                            <p:childTnLst>
                              <p:par>
                                <p:cTn id="8" presetID="35" presetClass="path" presetSubtype="0" accel="50000" decel="50000" fill="hold" nodeType="afterEffect">
                                  <p:stCondLst>
                                    <p:cond delay="0"/>
                                  </p:stCondLst>
                                  <p:childTnLst>
                                    <p:animMotion origin="layout" path="M 0.04219 0.01618 L -1.29705 -0.00486 " pathEditMode="relative" rAng="0" ptsTypes="AA">
                                      <p:cBhvr>
                                        <p:cTn id="9" dur="5000" fill="hold"/>
                                        <p:tgtEl>
                                          <p:spTgt spid="6"/>
                                        </p:tgtEl>
                                        <p:attrNameLst>
                                          <p:attrName>ppt_x</p:attrName>
                                          <p:attrName>ppt_y</p:attrName>
                                        </p:attrNameLst>
                                      </p:cBhvr>
                                      <p:rCtr x="-670" y="-11"/>
                                    </p:animMotion>
                                  </p:childTnLst>
                                </p:cTn>
                              </p:par>
                            </p:childTnLst>
                          </p:cTn>
                        </p:par>
                        <p:par>
                          <p:cTn id="10" fill="hold">
                            <p:stCondLst>
                              <p:cond delay="10000"/>
                            </p:stCondLst>
                            <p:childTnLst>
                              <p:par>
                                <p:cTn id="11" presetID="35" presetClass="path" presetSubtype="0" accel="50000" decel="50000" fill="hold" nodeType="afterEffect">
                                  <p:stCondLst>
                                    <p:cond delay="0"/>
                                  </p:stCondLst>
                                  <p:childTnLst>
                                    <p:animMotion origin="layout" path="M 0.04219 0.01618 L -1.29705 -0.00486 " pathEditMode="relative" rAng="0" ptsTypes="AA">
                                      <p:cBhvr>
                                        <p:cTn id="12" dur="5000" fill="hold"/>
                                        <p:tgtEl>
                                          <p:spTgt spid="7"/>
                                        </p:tgtEl>
                                        <p:attrNameLst>
                                          <p:attrName>ppt_x</p:attrName>
                                          <p:attrName>ppt_y</p:attrName>
                                        </p:attrNameLst>
                                      </p:cBhvr>
                                      <p:rCtr x="-670" y="-11"/>
                                    </p:animMotion>
                                  </p:childTnLst>
                                </p:cTn>
                              </p:par>
                            </p:childTnLst>
                          </p:cTn>
                        </p:par>
                        <p:par>
                          <p:cTn id="13" fill="hold">
                            <p:stCondLst>
                              <p:cond delay="15000"/>
                            </p:stCondLst>
                            <p:childTnLst>
                              <p:par>
                                <p:cTn id="14" presetID="49" presetClass="path" presetSubtype="0" accel="50000" decel="50000" fill="hold" nodeType="afterEffect">
                                  <p:stCondLst>
                                    <p:cond delay="0"/>
                                  </p:stCondLst>
                                  <p:childTnLst>
                                    <p:animMotion origin="layout" path="M -0.15712 -0.0104 L 1.3625 0.01618 " pathEditMode="relative" rAng="0" ptsTypes="AA">
                                      <p:cBhvr>
                                        <p:cTn id="15" dur="5000" fill="hold"/>
                                        <p:tgtEl>
                                          <p:spTgt spid="8"/>
                                        </p:tgtEl>
                                        <p:attrNameLst>
                                          <p:attrName>ppt_x</p:attrName>
                                          <p:attrName>ppt_y</p:attrName>
                                        </p:attrNameLst>
                                      </p:cBhvr>
                                      <p:rCtr x="760"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id8175.jpg"/>
          <p:cNvPicPr>
            <a:picLocks noChangeAspect="1" noChangeArrowheads="1"/>
          </p:cNvPicPr>
          <p:nvPr/>
        </p:nvPicPr>
        <p:blipFill>
          <a:blip r:embed="rId2"/>
          <a:srcRect/>
          <a:stretch>
            <a:fillRect/>
          </a:stretch>
        </p:blipFill>
        <p:spPr bwMode="auto">
          <a:xfrm>
            <a:off x="-1" y="0"/>
            <a:ext cx="9168449" cy="6858000"/>
          </a:xfrm>
          <a:prstGeom prst="rect">
            <a:avLst/>
          </a:prstGeom>
          <a:noFill/>
        </p:spPr>
      </p:pic>
    </p:spTree>
  </p:cSld>
  <p:clrMapOvr>
    <a:masterClrMapping/>
  </p:clrMapOvr>
  <p:transition advTm="6000">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pic>
        <p:nvPicPr>
          <p:cNvPr id="7" name="Picture 2" descr="C:\Documents and Settings\Dell\Escritorio\sonambulo1.gif"/>
          <p:cNvPicPr>
            <a:picLocks noChangeAspect="1" noChangeArrowheads="1"/>
          </p:cNvPicPr>
          <p:nvPr/>
        </p:nvPicPr>
        <p:blipFill>
          <a:blip r:embed="rId2"/>
          <a:srcRect/>
          <a:stretch>
            <a:fillRect/>
          </a:stretch>
        </p:blipFill>
        <p:spPr bwMode="auto">
          <a:xfrm flipH="1">
            <a:off x="9296400" y="2809874"/>
            <a:ext cx="2800391" cy="4200526"/>
          </a:xfrm>
          <a:prstGeom prst="rect">
            <a:avLst/>
          </a:prstGeom>
          <a:noFill/>
        </p:spPr>
      </p:pic>
      <p:sp>
        <p:nvSpPr>
          <p:cNvPr id="2" name="1 Rectángulo"/>
          <p:cNvSpPr/>
          <p:nvPr/>
        </p:nvSpPr>
        <p:spPr>
          <a:xfrm>
            <a:off x="857224" y="1071546"/>
            <a:ext cx="7643866" cy="4154984"/>
          </a:xfrm>
          <a:prstGeom prst="rect">
            <a:avLst/>
          </a:prstGeom>
        </p:spPr>
        <p:txBody>
          <a:bodyPr wrap="square">
            <a:spAutoFit/>
          </a:bodyPr>
          <a:lstStyle/>
          <a:p>
            <a:pPr algn="ctr"/>
            <a:r>
              <a:rPr lang="es-ES" sz="2400" dirty="0" smtClean="0">
                <a:latin typeface="Bookman Old Style" pitchFamily="18" charset="0"/>
              </a:rPr>
              <a:t>Suele señalarse que las personas </a:t>
            </a:r>
            <a:r>
              <a:rPr lang="es-ES" sz="2400" b="1" dirty="0" smtClean="0">
                <a:latin typeface="Bookman Old Style" pitchFamily="18" charset="0"/>
              </a:rPr>
              <a:t>sonámbulas</a:t>
            </a:r>
            <a:r>
              <a:rPr lang="es-ES" sz="2400" dirty="0" smtClean="0">
                <a:latin typeface="Bookman Old Style" pitchFamily="18" charset="0"/>
              </a:rPr>
              <a:t> presentan las siguientes características:</a:t>
            </a:r>
          </a:p>
          <a:p>
            <a:pPr algn="ctr"/>
            <a:r>
              <a:rPr lang="es-ES" sz="2400" dirty="0" smtClean="0">
                <a:latin typeface="Bookman Old Style" pitchFamily="18" charset="0"/>
              </a:rPr>
              <a:t>Salen de su cama mientras están durmiendo, a menudo durante la tercera etapa del sueño.</a:t>
            </a:r>
          </a:p>
          <a:p>
            <a:pPr algn="ctr"/>
            <a:r>
              <a:rPr lang="es-ES" sz="2400" dirty="0" smtClean="0">
                <a:latin typeface="Bookman Old Style" pitchFamily="18" charset="0"/>
              </a:rPr>
              <a:t>Presentan dificultades para despertar durante este tipo de episodios.</a:t>
            </a:r>
          </a:p>
          <a:p>
            <a:pPr algn="ctr"/>
            <a:r>
              <a:rPr lang="es-ES" sz="2400" dirty="0" smtClean="0">
                <a:latin typeface="Bookman Old Style" pitchFamily="18" charset="0"/>
              </a:rPr>
              <a:t>No recordar lo ocurrido durante dicho episodio.</a:t>
            </a:r>
          </a:p>
          <a:p>
            <a:pPr algn="ctr"/>
            <a:r>
              <a:rPr lang="es-ES" sz="2400" dirty="0" smtClean="0">
                <a:latin typeface="Bookman Old Style" pitchFamily="18" charset="0"/>
              </a:rPr>
              <a:t>No se sufre de ningún otro tipo de desorden físico o mental ni demencia de algún tipo.</a:t>
            </a:r>
          </a:p>
          <a:p>
            <a:pPr algn="ctr"/>
            <a:r>
              <a:rPr lang="es-ES" sz="2400" dirty="0" smtClean="0">
                <a:latin typeface="Bookman Old Style" pitchFamily="18" charset="0"/>
              </a:rPr>
              <a:t>Ésta condición está afectando la vida personal y también laboral de la persona.</a:t>
            </a:r>
            <a:endParaRPr lang="es-ES" sz="2400" dirty="0">
              <a:latin typeface="Bookman Old Style" pitchFamily="18" charset="0"/>
            </a:endParaRPr>
          </a:p>
        </p:txBody>
      </p:sp>
      <p:pic>
        <p:nvPicPr>
          <p:cNvPr id="8" name="Picture 2" descr="C:\Documents and Settings\Dell\Escritorio\sonambulo1.gif"/>
          <p:cNvPicPr>
            <a:picLocks noChangeAspect="1" noChangeArrowheads="1"/>
          </p:cNvPicPr>
          <p:nvPr/>
        </p:nvPicPr>
        <p:blipFill>
          <a:blip r:embed="rId2"/>
          <a:srcRect/>
          <a:stretch>
            <a:fillRect/>
          </a:stretch>
        </p:blipFill>
        <p:spPr bwMode="auto">
          <a:xfrm flipH="1">
            <a:off x="9144000" y="2857496"/>
            <a:ext cx="2800391" cy="4200526"/>
          </a:xfrm>
          <a:prstGeom prst="rect">
            <a:avLst/>
          </a:prstGeom>
          <a:noFill/>
        </p:spPr>
      </p:pic>
      <p:pic>
        <p:nvPicPr>
          <p:cNvPr id="9"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pic>
        <p:nvPicPr>
          <p:cNvPr id="10" name="Picture 2" descr="C:\Documents and Settings\Dell\Escritorio\sonambulo1.gif"/>
          <p:cNvPicPr>
            <a:picLocks noChangeAspect="1" noChangeArrowheads="1"/>
          </p:cNvPicPr>
          <p:nvPr/>
        </p:nvPicPr>
        <p:blipFill>
          <a:blip r:embed="rId2"/>
          <a:srcRect/>
          <a:stretch>
            <a:fillRect/>
          </a:stretch>
        </p:blipFill>
        <p:spPr bwMode="auto">
          <a:xfrm flipH="1">
            <a:off x="9144000" y="2928934"/>
            <a:ext cx="2800391" cy="4200526"/>
          </a:xfrm>
          <a:prstGeom prst="rect">
            <a:avLst/>
          </a:prstGeom>
          <a:noFill/>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04219 0.01618 L -1.29705 -0.00486 " pathEditMode="relative" rAng="0" ptsTypes="AA">
                                      <p:cBhvr>
                                        <p:cTn id="6" dur="5000" fill="hold"/>
                                        <p:tgtEl>
                                          <p:spTgt spid="8"/>
                                        </p:tgtEl>
                                        <p:attrNameLst>
                                          <p:attrName>ppt_x</p:attrName>
                                          <p:attrName>ppt_y</p:attrName>
                                        </p:attrNameLst>
                                      </p:cBhvr>
                                      <p:rCtr x="-670" y="-11"/>
                                    </p:animMotion>
                                  </p:childTnLst>
                                </p:cTn>
                              </p:par>
                            </p:childTnLst>
                          </p:cTn>
                        </p:par>
                        <p:par>
                          <p:cTn id="7" fill="hold">
                            <p:stCondLst>
                              <p:cond delay="5000"/>
                            </p:stCondLst>
                            <p:childTnLst>
                              <p:par>
                                <p:cTn id="8" presetID="49" presetClass="path" presetSubtype="0" accel="50000" decel="50000" fill="hold" nodeType="afterEffect">
                                  <p:stCondLst>
                                    <p:cond delay="0"/>
                                  </p:stCondLst>
                                  <p:childTnLst>
                                    <p:animMotion origin="layout" path="M -0.15712 -0.0104 L 1.3625 0.01618 " pathEditMode="relative" rAng="0" ptsTypes="AA">
                                      <p:cBhvr>
                                        <p:cTn id="9" dur="5000" fill="hold"/>
                                        <p:tgtEl>
                                          <p:spTgt spid="9"/>
                                        </p:tgtEl>
                                        <p:attrNameLst>
                                          <p:attrName>ppt_x</p:attrName>
                                          <p:attrName>ppt_y</p:attrName>
                                        </p:attrNameLst>
                                      </p:cBhvr>
                                      <p:rCtr x="760" y="13"/>
                                    </p:animMotion>
                                  </p:childTnLst>
                                </p:cTn>
                              </p:par>
                            </p:childTnLst>
                          </p:cTn>
                        </p:par>
                        <p:par>
                          <p:cTn id="10" fill="hold">
                            <p:stCondLst>
                              <p:cond delay="10000"/>
                            </p:stCondLst>
                            <p:childTnLst>
                              <p:par>
                                <p:cTn id="11" presetID="35" presetClass="path" presetSubtype="0" accel="50000" decel="50000" fill="hold" nodeType="afterEffect">
                                  <p:stCondLst>
                                    <p:cond delay="0"/>
                                  </p:stCondLst>
                                  <p:childTnLst>
                                    <p:animMotion origin="layout" path="M 0.04219 0.01618 L -1.29705 -0.00486 " pathEditMode="relative" rAng="0" ptsTypes="AA">
                                      <p:cBhvr>
                                        <p:cTn id="12" dur="5000" fill="hold"/>
                                        <p:tgtEl>
                                          <p:spTgt spid="10"/>
                                        </p:tgtEl>
                                        <p:attrNameLst>
                                          <p:attrName>ppt_x</p:attrName>
                                          <p:attrName>ppt_y</p:attrName>
                                        </p:attrNameLst>
                                      </p:cBhvr>
                                      <p:rCtr x="-670" y="-11"/>
                                    </p:animMotion>
                                  </p:childTnLst>
                                </p:cTn>
                              </p:par>
                            </p:childTnLst>
                          </p:cTn>
                        </p:par>
                        <p:par>
                          <p:cTn id="13" fill="hold">
                            <p:stCondLst>
                              <p:cond delay="15000"/>
                            </p:stCondLst>
                            <p:childTnLst>
                              <p:par>
                                <p:cTn id="14" presetID="49" presetClass="path" presetSubtype="0" accel="50000" decel="50000" fill="hold" nodeType="afterEffect">
                                  <p:stCondLst>
                                    <p:cond delay="0"/>
                                  </p:stCondLst>
                                  <p:childTnLst>
                                    <p:animMotion origin="layout" path="M -0.15712 -0.0104 L 1.3625 0.01618 " pathEditMode="relative" rAng="0" ptsTypes="AA">
                                      <p:cBhvr>
                                        <p:cTn id="15" dur="5000" fill="hold"/>
                                        <p:tgtEl>
                                          <p:spTgt spid="11"/>
                                        </p:tgtEl>
                                        <p:attrNameLst>
                                          <p:attrName>ppt_x</p:attrName>
                                          <p:attrName>ppt_y</p:attrName>
                                        </p:attrNameLst>
                                      </p:cBhvr>
                                      <p:rCtr x="760" y="13"/>
                                    </p:animMotion>
                                  </p:childTnLst>
                                </p:cTn>
                              </p:par>
                            </p:childTnLst>
                          </p:cTn>
                        </p:par>
                        <p:par>
                          <p:cTn id="16" fill="hold">
                            <p:stCondLst>
                              <p:cond delay="20000"/>
                            </p:stCondLst>
                            <p:childTnLst>
                              <p:par>
                                <p:cTn id="17" presetID="35" presetClass="path" presetSubtype="0" accel="50000" decel="50000" fill="hold" nodeType="afterEffect">
                                  <p:stCondLst>
                                    <p:cond delay="0"/>
                                  </p:stCondLst>
                                  <p:childTnLst>
                                    <p:animMotion origin="layout" path="M 0.04219 0.01618 L -1.29705 -0.00486 " pathEditMode="relative" rAng="0" ptsTypes="AA">
                                      <p:cBhvr>
                                        <p:cTn id="18" dur="5000" fill="hold"/>
                                        <p:tgtEl>
                                          <p:spTgt spid="7"/>
                                        </p:tgtEl>
                                        <p:attrNameLst>
                                          <p:attrName>ppt_x</p:attrName>
                                          <p:attrName>ppt_y</p:attrName>
                                        </p:attrNameLst>
                                      </p:cBhvr>
                                      <p:rCtr x="-670"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sonambulismo 10.jpg"/>
          <p:cNvPicPr>
            <a:picLocks noChangeAspect="1" noChangeArrowheads="1"/>
          </p:cNvPicPr>
          <p:nvPr/>
        </p:nvPicPr>
        <p:blipFill>
          <a:blip r:embed="rId2"/>
          <a:srcRect/>
          <a:stretch>
            <a:fillRect/>
          </a:stretch>
        </p:blipFill>
        <p:spPr bwMode="auto">
          <a:xfrm>
            <a:off x="2071670" y="0"/>
            <a:ext cx="5357818" cy="6868997"/>
          </a:xfrm>
          <a:prstGeom prst="rect">
            <a:avLst/>
          </a:prstGeom>
          <a:noFill/>
        </p:spPr>
      </p:pic>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EEE.jpg"/>
          <p:cNvPicPr>
            <a:picLocks noChangeAspect="1" noChangeArrowheads="1"/>
          </p:cNvPicPr>
          <p:nvPr/>
        </p:nvPicPr>
        <p:blipFill>
          <a:blip r:embed="rId2"/>
          <a:srcRect/>
          <a:stretch>
            <a:fillRect/>
          </a:stretch>
        </p:blipFill>
        <p:spPr bwMode="auto">
          <a:xfrm>
            <a:off x="0" y="-428652"/>
            <a:ext cx="11433191" cy="7622128"/>
          </a:xfrm>
          <a:prstGeom prst="rect">
            <a:avLst/>
          </a:prstGeom>
          <a:noFill/>
        </p:spPr>
      </p:pic>
    </p:spTree>
  </p:cSld>
  <p:clrMapOvr>
    <a:masterClrMapping/>
  </p:clrMapOvr>
  <p:transition advTm="6000">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39B.jpg"/>
          <p:cNvPicPr>
            <a:picLocks noChangeAspect="1" noChangeArrowheads="1"/>
          </p:cNvPicPr>
          <p:nvPr/>
        </p:nvPicPr>
        <p:blipFill>
          <a:blip r:embed="rId2"/>
          <a:srcRect/>
          <a:stretch>
            <a:fillRect/>
          </a:stretch>
        </p:blipFill>
        <p:spPr bwMode="auto">
          <a:xfrm>
            <a:off x="0" y="0"/>
            <a:ext cx="9339532" cy="6858000"/>
          </a:xfrm>
          <a:prstGeom prst="rect">
            <a:avLst/>
          </a:prstGeom>
          <a:noFill/>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5134a069b937957002000000_0_3-1362404611.jpg"/>
          <p:cNvPicPr>
            <a:picLocks noChangeAspect="1" noChangeArrowheads="1"/>
          </p:cNvPicPr>
          <p:nvPr/>
        </p:nvPicPr>
        <p:blipFill>
          <a:blip r:embed="rId2"/>
          <a:srcRect/>
          <a:stretch>
            <a:fillRect/>
          </a:stretch>
        </p:blipFill>
        <p:spPr bwMode="auto">
          <a:xfrm>
            <a:off x="-1" y="0"/>
            <a:ext cx="9154205" cy="6858000"/>
          </a:xfrm>
          <a:prstGeom prst="rect">
            <a:avLst/>
          </a:prstGeom>
          <a:noFill/>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pic>
        <p:nvPicPr>
          <p:cNvPr id="6" name="Picture 2" descr="C:\Documents and Settings\Dell\Escritorio\sonambulo1.gif"/>
          <p:cNvPicPr>
            <a:picLocks noChangeAspect="1" noChangeArrowheads="1"/>
          </p:cNvPicPr>
          <p:nvPr/>
        </p:nvPicPr>
        <p:blipFill>
          <a:blip r:embed="rId2"/>
          <a:srcRect/>
          <a:stretch>
            <a:fillRect/>
          </a:stretch>
        </p:blipFill>
        <p:spPr bwMode="auto">
          <a:xfrm flipH="1">
            <a:off x="9144000" y="2657474"/>
            <a:ext cx="2800391" cy="4200526"/>
          </a:xfrm>
          <a:prstGeom prst="rect">
            <a:avLst/>
          </a:prstGeom>
          <a:noFill/>
        </p:spPr>
      </p:pic>
      <p:pic>
        <p:nvPicPr>
          <p:cNvPr id="7" name="Picture 2" descr="C:\Documents and Settings\Dell\Escritorio\sonambulo1.gif"/>
          <p:cNvPicPr>
            <a:picLocks noChangeAspect="1" noChangeArrowheads="1"/>
          </p:cNvPicPr>
          <p:nvPr/>
        </p:nvPicPr>
        <p:blipFill>
          <a:blip r:embed="rId2"/>
          <a:srcRect/>
          <a:stretch>
            <a:fillRect/>
          </a:stretch>
        </p:blipFill>
        <p:spPr bwMode="auto">
          <a:xfrm flipH="1">
            <a:off x="9144000" y="2657474"/>
            <a:ext cx="2800391" cy="4200526"/>
          </a:xfrm>
          <a:prstGeom prst="rect">
            <a:avLst/>
          </a:prstGeom>
          <a:noFill/>
        </p:spPr>
      </p:pic>
      <p:pic>
        <p:nvPicPr>
          <p:cNvPr id="8"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
        <p:nvSpPr>
          <p:cNvPr id="9" name="8 Rectángulo"/>
          <p:cNvSpPr/>
          <p:nvPr/>
        </p:nvSpPr>
        <p:spPr>
          <a:xfrm>
            <a:off x="857224" y="428604"/>
            <a:ext cx="7572428" cy="5909310"/>
          </a:xfrm>
          <a:prstGeom prst="rect">
            <a:avLst/>
          </a:prstGeom>
        </p:spPr>
        <p:txBody>
          <a:bodyPr wrap="square">
            <a:spAutoFit/>
          </a:bodyPr>
          <a:lstStyle/>
          <a:p>
            <a:pPr algn="ctr"/>
            <a:r>
              <a:rPr lang="es-ES" dirty="0" smtClean="0">
                <a:latin typeface="Bookman Old Style" pitchFamily="18" charset="0"/>
              </a:rPr>
              <a:t>Existe una diversa serie de posibles responsables de esta condición que los expertos consideran como </a:t>
            </a:r>
            <a:r>
              <a:rPr lang="es-ES" b="1" dirty="0" smtClean="0">
                <a:latin typeface="Bookman Old Style" pitchFamily="18" charset="0"/>
              </a:rPr>
              <a:t>causas del sonambulismo</a:t>
            </a:r>
            <a:r>
              <a:rPr lang="es-ES" dirty="0" smtClean="0">
                <a:latin typeface="Bookman Old Style" pitchFamily="18" charset="0"/>
              </a:rPr>
              <a:t>. Entre ellas, las más representativas son el factor genético, el exceso de estrés y una amplia variedad de factores fisiológicos. Además, suele ocurrir durante los sueños de ondas lentas, siendo más común especialmente entre los más pequeños y los más ancianos. ¿Acaso tus padres nunca te hablaron sobre un episodio así protagonizado por ti mismo de pequeño?</a:t>
            </a:r>
          </a:p>
          <a:p>
            <a:pPr algn="ctr"/>
            <a:r>
              <a:rPr lang="es-ES" dirty="0" smtClean="0">
                <a:latin typeface="Bookman Old Style" pitchFamily="18" charset="0"/>
              </a:rPr>
              <a:t>Por otra parte, hay quienes señalan que además de estas hipotéticas posibles causas, los sonámbulos hacen o dicen cosas que anhelan hacer o decir despiertos o deseos reprimidos. El hecho es que, siendo absolutamente honestos, nadie realmente sabe por qué ocurre el sonambulismo.</a:t>
            </a:r>
          </a:p>
          <a:p>
            <a:pPr algn="ctr"/>
            <a:r>
              <a:rPr lang="es-ES" dirty="0" smtClean="0">
                <a:latin typeface="Bookman Old Style" pitchFamily="18" charset="0"/>
              </a:rPr>
              <a:t>Entre las teorías y las posibilidades también entran cuestiones hormonales, factores como el alcoholismo y condiciones como el </a:t>
            </a:r>
            <a:r>
              <a:rPr lang="es-ES" b="1" dirty="0" smtClean="0">
                <a:latin typeface="Bookman Old Style" pitchFamily="18" charset="0"/>
              </a:rPr>
              <a:t>Alzheimer</a:t>
            </a:r>
            <a:r>
              <a:rPr lang="es-ES" dirty="0" smtClean="0">
                <a:latin typeface="Bookman Old Style" pitchFamily="18" charset="0"/>
              </a:rPr>
              <a:t> (en los pacientes de la tercera edad parecería estar relacionado), el embarazo, la falta de magnesio, el consumo de sedantes y medicamentos para dormir, problemas de reflujo y del corazón, entre muchas otras más.</a:t>
            </a:r>
          </a:p>
          <a:p>
            <a:pPr algn="ctr"/>
            <a:r>
              <a:rPr lang="es-ES" dirty="0" smtClean="0">
                <a:latin typeface="Bookman Old Style" pitchFamily="18" charset="0"/>
              </a:rPr>
              <a:t>¿Qué te parece? ¿Conoces alguien con esta condición? ¿Qué cosas crees tu que la puedan estar provocando? </a:t>
            </a:r>
            <a:endParaRPr lang="es-ES" dirty="0">
              <a:latin typeface="Bookman Old Style" pitchFamily="18" charset="0"/>
            </a:endParaRPr>
          </a:p>
        </p:txBody>
      </p:sp>
    </p:spTree>
  </p:cSld>
  <p:clrMapOvr>
    <a:masterClrMapping/>
  </p:clrMapOvr>
  <p:transition advTm="5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accel="50000" decel="50000" fill="hold" nodeType="afterEffect">
                                  <p:stCondLst>
                                    <p:cond delay="0"/>
                                  </p:stCondLst>
                                  <p:childTnLst>
                                    <p:animMotion origin="layout" path="M -0.15712 -0.0104 L 1.3625 0.01618 " pathEditMode="relative" rAng="0" ptsTypes="AA">
                                      <p:cBhvr>
                                        <p:cTn id="6" dur="5000" fill="hold"/>
                                        <p:tgtEl>
                                          <p:spTgt spid="5"/>
                                        </p:tgtEl>
                                        <p:attrNameLst>
                                          <p:attrName>ppt_x</p:attrName>
                                          <p:attrName>ppt_y</p:attrName>
                                        </p:attrNameLst>
                                      </p:cBhvr>
                                      <p:rCtr x="760" y="13"/>
                                    </p:animMotion>
                                  </p:childTnLst>
                                </p:cTn>
                              </p:par>
                            </p:childTnLst>
                          </p:cTn>
                        </p:par>
                        <p:par>
                          <p:cTn id="7" fill="hold">
                            <p:stCondLst>
                              <p:cond delay="5000"/>
                            </p:stCondLst>
                            <p:childTnLst>
                              <p:par>
                                <p:cTn id="8" presetID="35" presetClass="path" presetSubtype="0" accel="50000" decel="50000" fill="hold" nodeType="afterEffect">
                                  <p:stCondLst>
                                    <p:cond delay="0"/>
                                  </p:stCondLst>
                                  <p:childTnLst>
                                    <p:animMotion origin="layout" path="M 0.04219 0.01618 L -1.29705 -0.00486 " pathEditMode="relative" rAng="0" ptsTypes="AA">
                                      <p:cBhvr>
                                        <p:cTn id="9" dur="5000" fill="hold"/>
                                        <p:tgtEl>
                                          <p:spTgt spid="6"/>
                                        </p:tgtEl>
                                        <p:attrNameLst>
                                          <p:attrName>ppt_x</p:attrName>
                                          <p:attrName>ppt_y</p:attrName>
                                        </p:attrNameLst>
                                      </p:cBhvr>
                                      <p:rCtr x="-670" y="-11"/>
                                    </p:animMotion>
                                  </p:childTnLst>
                                </p:cTn>
                              </p:par>
                            </p:childTnLst>
                          </p:cTn>
                        </p:par>
                        <p:par>
                          <p:cTn id="10" fill="hold">
                            <p:stCondLst>
                              <p:cond delay="10000"/>
                            </p:stCondLst>
                            <p:childTnLst>
                              <p:par>
                                <p:cTn id="11" presetID="35" presetClass="path" presetSubtype="0" accel="50000" decel="50000" fill="hold" nodeType="afterEffect">
                                  <p:stCondLst>
                                    <p:cond delay="0"/>
                                  </p:stCondLst>
                                  <p:childTnLst>
                                    <p:animMotion origin="layout" path="M 0.04219 0.01618 L -1.29705 -0.00486 " pathEditMode="relative" rAng="0" ptsTypes="AA">
                                      <p:cBhvr>
                                        <p:cTn id="12" dur="5000" fill="hold"/>
                                        <p:tgtEl>
                                          <p:spTgt spid="7"/>
                                        </p:tgtEl>
                                        <p:attrNameLst>
                                          <p:attrName>ppt_x</p:attrName>
                                          <p:attrName>ppt_y</p:attrName>
                                        </p:attrNameLst>
                                      </p:cBhvr>
                                      <p:rCtr x="-670" y="-11"/>
                                    </p:animMotion>
                                  </p:childTnLst>
                                </p:cTn>
                              </p:par>
                            </p:childTnLst>
                          </p:cTn>
                        </p:par>
                        <p:par>
                          <p:cTn id="13" fill="hold">
                            <p:stCondLst>
                              <p:cond delay="15000"/>
                            </p:stCondLst>
                            <p:childTnLst>
                              <p:par>
                                <p:cTn id="14" presetID="49" presetClass="path" presetSubtype="0" accel="50000" decel="50000" fill="hold" nodeType="afterEffect">
                                  <p:stCondLst>
                                    <p:cond delay="0"/>
                                  </p:stCondLst>
                                  <p:childTnLst>
                                    <p:animMotion origin="layout" path="M -0.15712 -0.0104 L 1.3625 0.01618 " pathEditMode="relative" rAng="0" ptsTypes="AA">
                                      <p:cBhvr>
                                        <p:cTn id="15" dur="5000" fill="hold"/>
                                        <p:tgtEl>
                                          <p:spTgt spid="8"/>
                                        </p:tgtEl>
                                        <p:attrNameLst>
                                          <p:attrName>ppt_x</p:attrName>
                                          <p:attrName>ppt_y</p:attrName>
                                        </p:attrNameLst>
                                      </p:cBhvr>
                                      <p:rCtr x="760"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sonambulismoIIII.jpg"/>
          <p:cNvPicPr>
            <a:picLocks noChangeAspect="1" noChangeArrowheads="1"/>
          </p:cNvPicPr>
          <p:nvPr/>
        </p:nvPicPr>
        <p:blipFill>
          <a:blip r:embed="rId2"/>
          <a:srcRect/>
          <a:stretch>
            <a:fillRect/>
          </a:stretch>
        </p:blipFill>
        <p:spPr bwMode="auto">
          <a:xfrm>
            <a:off x="0" y="0"/>
            <a:ext cx="9144000" cy="7310611"/>
          </a:xfrm>
          <a:prstGeom prst="rect">
            <a:avLst/>
          </a:prstGeom>
          <a:noFill/>
        </p:spPr>
      </p:pic>
    </p:spTree>
  </p:cSld>
  <p:clrMapOvr>
    <a:masterClrMapping/>
  </p:clrMapOvr>
  <p:transition spd="slow" advTm="6000">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Sonambulismo-afecta-1355979.jpg"/>
          <p:cNvPicPr>
            <a:picLocks noChangeAspect="1" noChangeArrowheads="1"/>
          </p:cNvPicPr>
          <p:nvPr/>
        </p:nvPicPr>
        <p:blipFill>
          <a:blip r:embed="rId2"/>
          <a:srcRect/>
          <a:stretch>
            <a:fillRect/>
          </a:stretch>
        </p:blipFill>
        <p:spPr bwMode="auto">
          <a:xfrm>
            <a:off x="-428660" y="0"/>
            <a:ext cx="10364961" cy="6858000"/>
          </a:xfrm>
          <a:prstGeom prst="rect">
            <a:avLst/>
          </a:prstGeom>
          <a:noFill/>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inios-sonambulos.jpg"/>
          <p:cNvPicPr>
            <a:picLocks noChangeAspect="1" noChangeArrowheads="1"/>
          </p:cNvPicPr>
          <p:nvPr/>
        </p:nvPicPr>
        <p:blipFill>
          <a:blip r:embed="rId2"/>
          <a:srcRect/>
          <a:stretch>
            <a:fillRect/>
          </a:stretch>
        </p:blipFill>
        <p:spPr bwMode="auto">
          <a:xfrm>
            <a:off x="-1" y="0"/>
            <a:ext cx="9249731" cy="6858000"/>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www_jessicatremp_com_1.jpg"/>
          <p:cNvPicPr>
            <a:picLocks noChangeAspect="1" noChangeArrowheads="1"/>
          </p:cNvPicPr>
          <p:nvPr/>
        </p:nvPicPr>
        <p:blipFill>
          <a:blip r:embed="rId2"/>
          <a:srcRect/>
          <a:stretch>
            <a:fillRect/>
          </a:stretch>
        </p:blipFill>
        <p:spPr bwMode="auto">
          <a:xfrm>
            <a:off x="0" y="0"/>
            <a:ext cx="9221190" cy="6858000"/>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
        <p:nvSpPr>
          <p:cNvPr id="4" name="3 Rectángulo"/>
          <p:cNvSpPr/>
          <p:nvPr/>
        </p:nvSpPr>
        <p:spPr>
          <a:xfrm>
            <a:off x="500034" y="0"/>
            <a:ext cx="8358246" cy="7294305"/>
          </a:xfrm>
          <a:prstGeom prst="rect">
            <a:avLst/>
          </a:prstGeom>
        </p:spPr>
        <p:txBody>
          <a:bodyPr wrap="square">
            <a:spAutoFit/>
          </a:bodyPr>
          <a:lstStyle/>
          <a:p>
            <a:pPr algn="ctr"/>
            <a:r>
              <a:rPr lang="es-ES" b="1" dirty="0"/>
              <a:t>Un individuo sonámbulo puede salir de la cama, caminar, orinar o incluso salir de su casa, mientras permanece inconsciente y sin probabilidad de comunicación (...)</a:t>
            </a:r>
            <a:endParaRPr lang="es-ES" dirty="0"/>
          </a:p>
          <a:p>
            <a:pPr algn="ctr"/>
            <a:r>
              <a:rPr lang="es-ES" b="1" dirty="0"/>
              <a:t>Se cree, erróneamente, que el sonambulismo es la conversión, en el estado de vigilia, de los movimientos físicos que efectúa el individuo en las escenas que está realizando durante su ensoñación (véase sueño). Pero la realidad es que el sonambulismo se presenta durante las horas de la noche en las que aún no se ha presentado la etapa o fase de movimientos oculares rápidos (véase MOR o REM), que es aquella en la que sí suelen presentarse las imágenes oníricas.</a:t>
            </a:r>
            <a:endParaRPr lang="es-ES" dirty="0"/>
          </a:p>
          <a:p>
            <a:pPr algn="ctr"/>
            <a:r>
              <a:rPr lang="es-ES" b="1" dirty="0"/>
              <a:t>Actividades como fingir el leer un libro, lavarse las manos, caminar etc. son las que pueden realizar. Contrario a la creencia popular, los sonámbulos no pueden realizar actividades que requieran de demasiado esfuerzo, ni siquiera hablar, solo pueden emitir sonidos sin sentido.</a:t>
            </a:r>
            <a:endParaRPr lang="es-ES" dirty="0"/>
          </a:p>
          <a:p>
            <a:pPr algn="ctr"/>
            <a:r>
              <a:rPr lang="es-ES" b="1" dirty="0"/>
              <a:t> Un mito que se maneja en el sonambulismo es que si se despiertan a mitad de su tarea en el sonambulismo la persona puede morir, esto es falso y es exactamente igual a que la persona despierte en su cama.</a:t>
            </a:r>
            <a:endParaRPr lang="es-ES" dirty="0"/>
          </a:p>
          <a:p>
            <a:pPr algn="ctr"/>
            <a:r>
              <a:rPr lang="es-ES" b="1" dirty="0"/>
              <a:t>Los sonámbulos realizan sus actividades con los ojos abiertos de manera que pueden explorar sus alrededores, y no con sus ojos cerrados y sus brazos extendidos , como se los muestra a menudo en parodias de dibujos animados o películas. Las víctimas de esta afección pueden tener los ojos hacia arriba (debido a la adaptación natural del cuerpo a no recibir luz en el acto del dormir) y si son interrogados, el sujeto no responderá coherentemente, solo emitirá sonidos. </a:t>
            </a:r>
            <a:endParaRPr lang="es-ES" dirty="0"/>
          </a:p>
          <a:p>
            <a:r>
              <a:rPr lang="es-ES" b="1" dirty="0"/>
              <a:t/>
            </a:r>
            <a:br>
              <a:rPr lang="es-ES" b="1" dirty="0"/>
            </a:br>
            <a:endParaRPr lang="es-ES" dirty="0"/>
          </a:p>
        </p:txBody>
      </p:sp>
      <p:pic>
        <p:nvPicPr>
          <p:cNvPr id="3"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Tree>
  </p:cSld>
  <p:clrMapOvr>
    <a:masterClrMapping/>
  </p:clrMapOvr>
  <p:transition advTm="6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accel="50000" decel="50000" fill="hold" nodeType="afterEffect">
                                  <p:stCondLst>
                                    <p:cond delay="0"/>
                                  </p:stCondLst>
                                  <p:childTnLst>
                                    <p:animMotion origin="layout" path="M -0.15712 -0.0104 L 1.3625 0.01618 " pathEditMode="relative" rAng="0" ptsTypes="AA">
                                      <p:cBhvr>
                                        <p:cTn id="6" dur="5000" fill="hold"/>
                                        <p:tgtEl>
                                          <p:spTgt spid="3"/>
                                        </p:tgtEl>
                                        <p:attrNameLst>
                                          <p:attrName>ppt_x</p:attrName>
                                          <p:attrName>ppt_y</p:attrName>
                                        </p:attrNameLst>
                                      </p:cBhvr>
                                      <p:rCtr x="760" y="13"/>
                                    </p:animMotion>
                                  </p:childTnLst>
                                </p:cTn>
                              </p:par>
                            </p:childTnLst>
                          </p:cTn>
                        </p:par>
                        <p:par>
                          <p:cTn id="7" fill="hold">
                            <p:stCondLst>
                              <p:cond delay="5000"/>
                            </p:stCondLst>
                            <p:childTnLst>
                              <p:par>
                                <p:cTn id="8" presetID="49" presetClass="path" presetSubtype="0" accel="50000" decel="50000" fill="hold" nodeType="afterEffect">
                                  <p:stCondLst>
                                    <p:cond delay="0"/>
                                  </p:stCondLst>
                                  <p:childTnLst>
                                    <p:animMotion origin="layout" path="M -0.15712 -0.0104 L 1.3625 0.01618 " pathEditMode="relative" rAng="0" ptsTypes="AA">
                                      <p:cBhvr>
                                        <p:cTn id="9" dur="5000" fill="hold"/>
                                        <p:tgtEl>
                                          <p:spTgt spid="5"/>
                                        </p:tgtEl>
                                        <p:attrNameLst>
                                          <p:attrName>ppt_x</p:attrName>
                                          <p:attrName>ppt_y</p:attrName>
                                        </p:attrNameLst>
                                      </p:cBhvr>
                                      <p:rCtr x="760"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sonambulismo666.jpg"/>
          <p:cNvPicPr>
            <a:picLocks noChangeAspect="1" noChangeArrowheads="1"/>
          </p:cNvPicPr>
          <p:nvPr/>
        </p:nvPicPr>
        <p:blipFill>
          <a:blip r:embed="rId2"/>
          <a:srcRect/>
          <a:stretch>
            <a:fillRect/>
          </a:stretch>
        </p:blipFill>
        <p:spPr bwMode="auto">
          <a:xfrm>
            <a:off x="-1" y="0"/>
            <a:ext cx="9429785" cy="6858000"/>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klimt00.jpg"/>
          <p:cNvPicPr>
            <a:picLocks noChangeAspect="1" noChangeArrowheads="1"/>
          </p:cNvPicPr>
          <p:nvPr/>
        </p:nvPicPr>
        <p:blipFill>
          <a:blip r:embed="rId2"/>
          <a:srcRect/>
          <a:stretch>
            <a:fillRect/>
          </a:stretch>
        </p:blipFill>
        <p:spPr bwMode="auto">
          <a:xfrm>
            <a:off x="0" y="0"/>
            <a:ext cx="9429780" cy="6858000"/>
          </a:xfrm>
          <a:prstGeom prst="rect">
            <a:avLst/>
          </a:prstGeom>
          <a:noFill/>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sonambulismo-21.jpg"/>
          <p:cNvPicPr>
            <a:picLocks noChangeAspect="1" noChangeArrowheads="1"/>
          </p:cNvPicPr>
          <p:nvPr/>
        </p:nvPicPr>
        <p:blipFill>
          <a:blip r:embed="rId2"/>
          <a:srcRect l="7500" t="10434" r="6999" b="23043"/>
          <a:stretch>
            <a:fillRect/>
          </a:stretch>
        </p:blipFill>
        <p:spPr bwMode="auto">
          <a:xfrm>
            <a:off x="0" y="-1"/>
            <a:ext cx="9144000" cy="7158811"/>
          </a:xfrm>
          <a:prstGeom prst="rect">
            <a:avLst/>
          </a:prstGeom>
          <a:noFill/>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6666.jpg"/>
          <p:cNvPicPr>
            <a:picLocks noChangeAspect="1" noChangeArrowheads="1"/>
          </p:cNvPicPr>
          <p:nvPr/>
        </p:nvPicPr>
        <p:blipFill>
          <a:blip r:embed="rId2"/>
          <a:srcRect/>
          <a:stretch>
            <a:fillRect/>
          </a:stretch>
        </p:blipFill>
        <p:spPr bwMode="auto">
          <a:xfrm>
            <a:off x="0" y="0"/>
            <a:ext cx="9217768" cy="6858000"/>
          </a:xfrm>
          <a:prstGeom prst="rect">
            <a:avLst/>
          </a:prstGeom>
          <a:noFill/>
        </p:spPr>
      </p:pic>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
        <p:nvSpPr>
          <p:cNvPr id="2" name="1 Rectángulo"/>
          <p:cNvSpPr/>
          <p:nvPr/>
        </p:nvSpPr>
        <p:spPr>
          <a:xfrm>
            <a:off x="571472" y="785794"/>
            <a:ext cx="8215370" cy="5078313"/>
          </a:xfrm>
          <a:prstGeom prst="rect">
            <a:avLst/>
          </a:prstGeom>
        </p:spPr>
        <p:txBody>
          <a:bodyPr wrap="square">
            <a:spAutoFit/>
          </a:bodyPr>
          <a:lstStyle/>
          <a:p>
            <a:pPr algn="ctr"/>
            <a:r>
              <a:rPr lang="es-ES" dirty="0" smtClean="0"/>
              <a:t>El 19% de la población mundial es propensa a padecer sonambulismo.</a:t>
            </a:r>
          </a:p>
          <a:p>
            <a:pPr algn="ctr"/>
            <a:r>
              <a:rPr lang="es-ES" dirty="0" smtClean="0"/>
              <a:t>Un estudio mostró que la mayor prevales cencía de sonambulismo fue de 16,7% en niños de entre 11 y 16 años de edad.</a:t>
            </a:r>
          </a:p>
          <a:p>
            <a:pPr algn="ctr"/>
            <a:r>
              <a:rPr lang="es-ES" dirty="0" smtClean="0"/>
              <a:t>Los hombres tienden más al sonambulismo que las mujeres.</a:t>
            </a:r>
          </a:p>
          <a:p>
            <a:pPr algn="ctr"/>
            <a:r>
              <a:rPr lang="es-ES" dirty="0" smtClean="0"/>
              <a:t>Se han realizado estudios de que si ambos padres sufren de sonambulismo hay una probabilidad de un 60% de que el hijo sufra de sonambulismo</a:t>
            </a:r>
          </a:p>
          <a:p>
            <a:pPr algn="ctr"/>
            <a:r>
              <a:rPr lang="es-ES" dirty="0" smtClean="0"/>
              <a:t>Actividades como fingir el leer un libro, lavarse las manos, caminar etc. son las que pueden realizar. Contrario a la creencia popular, los sonámbulos no pueden realizar actividades que requieran de demasiado esfuerzo. Un mito que se maneja en el sonambulismo es que si se despiertan a mitad de su tarea en el sonambulismo la persona puede morir, esto es falso y es exactamente igual a que la persona despierte en su cama. Los sonámbulos realizan sus actividades con los ojos abiertos de manera que pueden explorar sus alrededores, y no con sus ojos cerrados y sus brazos extendidos , como se los muestra a menudo en parodias de dibujos animados o películas. Las víctimas de esta afección pueden tener los ojos hacia arriba (debido a la adaptación natural del cuerpo a no recibir luz en el acto del dormir) y si son interrogados, en algunos casos pueden responder incoherencias.</a:t>
            </a:r>
            <a:endParaRPr lang="es-ES" dirty="0"/>
          </a:p>
        </p:txBody>
      </p:sp>
      <p:pic>
        <p:nvPicPr>
          <p:cNvPr id="3" name="Picture 2" descr="C:\Documents and Settings\Dell\Escritorio\sonambulo1.gif"/>
          <p:cNvPicPr>
            <a:picLocks noChangeAspect="1" noChangeArrowheads="1"/>
          </p:cNvPicPr>
          <p:nvPr/>
        </p:nvPicPr>
        <p:blipFill>
          <a:blip r:embed="rId2"/>
          <a:srcRect/>
          <a:stretch>
            <a:fillRect/>
          </a:stretch>
        </p:blipFill>
        <p:spPr bwMode="auto">
          <a:xfrm>
            <a:off x="-3057525" y="2657474"/>
            <a:ext cx="3057525" cy="4200526"/>
          </a:xfrm>
          <a:prstGeom prst="rect">
            <a:avLst/>
          </a:prstGeom>
          <a:noFill/>
        </p:spPr>
      </p:pic>
    </p:spTree>
  </p:cSld>
  <p:clrMapOvr>
    <a:masterClrMapping/>
  </p:clrMapOvr>
  <p:transition advTm="5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accel="50000" decel="50000" fill="hold" nodeType="afterEffect">
                                  <p:stCondLst>
                                    <p:cond delay="0"/>
                                  </p:stCondLst>
                                  <p:childTnLst>
                                    <p:animMotion origin="layout" path="M -0.15712 -0.0104 L 1.3625 0.01618 " pathEditMode="relative" rAng="0" ptsTypes="AA">
                                      <p:cBhvr>
                                        <p:cTn id="6" dur="5000" fill="hold"/>
                                        <p:tgtEl>
                                          <p:spTgt spid="3"/>
                                        </p:tgtEl>
                                        <p:attrNameLst>
                                          <p:attrName>ppt_x</p:attrName>
                                          <p:attrName>ppt_y</p:attrName>
                                        </p:attrNameLst>
                                      </p:cBhvr>
                                      <p:rCtr x="760" y="13"/>
                                    </p:animMotion>
                                  </p:childTnLst>
                                </p:cTn>
                              </p:par>
                            </p:childTnLst>
                          </p:cTn>
                        </p:par>
                        <p:par>
                          <p:cTn id="7" fill="hold">
                            <p:stCondLst>
                              <p:cond delay="5000"/>
                            </p:stCondLst>
                            <p:childTnLst>
                              <p:par>
                                <p:cTn id="8" presetID="49" presetClass="path" presetSubtype="0" accel="50000" decel="50000" fill="hold" nodeType="afterEffect">
                                  <p:stCondLst>
                                    <p:cond delay="0"/>
                                  </p:stCondLst>
                                  <p:childTnLst>
                                    <p:animMotion origin="layout" path="M -0.15712 -0.0104 L 1.3625 0.01618 " pathEditMode="relative" rAng="0" ptsTypes="AA">
                                      <p:cBhvr>
                                        <p:cTn id="9" dur="5000" fill="hold"/>
                                        <p:tgtEl>
                                          <p:spTgt spid="4"/>
                                        </p:tgtEl>
                                        <p:attrNameLst>
                                          <p:attrName>ppt_x</p:attrName>
                                          <p:attrName>ppt_y</p:attrName>
                                        </p:attrNameLst>
                                      </p:cBhvr>
                                      <p:rCtr x="760"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Que-es-el-sonambulismo-y-como-ocurre-2.jpg"/>
          <p:cNvPicPr>
            <a:picLocks noChangeAspect="1" noChangeArrowheads="1"/>
          </p:cNvPicPr>
          <p:nvPr/>
        </p:nvPicPr>
        <p:blipFill>
          <a:blip r:embed="rId2"/>
          <a:srcRect/>
          <a:stretch>
            <a:fillRect/>
          </a:stretch>
        </p:blipFill>
        <p:spPr bwMode="auto">
          <a:xfrm>
            <a:off x="0" y="0"/>
            <a:ext cx="9138224" cy="6858000"/>
          </a:xfrm>
          <a:prstGeom prst="rect">
            <a:avLst/>
          </a:prstGeom>
          <a:noFill/>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ONMBU~1.JPG"/>
          <p:cNvPicPr>
            <a:picLocks noChangeAspect="1" noChangeArrowheads="1"/>
          </p:cNvPicPr>
          <p:nvPr/>
        </p:nvPicPr>
        <p:blipFill>
          <a:blip r:embed="rId2"/>
          <a:srcRect/>
          <a:stretch>
            <a:fillRect/>
          </a:stretch>
        </p:blipFill>
        <p:spPr bwMode="auto">
          <a:xfrm>
            <a:off x="0" y="0"/>
            <a:ext cx="9144000" cy="6935259"/>
          </a:xfrm>
          <a:prstGeom prst="rect">
            <a:avLst/>
          </a:prstGeom>
          <a:noFill/>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362" name="Picture 2" descr="C:\Documents and Settings\Dell\Escritorio\sonambulismo2.jpg"/>
          <p:cNvPicPr>
            <a:picLocks noChangeAspect="1" noChangeArrowheads="1"/>
          </p:cNvPicPr>
          <p:nvPr/>
        </p:nvPicPr>
        <p:blipFill>
          <a:blip r:embed="rId2"/>
          <a:srcRect/>
          <a:stretch>
            <a:fillRect/>
          </a:stretch>
        </p:blipFill>
        <p:spPr bwMode="auto">
          <a:xfrm>
            <a:off x="-5986682" y="785794"/>
            <a:ext cx="5986682" cy="6072206"/>
          </a:xfrm>
          <a:prstGeom prst="rect">
            <a:avLst/>
          </a:prstGeom>
          <a:noFill/>
        </p:spPr>
      </p:pic>
      <p:pic>
        <p:nvPicPr>
          <p:cNvPr id="3" name="Picture 2" descr="C:\Documents and Settings\Dell\Escritorio\sonambulismo2.jpg"/>
          <p:cNvPicPr>
            <a:picLocks noChangeAspect="1" noChangeArrowheads="1"/>
          </p:cNvPicPr>
          <p:nvPr/>
        </p:nvPicPr>
        <p:blipFill>
          <a:blip r:embed="rId2"/>
          <a:srcRect/>
          <a:stretch>
            <a:fillRect/>
          </a:stretch>
        </p:blipFill>
        <p:spPr bwMode="auto">
          <a:xfrm flipH="1">
            <a:off x="9144000" y="642918"/>
            <a:ext cx="5832197" cy="6215082"/>
          </a:xfrm>
          <a:prstGeom prst="rect">
            <a:avLst/>
          </a:prstGeom>
          <a:noFill/>
        </p:spPr>
      </p:pic>
      <p:sp>
        <p:nvSpPr>
          <p:cNvPr id="4" name="3 Rectángulo"/>
          <p:cNvSpPr/>
          <p:nvPr/>
        </p:nvSpPr>
        <p:spPr>
          <a:xfrm>
            <a:off x="0" y="0"/>
            <a:ext cx="9144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accent2">
                  <a:lumMod val="20000"/>
                  <a:lumOff val="80000"/>
                </a:schemeClr>
              </a:solidFill>
            </a:endParaRP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3" presetClass="path" presetSubtype="0" accel="50000" decel="50000" fill="hold" nodeType="afterEffect">
                                  <p:stCondLst>
                                    <p:cond delay="0"/>
                                  </p:stCondLst>
                                  <p:childTnLst>
                                    <p:animMotion origin="layout" path="M 0.14583 -0.0402 L 1.42552 -0.0194 " pathEditMode="relative" rAng="0" ptsTypes="AA">
                                      <p:cBhvr>
                                        <p:cTn id="10" dur="5000" fill="hold"/>
                                        <p:tgtEl>
                                          <p:spTgt spid="15362"/>
                                        </p:tgtEl>
                                        <p:attrNameLst>
                                          <p:attrName>ppt_x</p:attrName>
                                          <p:attrName>ppt_y</p:attrName>
                                        </p:attrNameLst>
                                      </p:cBhvr>
                                      <p:rCtr x="640" y="10"/>
                                    </p:animMotion>
                                  </p:childTnLst>
                                </p:cTn>
                              </p:par>
                            </p:childTnLst>
                          </p:cTn>
                        </p:par>
                        <p:par>
                          <p:cTn id="11" fill="hold">
                            <p:stCondLst>
                              <p:cond delay="5000"/>
                            </p:stCondLst>
                            <p:childTnLst>
                              <p:par>
                                <p:cTn id="12" presetID="35" presetClass="path" presetSubtype="0" accel="50000" decel="50000" fill="hold" nodeType="afterEffect">
                                  <p:stCondLst>
                                    <p:cond delay="0"/>
                                  </p:stCondLst>
                                  <p:childTnLst>
                                    <p:animMotion origin="layout" path="M 0.00156 -0.0298 L -1.48924 -0.02634 " pathEditMode="relative" rAng="0" ptsTypes="AA">
                                      <p:cBhvr>
                                        <p:cTn id="13" dur="5000" fill="hold"/>
                                        <p:tgtEl>
                                          <p:spTgt spid="3"/>
                                        </p:tgtEl>
                                        <p:attrNameLst>
                                          <p:attrName>ppt_x</p:attrName>
                                          <p:attrName>ppt_y</p:attrName>
                                        </p:attrNameLst>
                                      </p:cBhvr>
                                      <p:rCtr x="-745" y="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Que-es-el-sonambulismo-y-como-ocurre-3.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sonambulo-sonambulismo-pijama-sleepwalking-sleep-walking.jpg"/>
          <p:cNvPicPr>
            <a:picLocks noChangeAspect="1" noChangeArrowheads="1"/>
          </p:cNvPicPr>
          <p:nvPr/>
        </p:nvPicPr>
        <p:blipFill>
          <a:blip r:embed="rId2"/>
          <a:srcRect/>
          <a:stretch>
            <a:fillRect/>
          </a:stretch>
        </p:blipFill>
        <p:spPr bwMode="auto">
          <a:xfrm>
            <a:off x="0" y="0"/>
            <a:ext cx="12192002" cy="6858000"/>
          </a:xfrm>
          <a:prstGeom prst="rect">
            <a:avLst/>
          </a:prstGeom>
          <a:noFill/>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sonambulo.jpg"/>
          <p:cNvPicPr>
            <a:picLocks noChangeAspect="1" noChangeArrowheads="1"/>
          </p:cNvPicPr>
          <p:nvPr/>
        </p:nvPicPr>
        <p:blipFill>
          <a:blip r:embed="rId2"/>
          <a:srcRect/>
          <a:stretch>
            <a:fillRect/>
          </a:stretch>
        </p:blipFill>
        <p:spPr bwMode="auto">
          <a:xfrm>
            <a:off x="-1" y="0"/>
            <a:ext cx="9489883" cy="6858000"/>
          </a:xfrm>
          <a:prstGeom prst="rect">
            <a:avLst/>
          </a:prstGeom>
          <a:noFill/>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Que-es-el-sonambulismo-y-como-ocurre-1.jpg"/>
          <p:cNvPicPr>
            <a:picLocks noChangeAspect="1" noChangeArrowheads="1"/>
          </p:cNvPicPr>
          <p:nvPr/>
        </p:nvPicPr>
        <p:blipFill>
          <a:blip r:embed="rId2"/>
          <a:srcRect/>
          <a:stretch>
            <a:fillRect/>
          </a:stretch>
        </p:blipFill>
        <p:spPr bwMode="auto">
          <a:xfrm>
            <a:off x="-1" y="0"/>
            <a:ext cx="9344873" cy="6858000"/>
          </a:xfrm>
          <a:prstGeom prst="rect">
            <a:avLst/>
          </a:prstGeom>
          <a:noFill/>
        </p:spPr>
      </p:pic>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C:\Documents and Settings\Dell\Escritorio\untitledVV.bmp"/>
          <p:cNvPicPr>
            <a:picLocks noChangeAspect="1" noChangeArrowheads="1"/>
          </p:cNvPicPr>
          <p:nvPr/>
        </p:nvPicPr>
        <p:blipFill>
          <a:blip r:embed="rId2"/>
          <a:srcRect/>
          <a:stretch>
            <a:fillRect/>
          </a:stretch>
        </p:blipFill>
        <p:spPr bwMode="auto">
          <a:xfrm>
            <a:off x="0" y="0"/>
            <a:ext cx="9148928" cy="6858000"/>
          </a:xfrm>
          <a:prstGeom prst="rect">
            <a:avLst/>
          </a:prstGeom>
          <a:noFill/>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sonambulismoXXX.jpg"/>
          <p:cNvPicPr>
            <a:picLocks noChangeAspect="1" noChangeArrowheads="1"/>
          </p:cNvPicPr>
          <p:nvPr/>
        </p:nvPicPr>
        <p:blipFill>
          <a:blip r:embed="rId2"/>
          <a:srcRect/>
          <a:stretch>
            <a:fillRect/>
          </a:stretch>
        </p:blipFill>
        <p:spPr bwMode="auto">
          <a:xfrm>
            <a:off x="0" y="0"/>
            <a:ext cx="9331342" cy="6858000"/>
          </a:xfrm>
          <a:prstGeom prst="rect">
            <a:avLst/>
          </a:prstGeom>
          <a:noFill/>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Que-es-el-sonambulismo-y-como-ocurre-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onambuloRR.jpg"/>
          <p:cNvPicPr>
            <a:picLocks noChangeAspect="1" noChangeArrowheads="1"/>
          </p:cNvPicPr>
          <p:nvPr/>
        </p:nvPicPr>
        <p:blipFill>
          <a:blip r:embed="rId2"/>
          <a:srcRect/>
          <a:stretch>
            <a:fillRect/>
          </a:stretch>
        </p:blipFill>
        <p:spPr bwMode="auto">
          <a:xfrm>
            <a:off x="0" y="0"/>
            <a:ext cx="9144028" cy="6858000"/>
          </a:xfrm>
          <a:prstGeom prst="rect">
            <a:avLst/>
          </a:prstGeom>
          <a:noFill/>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imagesCAAHFG5O.jpg"/>
          <p:cNvPicPr>
            <a:picLocks noChangeAspect="1" noChangeArrowheads="1"/>
          </p:cNvPicPr>
          <p:nvPr/>
        </p:nvPicPr>
        <p:blipFill>
          <a:blip r:embed="rId2"/>
          <a:srcRect/>
          <a:stretch>
            <a:fillRect/>
          </a:stretch>
        </p:blipFill>
        <p:spPr bwMode="auto">
          <a:xfrm>
            <a:off x="0" y="0"/>
            <a:ext cx="6572264" cy="6964188"/>
          </a:xfrm>
          <a:prstGeom prst="rect">
            <a:avLst/>
          </a:prstGeom>
          <a:noFill/>
        </p:spPr>
      </p:pic>
      <p:pic>
        <p:nvPicPr>
          <p:cNvPr id="3" name="Picture 3" descr="C:\Documents and Settings\Dell\Escritorio\350px-John_Everett_Millais,_The_Somnambulist.jpg"/>
          <p:cNvPicPr>
            <a:picLocks noChangeAspect="1" noChangeArrowheads="1"/>
          </p:cNvPicPr>
          <p:nvPr/>
        </p:nvPicPr>
        <p:blipFill>
          <a:blip r:embed="rId3"/>
          <a:srcRect/>
          <a:stretch>
            <a:fillRect/>
          </a:stretch>
        </p:blipFill>
        <p:spPr bwMode="auto">
          <a:xfrm>
            <a:off x="4918814" y="0"/>
            <a:ext cx="4225186" cy="7231104"/>
          </a:xfrm>
          <a:prstGeom prst="rect">
            <a:avLst/>
          </a:prstGeom>
          <a:noFill/>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sonambulismo_caminar_dormido.jpg"/>
          <p:cNvPicPr>
            <a:picLocks noChangeAspect="1" noChangeArrowheads="1"/>
          </p:cNvPicPr>
          <p:nvPr/>
        </p:nvPicPr>
        <p:blipFill>
          <a:blip r:embed="rId2"/>
          <a:srcRect/>
          <a:stretch>
            <a:fillRect/>
          </a:stretch>
        </p:blipFill>
        <p:spPr bwMode="auto">
          <a:xfrm>
            <a:off x="0" y="0"/>
            <a:ext cx="9400767" cy="6858000"/>
          </a:xfrm>
          <a:prstGeom prst="rect">
            <a:avLst/>
          </a:prstGeom>
          <a:noFill/>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onambula.jpg"/>
          <p:cNvPicPr>
            <a:picLocks noChangeAspect="1" noChangeArrowheads="1"/>
          </p:cNvPicPr>
          <p:nvPr/>
        </p:nvPicPr>
        <p:blipFill>
          <a:blip r:embed="rId2"/>
          <a:srcRect/>
          <a:stretch>
            <a:fillRect/>
          </a:stretch>
        </p:blipFill>
        <p:spPr bwMode="auto">
          <a:xfrm>
            <a:off x="0" y="0"/>
            <a:ext cx="9317766" cy="6858000"/>
          </a:xfrm>
          <a:prstGeom prst="rect">
            <a:avLst/>
          </a:prstGeom>
          <a:noFill/>
        </p:spPr>
      </p:pic>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sonambuloºººº.jpg"/>
          <p:cNvPicPr>
            <a:picLocks noChangeAspect="1" noChangeArrowheads="1"/>
          </p:cNvPicPr>
          <p:nvPr/>
        </p:nvPicPr>
        <p:blipFill>
          <a:blip r:embed="rId2"/>
          <a:srcRect/>
          <a:stretch>
            <a:fillRect/>
          </a:stretch>
        </p:blipFill>
        <p:spPr bwMode="auto">
          <a:xfrm flipH="1">
            <a:off x="1285852" y="0"/>
            <a:ext cx="6357950" cy="7075464"/>
          </a:xfrm>
          <a:prstGeom prst="rect">
            <a:avLst/>
          </a:prstGeom>
          <a:noFill/>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C:\Documents and Settings\Dell\Escritorio\sonambulo.jpg"/>
          <p:cNvPicPr>
            <a:picLocks noChangeAspect="1" noChangeArrowheads="1"/>
          </p:cNvPicPr>
          <p:nvPr/>
        </p:nvPicPr>
        <p:blipFill>
          <a:blip r:embed="rId2"/>
          <a:srcRect/>
          <a:stretch>
            <a:fillRect/>
          </a:stretch>
        </p:blipFill>
        <p:spPr bwMode="auto">
          <a:xfrm>
            <a:off x="-4643502" y="919736"/>
            <a:ext cx="4318737" cy="5938264"/>
          </a:xfrm>
          <a:prstGeom prst="rect">
            <a:avLst/>
          </a:prstGeom>
          <a:noFill/>
        </p:spPr>
      </p:pic>
      <p:pic>
        <p:nvPicPr>
          <p:cNvPr id="3" name="Picture 2" descr="C:\Documents and Settings\Dell\Escritorio\Fmayo04_sonambulo.jpg"/>
          <p:cNvPicPr>
            <a:picLocks noChangeAspect="1" noChangeArrowheads="1"/>
          </p:cNvPicPr>
          <p:nvPr/>
        </p:nvPicPr>
        <p:blipFill>
          <a:blip r:embed="rId3"/>
          <a:srcRect/>
          <a:stretch>
            <a:fillRect/>
          </a:stretch>
        </p:blipFill>
        <p:spPr bwMode="auto">
          <a:xfrm>
            <a:off x="9144000" y="602305"/>
            <a:ext cx="5357850" cy="6255695"/>
          </a:xfrm>
          <a:prstGeom prst="rect">
            <a:avLst/>
          </a:prstGeom>
          <a:noFill/>
        </p:spPr>
      </p:pic>
      <p:pic>
        <p:nvPicPr>
          <p:cNvPr id="4" name="Picture 2" descr="C:\Documents and Settings\Dell\Escritorio\sonambulo.jpg"/>
          <p:cNvPicPr>
            <a:picLocks noChangeAspect="1" noChangeArrowheads="1"/>
          </p:cNvPicPr>
          <p:nvPr/>
        </p:nvPicPr>
        <p:blipFill>
          <a:blip r:embed="rId2"/>
          <a:srcRect/>
          <a:stretch>
            <a:fillRect/>
          </a:stretch>
        </p:blipFill>
        <p:spPr bwMode="auto">
          <a:xfrm>
            <a:off x="-4714940" y="928670"/>
            <a:ext cx="4312240" cy="5929330"/>
          </a:xfrm>
          <a:prstGeom prst="rect">
            <a:avLst/>
          </a:prstGeom>
          <a:noFill/>
        </p:spPr>
      </p:pic>
      <p:pic>
        <p:nvPicPr>
          <p:cNvPr id="5" name="Picture 2" descr="C:\Documents and Settings\Dell\Escritorio\Fmayo04_sonambulo.jpg"/>
          <p:cNvPicPr>
            <a:picLocks noChangeAspect="1" noChangeArrowheads="1"/>
          </p:cNvPicPr>
          <p:nvPr/>
        </p:nvPicPr>
        <p:blipFill>
          <a:blip r:embed="rId3"/>
          <a:srcRect/>
          <a:stretch>
            <a:fillRect/>
          </a:stretch>
        </p:blipFill>
        <p:spPr bwMode="auto">
          <a:xfrm>
            <a:off x="9144000" y="602305"/>
            <a:ext cx="5357850" cy="6255695"/>
          </a:xfrm>
          <a:prstGeom prst="rect">
            <a:avLst/>
          </a:prstGeom>
          <a:noFill/>
        </p:spPr>
      </p:pic>
      <p:pic>
        <p:nvPicPr>
          <p:cNvPr id="6" name="Picture 2" descr="C:\Documents and Settings\Dell\Escritorio\imagesCAET9MNP.jpg"/>
          <p:cNvPicPr>
            <a:picLocks noChangeAspect="1" noChangeArrowheads="1"/>
          </p:cNvPicPr>
          <p:nvPr/>
        </p:nvPicPr>
        <p:blipFill>
          <a:blip r:embed="rId4"/>
          <a:srcRect/>
          <a:stretch>
            <a:fillRect/>
          </a:stretch>
        </p:blipFill>
        <p:spPr bwMode="auto">
          <a:xfrm>
            <a:off x="-7143768" y="428588"/>
            <a:ext cx="7143768" cy="6429412"/>
          </a:xfrm>
          <a:prstGeom prst="rect">
            <a:avLst/>
          </a:prstGeom>
          <a:noFill/>
        </p:spPr>
      </p:pic>
      <p:sp>
        <p:nvSpPr>
          <p:cNvPr id="7" name="6 Rectángulo"/>
          <p:cNvSpPr/>
          <p:nvPr/>
        </p:nvSpPr>
        <p:spPr>
          <a:xfrm>
            <a:off x="0" y="0"/>
            <a:ext cx="9144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accent2">
                  <a:lumMod val="20000"/>
                  <a:lumOff val="80000"/>
                </a:schemeClr>
              </a:solidFill>
            </a:endParaRP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childTnLst>
                          </p:cTn>
                        </p:par>
                        <p:par>
                          <p:cTn id="8" fill="hold">
                            <p:stCondLst>
                              <p:cond delay="0"/>
                            </p:stCondLst>
                            <p:childTnLst>
                              <p:par>
                                <p:cTn id="9" presetID="35" presetClass="path" presetSubtype="0" accel="50000" decel="50000" fill="hold" nodeType="afterEffect">
                                  <p:stCondLst>
                                    <p:cond delay="0"/>
                                  </p:stCondLst>
                                  <p:childTnLst>
                                    <p:animMotion origin="layout" path="M -1.94444E-6 -4.91682E-6 L -1.76944 -0.02264 " pathEditMode="relative" rAng="0" ptsTypes="AA">
                                      <p:cBhvr>
                                        <p:cTn id="10" dur="5000" fill="hold"/>
                                        <p:tgtEl>
                                          <p:spTgt spid="3"/>
                                        </p:tgtEl>
                                        <p:attrNameLst>
                                          <p:attrName>ppt_x</p:attrName>
                                          <p:attrName>ppt_y</p:attrName>
                                        </p:attrNameLst>
                                      </p:cBhvr>
                                      <p:rCtr x="-885" y="-11"/>
                                    </p:animMotion>
                                  </p:childTnLst>
                                </p:cTn>
                              </p:par>
                            </p:childTnLst>
                          </p:cTn>
                        </p:par>
                        <p:par>
                          <p:cTn id="11" fill="hold">
                            <p:stCondLst>
                              <p:cond delay="5000"/>
                            </p:stCondLst>
                            <p:childTnLst>
                              <p:par>
                                <p:cTn id="12" presetID="63" presetClass="path" presetSubtype="0" accel="50000" decel="50000" fill="hold" nodeType="afterEffect">
                                  <p:stCondLst>
                                    <p:cond delay="0"/>
                                  </p:stCondLst>
                                  <p:childTnLst>
                                    <p:animMotion origin="layout" path="M -0.20486 -0.04583 L 1.65573 -0.03195 " pathEditMode="relative" rAng="0" ptsTypes="AA">
                                      <p:cBhvr>
                                        <p:cTn id="13" dur="5000" fill="hold"/>
                                        <p:tgtEl>
                                          <p:spTgt spid="2050"/>
                                        </p:tgtEl>
                                        <p:attrNameLst>
                                          <p:attrName>ppt_x</p:attrName>
                                          <p:attrName>ppt_y</p:attrName>
                                        </p:attrNameLst>
                                      </p:cBhvr>
                                      <p:rCtr x="930" y="7"/>
                                    </p:animMotion>
                                  </p:childTnLst>
                                </p:cTn>
                              </p:par>
                            </p:childTnLst>
                          </p:cTn>
                        </p:par>
                        <p:par>
                          <p:cTn id="14" fill="hold">
                            <p:stCondLst>
                              <p:cond delay="10000"/>
                            </p:stCondLst>
                            <p:childTnLst>
                              <p:par>
                                <p:cTn id="15" presetID="63" presetClass="path" presetSubtype="0" accel="50000" decel="50000" fill="hold" nodeType="afterEffect">
                                  <p:stCondLst>
                                    <p:cond delay="0"/>
                                  </p:stCondLst>
                                  <p:childTnLst>
                                    <p:animMotion origin="layout" path="M -0.01719 -0.02408 L 1.821 -0.01528 " pathEditMode="relative" rAng="0" ptsTypes="AA">
                                      <p:cBhvr>
                                        <p:cTn id="16" dur="5000" fill="hold"/>
                                        <p:tgtEl>
                                          <p:spTgt spid="6"/>
                                        </p:tgtEl>
                                        <p:attrNameLst>
                                          <p:attrName>ppt_x</p:attrName>
                                          <p:attrName>ppt_y</p:attrName>
                                        </p:attrNameLst>
                                      </p:cBhvr>
                                      <p:rCtr x="919" y="4"/>
                                    </p:animMotion>
                                  </p:childTnLst>
                                </p:cTn>
                              </p:par>
                            </p:childTnLst>
                          </p:cTn>
                        </p:par>
                        <p:par>
                          <p:cTn id="17" fill="hold">
                            <p:stCondLst>
                              <p:cond delay="15000"/>
                            </p:stCondLst>
                            <p:childTnLst>
                              <p:par>
                                <p:cTn id="18" presetID="63" presetClass="path" presetSubtype="0" accel="50000" decel="50000" fill="hold" nodeType="afterEffect">
                                  <p:stCondLst>
                                    <p:cond delay="0"/>
                                  </p:stCondLst>
                                  <p:childTnLst>
                                    <p:animMotion origin="layout" path="M 0.00816 -0.05717 L 1.80347 -0.05069 " pathEditMode="relative" rAng="0" ptsTypes="AA">
                                      <p:cBhvr>
                                        <p:cTn id="19" dur="5000" fill="hold"/>
                                        <p:tgtEl>
                                          <p:spTgt spid="4"/>
                                        </p:tgtEl>
                                        <p:attrNameLst>
                                          <p:attrName>ppt_x</p:attrName>
                                          <p:attrName>ppt_y</p:attrName>
                                        </p:attrNameLst>
                                      </p:cBhvr>
                                      <p:rCtr x="898" y="3"/>
                                    </p:animMotion>
                                  </p:childTnLst>
                                </p:cTn>
                              </p:par>
                            </p:childTnLst>
                          </p:cTn>
                        </p:par>
                        <p:par>
                          <p:cTn id="20" fill="hold">
                            <p:stCondLst>
                              <p:cond delay="20000"/>
                            </p:stCondLst>
                            <p:childTnLst>
                              <p:par>
                                <p:cTn id="21" presetID="35" presetClass="path" presetSubtype="0" accel="50000" decel="50000" fill="hold" nodeType="afterEffect">
                                  <p:stCondLst>
                                    <p:cond delay="0"/>
                                  </p:stCondLst>
                                  <p:childTnLst>
                                    <p:animMotion origin="layout" path="M 0.06875 -0.01389 L -1.70069 -0.03657 " pathEditMode="relative" rAng="0" ptsTypes="AA">
                                      <p:cBhvr>
                                        <p:cTn id="22" dur="5000" fill="hold"/>
                                        <p:tgtEl>
                                          <p:spTgt spid="5"/>
                                        </p:tgtEl>
                                        <p:attrNameLst>
                                          <p:attrName>ppt_x</p:attrName>
                                          <p:attrName>ppt_y</p:attrName>
                                        </p:attrNameLst>
                                      </p:cBhvr>
                                      <p:rCtr x="-885"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Malcolm 6tx07 -Hal Sonambulo_mp4_snapshot_13_10_[2012_08_10_23_33_04].jpg"/>
          <p:cNvPicPr>
            <a:picLocks noChangeAspect="1" noChangeArrowheads="1"/>
          </p:cNvPicPr>
          <p:nvPr/>
        </p:nvPicPr>
        <p:blipFill>
          <a:blip r:embed="rId2"/>
          <a:srcRect r="11467"/>
          <a:stretch>
            <a:fillRect/>
          </a:stretch>
        </p:blipFill>
        <p:spPr bwMode="auto">
          <a:xfrm>
            <a:off x="-383103" y="-285776"/>
            <a:ext cx="10055617" cy="7500990"/>
          </a:xfrm>
          <a:prstGeom prst="rect">
            <a:avLst/>
          </a:prstGeom>
          <a:noFill/>
        </p:spPr>
      </p:pic>
      <p:pic>
        <p:nvPicPr>
          <p:cNvPr id="30722" name="Picture 2" descr="C:\Documents and Settings\Dell\Escritorio\untitled.bmp"/>
          <p:cNvPicPr>
            <a:picLocks noChangeAspect="1" noChangeArrowheads="1"/>
          </p:cNvPicPr>
          <p:nvPr/>
        </p:nvPicPr>
        <p:blipFill>
          <a:blip r:embed="rId3"/>
          <a:srcRect/>
          <a:stretch>
            <a:fillRect/>
          </a:stretch>
        </p:blipFill>
        <p:spPr bwMode="auto">
          <a:xfrm>
            <a:off x="-129266" y="-428652"/>
            <a:ext cx="9852882" cy="7286652"/>
          </a:xfrm>
          <a:prstGeom prst="rect">
            <a:avLst/>
          </a:prstGeom>
          <a:noFill/>
        </p:spPr>
      </p:pic>
    </p:spTree>
  </p:cSld>
  <p:clrMapOvr>
    <a:masterClrMapping/>
  </p:clrMapOvr>
  <p:transition spd="slow" advTm="12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Clr clrSpc="rgb">
                                      <p:cBhvr override="childStyle">
                                        <p:cTn id="6" dur="100" fill="hold"/>
                                        <p:tgtEl>
                                          <p:spTgt spid="30722"/>
                                        </p:tgtEl>
                                        <p:attrNameLst>
                                          <p:attrName>style.color</p:attrName>
                                        </p:attrNameLst>
                                      </p:cBhvr>
                                      <p:to>
                                        <a:schemeClr val="accent2"/>
                                      </p:to>
                                    </p:animClr>
                                    <p:animClr clrSpc="rgb">
                                      <p:cBhvr>
                                        <p:cTn id="7" dur="100" fill="hold"/>
                                        <p:tgtEl>
                                          <p:spTgt spid="30722"/>
                                        </p:tgtEl>
                                        <p:attrNameLst>
                                          <p:attrName>fillcolor</p:attrName>
                                        </p:attrNameLst>
                                      </p:cBhvr>
                                      <p:to>
                                        <a:schemeClr val="accent2"/>
                                      </p:to>
                                    </p:animClr>
                                    <p:set>
                                      <p:cBhvr>
                                        <p:cTn id="8" dur="100" fill="hold"/>
                                        <p:tgtEl>
                                          <p:spTgt spid="30722"/>
                                        </p:tgtEl>
                                        <p:attrNameLst>
                                          <p:attrName>fill.type</p:attrName>
                                        </p:attrNameLst>
                                      </p:cBhvr>
                                      <p:to>
                                        <p:strVal val="solid"/>
                                      </p:to>
                                    </p:set>
                                    <p:set>
                                      <p:cBhvr>
                                        <p:cTn id="9" dur="100" fill="hold"/>
                                        <p:tgtEl>
                                          <p:spTgt spid="30722"/>
                                        </p:tgtEl>
                                        <p:attrNameLst>
                                          <p:attrName>fill.on</p:attrName>
                                        </p:attrNameLst>
                                      </p:cBhvr>
                                      <p:to>
                                        <p:strVal val="true"/>
                                      </p:to>
                                    </p:set>
                                    <p:animRot by="120000">
                                      <p:cBhvr>
                                        <p:cTn id="10" dur="100" fill="hold">
                                          <p:stCondLst>
                                            <p:cond delay="0"/>
                                          </p:stCondLst>
                                        </p:cTn>
                                        <p:tgtEl>
                                          <p:spTgt spid="30722"/>
                                        </p:tgtEl>
                                        <p:attrNameLst>
                                          <p:attrName>r</p:attrName>
                                        </p:attrNameLst>
                                      </p:cBhvr>
                                    </p:animRot>
                                    <p:animRot by="-240000">
                                      <p:cBhvr>
                                        <p:cTn id="11" dur="200" fill="hold">
                                          <p:stCondLst>
                                            <p:cond delay="200"/>
                                          </p:stCondLst>
                                        </p:cTn>
                                        <p:tgtEl>
                                          <p:spTgt spid="30722"/>
                                        </p:tgtEl>
                                        <p:attrNameLst>
                                          <p:attrName>r</p:attrName>
                                        </p:attrNameLst>
                                      </p:cBhvr>
                                    </p:animRot>
                                    <p:animRot by="240000">
                                      <p:cBhvr>
                                        <p:cTn id="12" dur="200" fill="hold">
                                          <p:stCondLst>
                                            <p:cond delay="400"/>
                                          </p:stCondLst>
                                        </p:cTn>
                                        <p:tgtEl>
                                          <p:spTgt spid="30722"/>
                                        </p:tgtEl>
                                        <p:attrNameLst>
                                          <p:attrName>r</p:attrName>
                                        </p:attrNameLst>
                                      </p:cBhvr>
                                    </p:animRot>
                                    <p:animRot by="-240000">
                                      <p:cBhvr>
                                        <p:cTn id="13" dur="200" fill="hold">
                                          <p:stCondLst>
                                            <p:cond delay="600"/>
                                          </p:stCondLst>
                                        </p:cTn>
                                        <p:tgtEl>
                                          <p:spTgt spid="30722"/>
                                        </p:tgtEl>
                                        <p:attrNameLst>
                                          <p:attrName>r</p:attrName>
                                        </p:attrNameLst>
                                      </p:cBhvr>
                                    </p:animRot>
                                    <p:animRot by="120000">
                                      <p:cBhvr>
                                        <p:cTn id="14" dur="200" fill="hold">
                                          <p:stCondLst>
                                            <p:cond delay="800"/>
                                          </p:stCondLst>
                                        </p:cTn>
                                        <p:tgtEl>
                                          <p:spTgt spid="30722"/>
                                        </p:tgtEl>
                                        <p:attrNameLst>
                                          <p:attrName>r</p:attrName>
                                        </p:attrNameLst>
                                      </p:cBhvr>
                                    </p:animRot>
                                  </p:childTnLst>
                                </p:cTn>
                              </p:par>
                            </p:childTnLst>
                          </p:cTn>
                        </p:par>
                        <p:par>
                          <p:cTn id="15" fill="hold">
                            <p:stCondLst>
                              <p:cond delay="1000"/>
                            </p:stCondLst>
                            <p:childTnLst>
                              <p:par>
                                <p:cTn id="16" presetID="35" presetClass="path" presetSubtype="0" accel="50000" decel="50000" fill="hold" nodeType="afterEffect">
                                  <p:stCondLst>
                                    <p:cond delay="0"/>
                                  </p:stCondLst>
                                  <p:childTnLst>
                                    <p:animMotion origin="layout" path="M -2.77778E-6 0 L -1.18229 0.02083 " pathEditMode="relative" rAng="0" ptsTypes="AA">
                                      <p:cBhvr>
                                        <p:cTn id="17" dur="5000" fill="hold"/>
                                        <p:tgtEl>
                                          <p:spTgt spid="30722"/>
                                        </p:tgtEl>
                                        <p:attrNameLst>
                                          <p:attrName>ppt_x</p:attrName>
                                          <p:attrName>ppt_y</p:attrName>
                                        </p:attrNameLst>
                                      </p:cBhvr>
                                      <p:rCtr x="-591"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C:\Documents and Settings\Dell\Escritorio\M245380-Time_lapse_image_of_a_woman_sleep_walking-SPL.jpg"/>
          <p:cNvPicPr>
            <a:picLocks noChangeAspect="1" noChangeArrowheads="1"/>
          </p:cNvPicPr>
          <p:nvPr/>
        </p:nvPicPr>
        <p:blipFill>
          <a:blip r:embed="rId2"/>
          <a:srcRect b="10989"/>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C:\Documents and Settings\Dell\Escritorio\mano gif.gif"/>
          <p:cNvPicPr>
            <a:picLocks noChangeAspect="1" noChangeArrowheads="1" noCrop="1"/>
          </p:cNvPicPr>
          <p:nvPr/>
        </p:nvPicPr>
        <p:blipFill>
          <a:blip r:embed="rId2"/>
          <a:srcRect/>
          <a:stretch>
            <a:fillRect/>
          </a:stretch>
        </p:blipFill>
        <p:spPr bwMode="auto">
          <a:xfrm rot="16200000">
            <a:off x="5976950" y="1452547"/>
            <a:ext cx="3333737" cy="3000364"/>
          </a:xfrm>
          <a:prstGeom prst="rect">
            <a:avLst/>
          </a:prstGeom>
          <a:noFill/>
        </p:spPr>
      </p:pic>
      <p:pic>
        <p:nvPicPr>
          <p:cNvPr id="1026" name="Picture 2" descr="C:\Documents and Settings\Dell\Escritorio\611x458.jpg"/>
          <p:cNvPicPr>
            <a:picLocks noChangeAspect="1" noChangeArrowheads="1"/>
          </p:cNvPicPr>
          <p:nvPr/>
        </p:nvPicPr>
        <p:blipFill>
          <a:blip r:embed="rId3"/>
          <a:srcRect l="9370" r="18794"/>
          <a:stretch>
            <a:fillRect/>
          </a:stretch>
        </p:blipFill>
        <p:spPr bwMode="auto">
          <a:xfrm>
            <a:off x="-3714808" y="0"/>
            <a:ext cx="6572264"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16406 0.01689 L -0.08594 0.01689 " pathEditMode="relative" rAng="0" ptsTypes="AA">
                                      <p:cBhvr>
                                        <p:cTn id="6" dur="3000" fill="hold"/>
                                        <p:tgtEl>
                                          <p:spTgt spid="3"/>
                                        </p:tgtEl>
                                        <p:attrNameLst>
                                          <p:attrName>ppt_x</p:attrName>
                                          <p:attrName>ppt_y</p:attrName>
                                        </p:attrNameLst>
                                      </p:cBhvr>
                                      <p:rCtr x="-125" y="0"/>
                                    </p:animMotion>
                                  </p:childTnLst>
                                </p:cTn>
                              </p:par>
                            </p:childTnLst>
                          </p:cTn>
                        </p:par>
                        <p:par>
                          <p:cTn id="7" fill="hold">
                            <p:stCondLst>
                              <p:cond delay="3000"/>
                            </p:stCondLst>
                            <p:childTnLst>
                              <p:par>
                                <p:cTn id="8" presetID="63" presetClass="path" presetSubtype="0" accel="50000" decel="50000" fill="hold" nodeType="afterEffect">
                                  <p:stCondLst>
                                    <p:cond delay="0"/>
                                  </p:stCondLst>
                                  <p:childTnLst>
                                    <p:animMotion origin="layout" path="M 0 0  L 0.25 0  E" pathEditMode="relative" ptsTypes="">
                                      <p:cBhvr>
                                        <p:cTn id="9" dur="2000" fill="hold"/>
                                        <p:tgtEl>
                                          <p:spTgt spid="3"/>
                                        </p:tgtEl>
                                        <p:attrNameLst>
                                          <p:attrName>ppt_x</p:attrName>
                                          <p:attrName>ppt_y</p:attrName>
                                        </p:attrNameLst>
                                      </p:cBhvr>
                                    </p:animMotion>
                                  </p:childTnLst>
                                </p:cTn>
                              </p:par>
                            </p:childTnLst>
                          </p:cTn>
                        </p:par>
                        <p:par>
                          <p:cTn id="10" fill="hold">
                            <p:stCondLst>
                              <p:cond delay="5000"/>
                            </p:stCondLst>
                            <p:childTnLst>
                              <p:par>
                                <p:cTn id="11" presetID="63" presetClass="path" presetSubtype="0" accel="50000" decel="50000" fill="hold" nodeType="afterEffect">
                                  <p:stCondLst>
                                    <p:cond delay="0"/>
                                  </p:stCondLst>
                                  <p:childTnLst>
                                    <p:animMotion origin="layout" path="M 0.00347 0.02103 L 0.77084 -1.12549E-6 " pathEditMode="relative" rAng="0" ptsTypes="AA">
                                      <p:cBhvr>
                                        <p:cTn id="12" dur="5000" fill="hold"/>
                                        <p:tgtEl>
                                          <p:spTgt spid="1026"/>
                                        </p:tgtEl>
                                        <p:attrNameLst>
                                          <p:attrName>ppt_x</p:attrName>
                                          <p:attrName>ppt_y</p:attrName>
                                        </p:attrNameLst>
                                      </p:cBhvr>
                                      <p:rCtr x="384" y="-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sonambuloRR.jpg"/>
          <p:cNvPicPr>
            <a:picLocks noChangeAspect="1" noChangeArrowheads="1"/>
          </p:cNvPicPr>
          <p:nvPr/>
        </p:nvPicPr>
        <p:blipFill>
          <a:blip r:embed="rId2"/>
          <a:srcRect/>
          <a:stretch>
            <a:fillRect/>
          </a:stretch>
        </p:blipFill>
        <p:spPr bwMode="auto">
          <a:xfrm>
            <a:off x="0" y="0"/>
            <a:ext cx="9144028" cy="6858000"/>
          </a:xfrm>
          <a:prstGeom prst="rect">
            <a:avLst/>
          </a:prstGeom>
          <a:noFill/>
        </p:spPr>
      </p:pic>
      <p:sp>
        <p:nvSpPr>
          <p:cNvPr id="6" name="5 Rectángulo"/>
          <p:cNvSpPr/>
          <p:nvPr/>
        </p:nvSpPr>
        <p:spPr>
          <a:xfrm>
            <a:off x="0" y="857232"/>
            <a:ext cx="3786182" cy="2862304"/>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6">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6">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6">
                                            <p:txEl>
                                              <p:pRg st="0" end="0"/>
                                            </p:txEl>
                                          </p:spTgt>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3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3000" fill="hold"/>
                                        <p:tgtEl>
                                          <p:spTgt spid="6">
                                            <p:txEl>
                                              <p:pRg st="1" end="1"/>
                                            </p:txEl>
                                          </p:spTgt>
                                        </p:tgtEl>
                                        <p:attrNameLst>
                                          <p:attrName>ppt_y</p:attrName>
                                        </p:attrNameLst>
                                      </p:cBhvr>
                                      <p:tavLst>
                                        <p:tav tm="0">
                                          <p:val>
                                            <p:strVal val="#ppt_y+#ppt_h/2"/>
                                          </p:val>
                                        </p:tav>
                                        <p:tav tm="100000">
                                          <p:val>
                                            <p:strVal val="#ppt_y"/>
                                          </p:val>
                                        </p:tav>
                                      </p:tavLst>
                                    </p:anim>
                                    <p:anim calcmode="lin" valueType="num">
                                      <p:cBhvr>
                                        <p:cTn id="15" dur="3000" fill="hold"/>
                                        <p:tgtEl>
                                          <p:spTgt spid="6">
                                            <p:txEl>
                                              <p:pRg st="1" end="1"/>
                                            </p:txEl>
                                          </p:spTgt>
                                        </p:tgtEl>
                                        <p:attrNameLst>
                                          <p:attrName>ppt_w</p:attrName>
                                        </p:attrNameLst>
                                      </p:cBhvr>
                                      <p:tavLst>
                                        <p:tav tm="0">
                                          <p:val>
                                            <p:strVal val="#ppt_w"/>
                                          </p:val>
                                        </p:tav>
                                        <p:tav tm="100000">
                                          <p:val>
                                            <p:strVal val="#ppt_w"/>
                                          </p:val>
                                        </p:tav>
                                      </p:tavLst>
                                    </p:anim>
                                    <p:anim calcmode="lin" valueType="num">
                                      <p:cBhvr>
                                        <p:cTn id="16" dur="3000" fill="hold"/>
                                        <p:tgtEl>
                                          <p:spTgt spid="6">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ONAMBULISM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SONAMBULISMO</Template>
  <TotalTime>1</TotalTime>
  <Words>939</Words>
  <Application>Microsoft Office PowerPoint</Application>
  <PresentationFormat>Presentación en pantalla (4:3)</PresentationFormat>
  <Paragraphs>59</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SONAMBULISMO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2013-12-18T15:23:36Z</dcterms:created>
  <dcterms:modified xsi:type="dcterms:W3CDTF">2013-12-18T15:24:59Z</dcterms:modified>
</cp:coreProperties>
</file>