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49"/>
  </p:notesMasterIdLst>
  <p:sldIdLst>
    <p:sldId id="316" r:id="rId3"/>
    <p:sldId id="387" r:id="rId4"/>
    <p:sldId id="344" r:id="rId5"/>
    <p:sldId id="346" r:id="rId6"/>
    <p:sldId id="386" r:id="rId7"/>
    <p:sldId id="342" r:id="rId8"/>
    <p:sldId id="366" r:id="rId9"/>
    <p:sldId id="381" r:id="rId10"/>
    <p:sldId id="377" r:id="rId11"/>
    <p:sldId id="352" r:id="rId12"/>
    <p:sldId id="365" r:id="rId13"/>
    <p:sldId id="360" r:id="rId14"/>
    <p:sldId id="349" r:id="rId15"/>
    <p:sldId id="363" r:id="rId16"/>
    <p:sldId id="351" r:id="rId17"/>
    <p:sldId id="380" r:id="rId18"/>
    <p:sldId id="368" r:id="rId19"/>
    <p:sldId id="353" r:id="rId20"/>
    <p:sldId id="370" r:id="rId21"/>
    <p:sldId id="343" r:id="rId22"/>
    <p:sldId id="362" r:id="rId23"/>
    <p:sldId id="378" r:id="rId24"/>
    <p:sldId id="341" r:id="rId25"/>
    <p:sldId id="379" r:id="rId26"/>
    <p:sldId id="345" r:id="rId27"/>
    <p:sldId id="355" r:id="rId28"/>
    <p:sldId id="361" r:id="rId29"/>
    <p:sldId id="367" r:id="rId30"/>
    <p:sldId id="371" r:id="rId31"/>
    <p:sldId id="350" r:id="rId32"/>
    <p:sldId id="354" r:id="rId33"/>
    <p:sldId id="356" r:id="rId34"/>
    <p:sldId id="374" r:id="rId35"/>
    <p:sldId id="357" r:id="rId36"/>
    <p:sldId id="347" r:id="rId37"/>
    <p:sldId id="372" r:id="rId38"/>
    <p:sldId id="382" r:id="rId39"/>
    <p:sldId id="383" r:id="rId40"/>
    <p:sldId id="348" r:id="rId41"/>
    <p:sldId id="369" r:id="rId42"/>
    <p:sldId id="385" r:id="rId43"/>
    <p:sldId id="375" r:id="rId44"/>
    <p:sldId id="376" r:id="rId45"/>
    <p:sldId id="364" r:id="rId46"/>
    <p:sldId id="338" r:id="rId47"/>
    <p:sldId id="388" r:id="rId4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9tXKMjTjDdLbvsIb+t6fHg" hashData="UCUe5XrsSrKMdL93ms8AxQzlvq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F6E4"/>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9648" autoAdjust="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C736F2-8613-4EE3-AF13-F763C21E9988}" type="datetimeFigureOut">
              <a:rPr lang="es-ES" smtClean="0"/>
              <a:pPr/>
              <a:t>04/04/2014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723D2-FA21-463A-8ECB-9E11867678C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9C723D2-FA21-463A-8ECB-9E11867678C3}" type="slidenum">
              <a:rPr lang="es-ES" smtClean="0"/>
              <a:pPr/>
              <a:t>35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69F0785-3EA4-481F-80E4-728112AAAD48}" type="slidenum">
              <a:rPr lang="es-ES_tradnl"/>
              <a:pPr>
                <a:defRPr/>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27AEFA4-442D-4467-B790-7D81502A915A}" type="slidenum">
              <a:rPr lang="es-ES_tradnl"/>
              <a:pPr>
                <a:defRPr/>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52F446A-B60B-46AA-BD48-C89D49AB5E2C}" type="slidenum">
              <a:rPr lang="es-ES_tradnl"/>
              <a:pPr>
                <a:defRPr/>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6F7C1A1-EDA8-4AF3-A83F-5ADB810DCA99}" type="slidenum">
              <a:rPr lang="es-ES_tradnl"/>
              <a:pPr>
                <a:defRPr/>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1661DDCA-D859-4C1C-A888-EAF33615E5A2}" type="slidenum">
              <a:rPr lang="es-ES_tradnl"/>
              <a:pPr>
                <a:defRPr/>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1ADF14B5-123C-4068-BE74-9165DB3DCB1F}" type="slidenum">
              <a:rPr lang="es-ES_tradnl"/>
              <a:pPr>
                <a:defRPr/>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DCA13AEE-9094-4E7C-B5A1-3C098862F97E}" type="slidenum">
              <a:rPr lang="es-ES_tradnl"/>
              <a:pPr>
                <a:defRPr/>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A47A46E-9703-403A-809D-EC52823745CD}" type="slidenum">
              <a:rPr lang="es-ES_tradnl"/>
              <a:pPr>
                <a:defRPr/>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073FB99-C226-4327-9A6D-05701DD979F2}" type="slidenum">
              <a:rPr lang="es-ES_tradnl"/>
              <a:pPr>
                <a:defRPr/>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7411E9B-6E2F-4CC1-B8D1-0F51188CF314}" type="slidenum">
              <a:rPr lang="es-ES_tradnl"/>
              <a:pPr>
                <a:defRPr/>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F231745-9665-4965-9F31-28A1CBE2776C}" type="slidenum">
              <a:rPr lang="es-ES_tradnl"/>
              <a:pPr>
                <a:defRPr/>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C93CB08-97C7-42DD-A131-0124F663488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5CF6E4"/>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FDE1CA4-BBB7-4342-B073-9B109B815617}"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A2F8AC7-9E9B-433D-91E3-A3D885F278C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31.jpeg"/><Relationship Id="rId4" Type="http://schemas.openxmlformats.org/officeDocument/2006/relationships/image" Target="../media/image33.jpeg"/></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gr_79218_2122025_108639.jpg"/>
          <p:cNvPicPr>
            <a:picLocks noChangeAspect="1" noChangeArrowheads="1"/>
          </p:cNvPicPr>
          <p:nvPr/>
        </p:nvPicPr>
        <p:blipFill>
          <a:blip r:embed="rId3"/>
          <a:srcRect/>
          <a:stretch>
            <a:fillRect/>
          </a:stretch>
        </p:blipFill>
        <p:spPr bwMode="auto">
          <a:xfrm>
            <a:off x="0" y="0"/>
            <a:ext cx="9142413" cy="6858000"/>
          </a:xfrm>
          <a:prstGeom prst="rect">
            <a:avLst/>
          </a:prstGeom>
          <a:noFill/>
          <a:ln w="9525">
            <a:noFill/>
            <a:miter lim="800000"/>
            <a:headEnd/>
            <a:tailEnd/>
          </a:ln>
        </p:spPr>
      </p:pic>
      <p:sp>
        <p:nvSpPr>
          <p:cNvPr id="6" name="5 Rectángulo"/>
          <p:cNvSpPr/>
          <p:nvPr/>
        </p:nvSpPr>
        <p:spPr>
          <a:xfrm>
            <a:off x="0" y="1928802"/>
            <a:ext cx="8786842" cy="3046970"/>
          </a:xfrm>
          <a:prstGeom prst="rect">
            <a:avLst/>
          </a:prstGeom>
        </p:spPr>
        <p:txBody>
          <a:bodyPr lIns="91422" tIns="45711" rIns="91422" bIns="45711">
            <a:spAutoFit/>
          </a:bodyPr>
          <a:lstStyle/>
          <a:p>
            <a:pPr algn="ctr">
              <a:defRPr/>
            </a:pPr>
            <a:r>
              <a:rPr lang="es-ES" sz="96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Bernard MT Condensed" pitchFamily="18" charset="0"/>
                <a:cs typeface="Times New Roman"/>
              </a:rPr>
              <a:t>¿Se te sube </a:t>
            </a:r>
          </a:p>
          <a:p>
            <a:pPr algn="ctr">
              <a:defRPr/>
            </a:pPr>
            <a:r>
              <a:rPr lang="es-ES" sz="96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Bernard MT Condensed" pitchFamily="18" charset="0"/>
                <a:cs typeface="Times New Roman"/>
              </a:rPr>
              <a:t>el Muerto?</a:t>
            </a:r>
            <a:endParaRPr lang="es-ES" sz="9600" b="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Bernard MT Condensed" pitchFamily="18" charset="0"/>
              <a:cs typeface="Times New Roman"/>
            </a:endParaRPr>
          </a:p>
        </p:txBody>
      </p:sp>
      <p:pic>
        <p:nvPicPr>
          <p:cNvPr id="2052"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2059" name="16 CuadroTexto"/>
          <p:cNvSpPr txBox="1">
            <a:spLocks noChangeArrowheads="1"/>
          </p:cNvSpPr>
          <p:nvPr/>
        </p:nvSpPr>
        <p:spPr bwMode="auto">
          <a:xfrm>
            <a:off x="428625" y="6072188"/>
            <a:ext cx="1928813" cy="369887"/>
          </a:xfrm>
          <a:prstGeom prst="rect">
            <a:avLst/>
          </a:prstGeom>
          <a:solidFill>
            <a:srgbClr val="FF33CC"/>
          </a:solidFill>
          <a:ln w="9525">
            <a:noFill/>
            <a:miter lim="800000"/>
            <a:headEnd/>
            <a:tailEnd/>
          </a:ln>
        </p:spPr>
        <p:txBody>
          <a:bodyPr>
            <a:spAutoFit/>
          </a:bodyPr>
          <a:lstStyle/>
          <a:p>
            <a:r>
              <a:rPr lang="es-ES"/>
              <a:t>FORRES GUMP</a:t>
            </a:r>
          </a:p>
        </p:txBody>
      </p:sp>
    </p:spTree>
  </p:cSld>
  <p:clrMapOvr>
    <a:masterClrMapping/>
  </p:clrMapOvr>
  <p:transition advClick="0" advTm="8000">
    <p:sndAc>
      <p:stSnd loop="1">
        <p:snd r:embed="rId2" name="forrest gump.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
                                            <p:txEl>
                                              <p:pRg st="0" end="0"/>
                                            </p:txEl>
                                          </p:spTgt>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14" dur="1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15"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rcolepsia10.jpg"/>
          <p:cNvPicPr>
            <a:picLocks noChangeAspect="1" noChangeArrowheads="1"/>
          </p:cNvPicPr>
          <p:nvPr/>
        </p:nvPicPr>
        <p:blipFill>
          <a:blip r:embed="rId2"/>
          <a:srcRect t="8149"/>
          <a:stretch>
            <a:fillRect/>
          </a:stretch>
        </p:blipFill>
        <p:spPr bwMode="auto">
          <a:xfrm>
            <a:off x="-1" y="0"/>
            <a:ext cx="9144001"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55386-425x282-Narcolepsy.png"/>
          <p:cNvPicPr>
            <a:picLocks noChangeAspect="1" noChangeArrowheads="1"/>
          </p:cNvPicPr>
          <p:nvPr/>
        </p:nvPicPr>
        <p:blipFill>
          <a:blip r:embed="rId2"/>
          <a:srcRect/>
          <a:stretch>
            <a:fillRect/>
          </a:stretch>
        </p:blipFill>
        <p:spPr bwMode="auto">
          <a:xfrm>
            <a:off x="0" y="0"/>
            <a:ext cx="92583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Documents and Settings\Dell\Escritorio\narcolepsia%202.jpg"/>
          <p:cNvPicPr>
            <a:picLocks noChangeAspect="1" noChangeArrowheads="1"/>
          </p:cNvPicPr>
          <p:nvPr/>
        </p:nvPicPr>
        <p:blipFill>
          <a:blip r:embed="rId2"/>
          <a:srcRect/>
          <a:stretch>
            <a:fillRect/>
          </a:stretch>
        </p:blipFill>
        <p:spPr bwMode="auto">
          <a:xfrm>
            <a:off x="0" y="0"/>
            <a:ext cx="9237663"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chemeClr val="accent1">
                <a:tint val="45000"/>
                <a:satMod val="400000"/>
              </a:schemeClr>
            </a:duotone>
            <a:lum bright="64000" contrast="-83000"/>
          </a:blip>
          <a:srcRect/>
          <a:stretch>
            <a:fillRect/>
          </a:stretch>
        </p:blipFill>
        <p:spPr bwMode="auto">
          <a:xfrm>
            <a:off x="0" y="0"/>
            <a:ext cx="9144000" cy="6877050"/>
          </a:xfrm>
          <a:prstGeom prst="rect">
            <a:avLst/>
          </a:prstGeom>
          <a:blipFill>
            <a:blip r:embed="rId3">
              <a:duotone>
                <a:prstClr val="black"/>
                <a:schemeClr val="accent1">
                  <a:tint val="45000"/>
                  <a:satMod val="400000"/>
                </a:schemeClr>
              </a:duotone>
              <a:lum bright="64000" contrast="-83000"/>
            </a:blip>
            <a:tile tx="0" ty="0" sx="100000" sy="100000" flip="none" algn="tl"/>
          </a:blipFill>
          <a:ln w="9525">
            <a:noFill/>
            <a:miter lim="800000"/>
            <a:headEnd/>
            <a:tailEnd/>
          </a:ln>
        </p:spPr>
      </p:pic>
      <p:sp>
        <p:nvSpPr>
          <p:cNvPr id="3" name="2 Rectángulo"/>
          <p:cNvSpPr/>
          <p:nvPr/>
        </p:nvSpPr>
        <p:spPr>
          <a:xfrm>
            <a:off x="1071538" y="1643050"/>
            <a:ext cx="7072346" cy="3785652"/>
          </a:xfrm>
          <a:prstGeom prst="rect">
            <a:avLst/>
          </a:prstGeom>
        </p:spPr>
        <p:txBody>
          <a:bodyPr wrap="square">
            <a:spAutoFit/>
          </a:bodyPr>
          <a:lstStyle/>
          <a:p>
            <a:pPr eaLnBrk="0" hangingPunct="0"/>
            <a:r>
              <a:rPr lang="es-ES" sz="2000" b="1" i="1" dirty="0" smtClean="0"/>
              <a:t>En la narcolepsia, el cerebro no pasa por fases normales de somnolencia y sueño profundo sino que se va directamente (y sale de) sueño REM. Esto lleva aparejadas varias consecuencias:</a:t>
            </a:r>
            <a:endParaRPr lang="es-ES" sz="2000" i="1" dirty="0" smtClean="0"/>
          </a:p>
          <a:p>
            <a:pPr eaLnBrk="0" hangingPunct="0"/>
            <a:r>
              <a:rPr lang="es-ES" sz="2000" b="1" i="1" dirty="0" smtClean="0"/>
              <a:t>El sueño nocturno no incluye suficiente sueño profundo, así que el cerebro trata de compensar ese déficit durante el día.</a:t>
            </a:r>
            <a:endParaRPr lang="es-ES" sz="2000" i="1" dirty="0" smtClean="0"/>
          </a:p>
          <a:p>
            <a:pPr eaLnBrk="0" hangingPunct="0"/>
            <a:r>
              <a:rPr lang="es-ES" sz="2000" b="1" i="1" dirty="0" smtClean="0"/>
              <a:t>Los neurolépticos caen rápidamente en lo que parece un sueño muy profundo.</a:t>
            </a:r>
            <a:endParaRPr lang="es-ES" sz="2000" i="1" dirty="0" smtClean="0"/>
          </a:p>
          <a:p>
            <a:pPr eaLnBrk="0" hangingPunct="0"/>
            <a:r>
              <a:rPr lang="es-ES" sz="2000" b="1" i="1" dirty="0" smtClean="0"/>
              <a:t>Despiertan súbitamente y se pueden encontrar desorientados. Tienen sueños muy vívidos, que comúnmente recuerdan.</a:t>
            </a:r>
            <a:endParaRPr lang="es-ES" sz="2000" i="1" dirty="0" smtClean="0"/>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01011_0526_0108_lsls.jpg"/>
          <p:cNvPicPr>
            <a:picLocks noChangeAspect="1" noChangeArrowheads="1"/>
          </p:cNvPicPr>
          <p:nvPr/>
        </p:nvPicPr>
        <p:blipFill>
          <a:blip r:embed="rId2"/>
          <a:srcRect/>
          <a:stretch>
            <a:fillRect/>
          </a:stretch>
        </p:blipFill>
        <p:spPr bwMode="auto">
          <a:xfrm>
            <a:off x="0" y="0"/>
            <a:ext cx="9344025"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untitled.bmp"/>
          <p:cNvPicPr>
            <a:picLocks noChangeAspect="1" noChangeArrowheads="1"/>
          </p:cNvPicPr>
          <p:nvPr/>
        </p:nvPicPr>
        <p:blipFill>
          <a:blip r:embed="rId2"/>
          <a:srcRect/>
          <a:stretch>
            <a:fillRect/>
          </a:stretch>
        </p:blipFill>
        <p:spPr bwMode="auto">
          <a:xfrm>
            <a:off x="0" y="0"/>
            <a:ext cx="9280525"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MAS-QUE-QUEDARSE-DORMIDO2.jpg"/>
          <p:cNvPicPr>
            <a:picLocks noChangeAspect="1" noChangeArrowheads="1"/>
          </p:cNvPicPr>
          <p:nvPr/>
        </p:nvPicPr>
        <p:blipFill>
          <a:blip r:embed="rId2"/>
          <a:srcRect/>
          <a:stretch>
            <a:fillRect/>
          </a:stretch>
        </p:blipFill>
        <p:spPr bwMode="auto">
          <a:xfrm>
            <a:off x="11113" y="2357438"/>
            <a:ext cx="9132887" cy="4500562"/>
          </a:xfrm>
          <a:prstGeom prst="rect">
            <a:avLst/>
          </a:prstGeom>
          <a:noFill/>
          <a:ln w="9525">
            <a:noFill/>
            <a:miter lim="800000"/>
            <a:headEnd/>
            <a:tailEnd/>
          </a:ln>
        </p:spPr>
      </p:pic>
      <p:pic>
        <p:nvPicPr>
          <p:cNvPr id="29699" name="Picture 2" descr="C:\Documents and Settings\Dell\Escritorio\slide-1-728.jpg"/>
          <p:cNvPicPr>
            <a:picLocks noChangeAspect="1" noChangeArrowheads="1"/>
          </p:cNvPicPr>
          <p:nvPr/>
        </p:nvPicPr>
        <p:blipFill>
          <a:blip r:embed="rId3"/>
          <a:srcRect b="54671"/>
          <a:stretch>
            <a:fillRect/>
          </a:stretch>
        </p:blipFill>
        <p:spPr bwMode="auto">
          <a:xfrm>
            <a:off x="0" y="0"/>
            <a:ext cx="9144000" cy="2357438"/>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imagen-narcolepsia_es_geocities_com.jpg"/>
          <p:cNvPicPr>
            <a:picLocks noChangeAspect="1" noChangeArrowheads="1"/>
          </p:cNvPicPr>
          <p:nvPr/>
        </p:nvPicPr>
        <p:blipFill>
          <a:blip r:embed="rId2"/>
          <a:srcRect l="9848" r="9848"/>
          <a:stretch>
            <a:fillRect/>
          </a:stretch>
        </p:blipFill>
        <p:spPr bwMode="auto">
          <a:xfrm>
            <a:off x="0" y="0"/>
            <a:ext cx="920115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38000" contrast="-62000"/>
          </a:blip>
          <a:srcRect/>
          <a:stretch>
            <a:fillRect/>
          </a:stretch>
        </p:blipFill>
        <p:spPr bwMode="auto">
          <a:xfrm>
            <a:off x="0" y="0"/>
            <a:ext cx="9144000" cy="6948488"/>
          </a:xfrm>
          <a:prstGeom prst="rect">
            <a:avLst/>
          </a:prstGeom>
          <a:noFill/>
          <a:ln w="9525">
            <a:noFill/>
            <a:miter lim="800000"/>
            <a:headEnd/>
            <a:tailEnd/>
          </a:ln>
        </p:spPr>
      </p:pic>
      <p:sp>
        <p:nvSpPr>
          <p:cNvPr id="27651" name="1 Rectángulo"/>
          <p:cNvSpPr>
            <a:spLocks noChangeArrowheads="1"/>
          </p:cNvSpPr>
          <p:nvPr/>
        </p:nvSpPr>
        <p:spPr bwMode="auto">
          <a:xfrm>
            <a:off x="714348" y="4071942"/>
            <a:ext cx="7643812" cy="2554287"/>
          </a:xfrm>
          <a:prstGeom prst="rect">
            <a:avLst/>
          </a:prstGeom>
          <a:noFill/>
          <a:ln w="9525">
            <a:noFill/>
            <a:miter lim="800000"/>
            <a:headEnd/>
            <a:tailEnd/>
          </a:ln>
        </p:spPr>
        <p:txBody>
          <a:bodyPr>
            <a:spAutoFit/>
          </a:bodyPr>
          <a:lstStyle/>
          <a:p>
            <a:r>
              <a:rPr lang="es-ES" sz="2000" b="1" i="1" dirty="0">
                <a:latin typeface="Calibri" pitchFamily="34" charset="0"/>
              </a:rPr>
              <a:t>Se imaginarán que para una persona que sufre un síndrome así debe ser muy difícil acostumbrarse a los ritmos de hoy en día. Afortunadamente la ciencia ha avanzado bastante como para tratar este tipo de enfermedad.</a:t>
            </a:r>
          </a:p>
          <a:p>
            <a:r>
              <a:rPr lang="es-ES" sz="2000" b="1" i="1" dirty="0">
                <a:latin typeface="Calibri" pitchFamily="34" charset="0"/>
              </a:rPr>
              <a:t>Para combatir la narcolepsia hay que medicamentos que por lo general son estimulantes para intentar regular la fase de los sueños. En cuanto a las alucinaciones y las parálisis del sueño, se tratan con antidepresivos, que son efectivos porque suprimen la fase del REM.</a:t>
            </a:r>
          </a:p>
        </p:txBody>
      </p:sp>
      <p:pic>
        <p:nvPicPr>
          <p:cNvPr id="27652" name="Picture 2" descr="C:\Documents and Settings\Dell\Escritorio\thumb_652x228_investigacion_782_narcolepsia652.jpg"/>
          <p:cNvPicPr>
            <a:picLocks noChangeAspect="1" noChangeArrowheads="1"/>
          </p:cNvPicPr>
          <p:nvPr/>
        </p:nvPicPr>
        <p:blipFill>
          <a:blip r:embed="rId3"/>
          <a:srcRect/>
          <a:stretch>
            <a:fillRect/>
          </a:stretch>
        </p:blipFill>
        <p:spPr bwMode="auto">
          <a:xfrm>
            <a:off x="0" y="0"/>
            <a:ext cx="9193213" cy="3857625"/>
          </a:xfrm>
          <a:prstGeom prst="rect">
            <a:avLst/>
          </a:prstGeom>
          <a:noFill/>
          <a:ln w="9525">
            <a:noFill/>
            <a:miter lim="800000"/>
            <a:headEnd/>
            <a:tailEnd/>
          </a:ln>
        </p:spPr>
      </p:pic>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siesta_narcolepsia_sarah_abilleir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arcolepsiaCCC.jpg"/>
          <p:cNvPicPr>
            <a:picLocks noChangeAspect="1" noChangeArrowheads="1"/>
          </p:cNvPicPr>
          <p:nvPr/>
        </p:nvPicPr>
        <p:blipFill>
          <a:blip r:embed="rId2"/>
          <a:srcRect/>
          <a:stretch>
            <a:fillRect/>
          </a:stretch>
        </p:blipFill>
        <p:spPr bwMode="auto">
          <a:xfrm>
            <a:off x="0" y="0"/>
            <a:ext cx="950595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pic>
        <p:nvPicPr>
          <p:cNvPr id="11267" name="Picture 1" descr="C:\Documents and Settings\Dell\Escritorio\DNA_orbit_animated.gif"/>
          <p:cNvPicPr>
            <a:picLocks noChangeAspect="1" noChangeArrowheads="1" noCrop="1"/>
          </p:cNvPicPr>
          <p:nvPr/>
        </p:nvPicPr>
        <p:blipFill>
          <a:blip r:embed="rId3"/>
          <a:srcRect/>
          <a:stretch>
            <a:fillRect/>
          </a:stretch>
        </p:blipFill>
        <p:spPr bwMode="auto">
          <a:xfrm>
            <a:off x="4929188" y="0"/>
            <a:ext cx="4357687" cy="7167563"/>
          </a:xfrm>
          <a:prstGeom prst="rect">
            <a:avLst/>
          </a:prstGeom>
          <a:noFill/>
          <a:ln w="9525">
            <a:noFill/>
            <a:miter lim="800000"/>
            <a:headEnd/>
            <a:tailEnd/>
          </a:ln>
        </p:spPr>
      </p:pic>
      <p:pic>
        <p:nvPicPr>
          <p:cNvPr id="11268" name="Picture 2" descr="C:\Documents and Settings\Dell\Escritorio\gr_227888_3344714_672156.jpg"/>
          <p:cNvPicPr>
            <a:picLocks noChangeAspect="1" noChangeArrowheads="1"/>
          </p:cNvPicPr>
          <p:nvPr/>
        </p:nvPicPr>
        <p:blipFill>
          <a:blip r:embed="rId4"/>
          <a:srcRect/>
          <a:stretch>
            <a:fillRect/>
          </a:stretch>
        </p:blipFill>
        <p:spPr bwMode="auto">
          <a:xfrm>
            <a:off x="0" y="0"/>
            <a:ext cx="5160963" cy="6858000"/>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53738324.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38000" contrast="-62000"/>
          </a:blip>
          <a:srcRect/>
          <a:stretch>
            <a:fillRect/>
          </a:stretch>
        </p:blipFill>
        <p:spPr bwMode="auto">
          <a:xfrm>
            <a:off x="0" y="-90488"/>
            <a:ext cx="9144000" cy="6948488"/>
          </a:xfrm>
          <a:prstGeom prst="rect">
            <a:avLst/>
          </a:prstGeom>
          <a:noFill/>
          <a:ln w="9525">
            <a:noFill/>
            <a:miter lim="800000"/>
            <a:headEnd/>
            <a:tailEnd/>
          </a:ln>
        </p:spPr>
      </p:pic>
      <p:sp>
        <p:nvSpPr>
          <p:cNvPr id="25603" name="1 Rectángulo"/>
          <p:cNvSpPr>
            <a:spLocks noChangeArrowheads="1"/>
          </p:cNvSpPr>
          <p:nvPr/>
        </p:nvSpPr>
        <p:spPr bwMode="auto">
          <a:xfrm>
            <a:off x="4857752" y="285728"/>
            <a:ext cx="3857627" cy="6617196"/>
          </a:xfrm>
          <a:prstGeom prst="rect">
            <a:avLst/>
          </a:prstGeom>
          <a:noFill/>
          <a:ln w="9525">
            <a:noFill/>
            <a:miter lim="800000"/>
            <a:headEnd/>
            <a:tailEnd/>
          </a:ln>
        </p:spPr>
        <p:txBody>
          <a:bodyPr wrap="square">
            <a:spAutoFit/>
          </a:bodyPr>
          <a:lstStyle/>
          <a:p>
            <a:pPr algn="ctr"/>
            <a:r>
              <a:rPr lang="es-ES" b="1" i="1" dirty="0">
                <a:latin typeface="Calibri" pitchFamily="34" charset="0"/>
              </a:rPr>
              <a:t>La gente ve o escucha cosas, por ejemplo, pensando que hay alguien en la habitación, y suelen asustarse. Las llamamos alucinaciones porque la gente cree que sigue despierta, pero en realidad entraron de inmediato en el sueño MOR (de Movimientos Oculares Rápidos) y comenzaron a soñar. Si ocurren al despertar, las llamamos alucinaciones hipnopómpicas.</a:t>
            </a:r>
          </a:p>
          <a:p>
            <a:pPr algn="ctr"/>
            <a:r>
              <a:rPr lang="es-ES" b="1" i="1" dirty="0">
                <a:latin typeface="Calibri" pitchFamily="34" charset="0"/>
              </a:rPr>
              <a:t>La parálisis del sueño ocurre al despertar, en la mañana o después de una siesta. En México es común usar la expresión coloquial </a:t>
            </a:r>
            <a:endParaRPr lang="es-ES" b="1" i="1" dirty="0" smtClean="0">
              <a:latin typeface="Calibri" pitchFamily="34" charset="0"/>
            </a:endParaRPr>
          </a:p>
          <a:p>
            <a:pPr algn="ctr"/>
            <a:r>
              <a:rPr lang="es-ES" sz="2800" b="1" i="1" dirty="0" smtClean="0">
                <a:solidFill>
                  <a:srgbClr val="FF0000"/>
                </a:solidFill>
                <a:latin typeface="Calibri" pitchFamily="34" charset="0"/>
              </a:rPr>
              <a:t>"</a:t>
            </a:r>
            <a:r>
              <a:rPr lang="es-ES" sz="2800" b="1" i="1" dirty="0">
                <a:solidFill>
                  <a:srgbClr val="FF0000"/>
                </a:solidFill>
                <a:latin typeface="Calibri" pitchFamily="34" charset="0"/>
              </a:rPr>
              <a:t>se te sube el muerto" </a:t>
            </a:r>
            <a:r>
              <a:rPr lang="es-ES" b="1" i="1" dirty="0">
                <a:latin typeface="Calibri" pitchFamily="34" charset="0"/>
              </a:rPr>
              <a:t>para referirse a este episodio. La gente se despierta, abre sus ojos y se da cuenta de que no se puede mover. Suele durar sólo unos segundos, en ocasiones hasta un minuto o dos, pero duran lo suficiente para ser aterrantes.</a:t>
            </a:r>
          </a:p>
        </p:txBody>
      </p:sp>
      <p:pic>
        <p:nvPicPr>
          <p:cNvPr id="25604" name="Picture 2" descr="C:\Documents and Settings\Dell\Escritorio\1b8e5095ddb5467ba58934dc48266683narcolepsia3.jpg"/>
          <p:cNvPicPr>
            <a:picLocks noChangeAspect="1" noChangeArrowheads="1"/>
          </p:cNvPicPr>
          <p:nvPr/>
        </p:nvPicPr>
        <p:blipFill>
          <a:blip r:embed="rId3"/>
          <a:srcRect/>
          <a:stretch>
            <a:fillRect/>
          </a:stretch>
        </p:blipFill>
        <p:spPr bwMode="auto">
          <a:xfrm>
            <a:off x="0" y="0"/>
            <a:ext cx="4673600" cy="6858000"/>
          </a:xfrm>
          <a:prstGeom prst="rect">
            <a:avLst/>
          </a:prstGeom>
          <a:noFill/>
          <a:ln w="9525">
            <a:noFill/>
            <a:miter lim="800000"/>
            <a:headEnd/>
            <a:tailEnd/>
          </a:ln>
        </p:spPr>
      </p:pic>
    </p:spTree>
  </p:cSld>
  <p:clrMapOvr>
    <a:masterClrMapping/>
  </p:clrMapOvr>
  <p:transition advTm="5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800px-Gustave_Courbet_038.jpg"/>
          <p:cNvPicPr>
            <a:picLocks noChangeAspect="1" noChangeArrowheads="1"/>
          </p:cNvPicPr>
          <p:nvPr/>
        </p:nvPicPr>
        <p:blipFill>
          <a:blip r:embed="rId2"/>
          <a:srcRect/>
          <a:stretch>
            <a:fillRect/>
          </a:stretch>
        </p:blipFill>
        <p:spPr bwMode="auto">
          <a:xfrm>
            <a:off x="-4763" y="-155575"/>
            <a:ext cx="9461501" cy="7013575"/>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76754131.jpg"/>
          <p:cNvPicPr>
            <a:picLocks noChangeAspect="1" noChangeArrowheads="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C:\Documents and Settings\Dell\Escritorio\how_the_koreans_640_2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WW.jpg"/>
          <p:cNvPicPr>
            <a:picLocks noChangeAspect="1" noChangeArrowheads="1"/>
          </p:cNvPicPr>
          <p:nvPr/>
        </p:nvPicPr>
        <p:blipFill>
          <a:blip r:embed="rId2"/>
          <a:srcRect/>
          <a:stretch>
            <a:fillRect/>
          </a:stretch>
        </p:blipFill>
        <p:spPr bwMode="auto">
          <a:xfrm>
            <a:off x="0" y="1928813"/>
            <a:ext cx="9144000" cy="4929187"/>
          </a:xfrm>
          <a:prstGeom prst="rect">
            <a:avLst/>
          </a:prstGeom>
          <a:noFill/>
          <a:ln w="9525">
            <a:noFill/>
            <a:miter lim="800000"/>
            <a:headEnd/>
            <a:tailEnd/>
          </a:ln>
        </p:spPr>
      </p:pic>
      <p:pic>
        <p:nvPicPr>
          <p:cNvPr id="14339" name="Picture 2" descr="C:\Documents and Settings\Dell\Escritorio\slide-1-728.jpg"/>
          <p:cNvPicPr>
            <a:picLocks noChangeAspect="1" noChangeArrowheads="1"/>
          </p:cNvPicPr>
          <p:nvPr/>
        </p:nvPicPr>
        <p:blipFill>
          <a:blip r:embed="rId3"/>
          <a:srcRect b="54671"/>
          <a:stretch>
            <a:fillRect/>
          </a:stretch>
        </p:blipFill>
        <p:spPr bwMode="auto">
          <a:xfrm>
            <a:off x="0" y="0"/>
            <a:ext cx="9144000" cy="2357438"/>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a:duotone>
              <a:prstClr val="black"/>
              <a:schemeClr val="accent1">
                <a:tint val="45000"/>
                <a:satMod val="400000"/>
              </a:schemeClr>
            </a:duotone>
            <a:lum bright="64000" contrast="-83000"/>
          </a:blip>
          <a:srcRect/>
          <a:stretch>
            <a:fillRect/>
          </a:stretch>
        </p:blipFill>
        <p:spPr bwMode="auto">
          <a:xfrm>
            <a:off x="0" y="0"/>
            <a:ext cx="9144000" cy="6877050"/>
          </a:xfrm>
          <a:prstGeom prst="rect">
            <a:avLst/>
          </a:prstGeom>
          <a:blipFill>
            <a:blip r:embed="rId3">
              <a:duotone>
                <a:prstClr val="black"/>
                <a:schemeClr val="accent1">
                  <a:tint val="45000"/>
                  <a:satMod val="400000"/>
                </a:schemeClr>
              </a:duotone>
              <a:lum bright="64000" contrast="-83000"/>
            </a:blip>
            <a:tile tx="0" ty="0" sx="100000" sy="100000" flip="none" algn="tl"/>
          </a:blipFill>
          <a:ln w="9525">
            <a:noFill/>
            <a:miter lim="800000"/>
            <a:headEnd/>
            <a:tailEnd/>
          </a:ln>
        </p:spPr>
      </p:pic>
      <p:sp>
        <p:nvSpPr>
          <p:cNvPr id="8195" name="1 Rectángulo"/>
          <p:cNvSpPr>
            <a:spLocks noChangeArrowheads="1"/>
          </p:cNvSpPr>
          <p:nvPr/>
        </p:nvSpPr>
        <p:spPr bwMode="auto">
          <a:xfrm>
            <a:off x="714375" y="785813"/>
            <a:ext cx="7786688" cy="5262562"/>
          </a:xfrm>
          <a:prstGeom prst="rect">
            <a:avLst/>
          </a:prstGeom>
          <a:noFill/>
          <a:ln w="9525">
            <a:noFill/>
            <a:miter lim="800000"/>
            <a:headEnd/>
            <a:tailEnd/>
          </a:ln>
        </p:spPr>
        <p:txBody>
          <a:bodyPr>
            <a:spAutoFit/>
          </a:bodyPr>
          <a:lstStyle/>
          <a:p>
            <a:r>
              <a:rPr lang="es-ES" sz="2400" b="1" i="1" dirty="0">
                <a:latin typeface="Calibri" pitchFamily="34" charset="0"/>
              </a:rPr>
              <a:t>Kerry, madre de tres hijos pequeños, tenía 32 años y se quedaba dormida varias veces al día. En ocasiones debía detenerse mientras conducía para tomar una siesta, aunque sólo estuviera yendo a comprar algo dentro de su propio vecindario. También se quejaba de "episodios de desmayos" que, según le dijeron, se debían a "baja presión sanguínea o azúcar baja". Fue un milagro que no chocara y se matara, ella o los niños.</a:t>
            </a:r>
          </a:p>
          <a:p>
            <a:r>
              <a:rPr lang="es-ES" sz="2400" b="1" i="1" dirty="0">
                <a:latin typeface="Calibri" pitchFamily="34" charset="0"/>
              </a:rPr>
              <a:t>Tenía síntomas claros de narcolepsia, pero no recibía ningún tratamiento. Existen tratamientos excelentes que permiten a la gente tener vidas normales, aunque no estoy </a:t>
            </a:r>
            <a:r>
              <a:rPr lang="es-ES" sz="2400" b="1" i="1" dirty="0" smtClean="0">
                <a:latin typeface="Calibri" pitchFamily="34" charset="0"/>
              </a:rPr>
              <a:t>seguro </a:t>
            </a:r>
            <a:r>
              <a:rPr lang="es-ES" sz="2400" b="1" i="1" dirty="0">
                <a:latin typeface="Calibri" pitchFamily="34" charset="0"/>
              </a:rPr>
              <a:t>de que los cirujanos cerebrales o los controladores del tráfico aéreo deban elegir este tipo de profesiones si sufren de este padecimiento.</a:t>
            </a:r>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6064475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narcolpesia-para-web.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et-narcolepsia-sueno-trastorn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3903705392_680473af76_o.pn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sp>
        <p:nvSpPr>
          <p:cNvPr id="12291" name="1 Rectángulo"/>
          <p:cNvSpPr>
            <a:spLocks noChangeArrowheads="1"/>
          </p:cNvSpPr>
          <p:nvPr/>
        </p:nvSpPr>
        <p:spPr bwMode="auto">
          <a:xfrm>
            <a:off x="1214438" y="1285875"/>
            <a:ext cx="6500812" cy="4524315"/>
          </a:xfrm>
          <a:prstGeom prst="rect">
            <a:avLst/>
          </a:prstGeom>
          <a:noFill/>
          <a:ln w="9525">
            <a:noFill/>
            <a:miter lim="800000"/>
            <a:headEnd/>
            <a:tailEnd/>
          </a:ln>
        </p:spPr>
        <p:txBody>
          <a:bodyPr>
            <a:spAutoFit/>
          </a:bodyPr>
          <a:lstStyle/>
          <a:p>
            <a:r>
              <a:rPr lang="es-ES" sz="2400" b="1" i="1" dirty="0">
                <a:latin typeface="Calibri" pitchFamily="34" charset="0"/>
              </a:rPr>
              <a:t>En el pasado, mucha gente con narcolepsia ya tenía síntomas años antes de obtener un diagnóstico certero. Solían decirles que eran flojos y estaban poco motivados. La narcolepsia sin diagnóstico puede tener efectos devastadores académicos o laborales. En ocasiones se confunde con la depresión, abuso de drogas o, cuando reportaban tener alucinaciones, esquizofrenia. He visto pacientes con un historial claro de cataplexia, a quienes les dijeron que tenían desórdenes de convulsiones o episodios síncopes (desmayos).</a:t>
            </a:r>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pic>
        <p:nvPicPr>
          <p:cNvPr id="30724" name="Picture 2" descr="C:\Documents and Settings\Dell\Escritorio\slide-1-728.jpg"/>
          <p:cNvPicPr>
            <a:picLocks noChangeAspect="1" noChangeArrowheads="1"/>
          </p:cNvPicPr>
          <p:nvPr/>
        </p:nvPicPr>
        <p:blipFill>
          <a:blip r:embed="rId3"/>
          <a:srcRect l="8241" t="48077" r="50549" b="16209"/>
          <a:stretch>
            <a:fillRect/>
          </a:stretch>
        </p:blipFill>
        <p:spPr bwMode="auto">
          <a:xfrm>
            <a:off x="285750" y="3571875"/>
            <a:ext cx="4214813" cy="3000375"/>
          </a:xfrm>
          <a:prstGeom prst="rect">
            <a:avLst/>
          </a:prstGeom>
          <a:noFill/>
          <a:ln w="9525">
            <a:noFill/>
            <a:miter lim="800000"/>
            <a:headEnd/>
            <a:tailEnd/>
          </a:ln>
        </p:spPr>
      </p:pic>
      <p:pic>
        <p:nvPicPr>
          <p:cNvPr id="30725" name="Picture 2" descr="C:\Documents and Settings\Dell\Escritorio\gr_227888_3344718_697437.jpg"/>
          <p:cNvPicPr>
            <a:picLocks noChangeAspect="1" noChangeArrowheads="1"/>
          </p:cNvPicPr>
          <p:nvPr/>
        </p:nvPicPr>
        <p:blipFill>
          <a:blip r:embed="rId4"/>
          <a:srcRect/>
          <a:stretch>
            <a:fillRect/>
          </a:stretch>
        </p:blipFill>
        <p:spPr bwMode="auto">
          <a:xfrm>
            <a:off x="4643438" y="285728"/>
            <a:ext cx="4286250" cy="3214710"/>
          </a:xfrm>
          <a:prstGeom prst="rect">
            <a:avLst/>
          </a:prstGeom>
          <a:noFill/>
          <a:ln w="9525">
            <a:noFill/>
            <a:miter lim="800000"/>
            <a:headEnd/>
            <a:tailEnd/>
          </a:ln>
        </p:spPr>
      </p:pic>
      <p:pic>
        <p:nvPicPr>
          <p:cNvPr id="7" name="Picture 2" descr="C:\Documents and Settings\Dell\Escritorio\get-narcolepsia-sueno-trastorno.jpg"/>
          <p:cNvPicPr>
            <a:picLocks noChangeAspect="1" noChangeArrowheads="1"/>
          </p:cNvPicPr>
          <p:nvPr/>
        </p:nvPicPr>
        <p:blipFill>
          <a:blip r:embed="rId5"/>
          <a:srcRect/>
          <a:stretch>
            <a:fillRect/>
          </a:stretch>
        </p:blipFill>
        <p:spPr bwMode="auto">
          <a:xfrm>
            <a:off x="357158" y="214290"/>
            <a:ext cx="4143372" cy="3107529"/>
          </a:xfrm>
          <a:prstGeom prst="rect">
            <a:avLst/>
          </a:prstGeom>
          <a:noFill/>
          <a:ln w="9525">
            <a:noFill/>
            <a:miter lim="800000"/>
            <a:headEnd/>
            <a:tailEnd/>
          </a:ln>
        </p:spPr>
      </p:pic>
      <p:pic>
        <p:nvPicPr>
          <p:cNvPr id="8" name="Picture 2" descr="C:\Documents and Settings\Dell\Escritorio\160644759.jpg"/>
          <p:cNvPicPr>
            <a:picLocks noChangeAspect="1" noChangeArrowheads="1"/>
          </p:cNvPicPr>
          <p:nvPr/>
        </p:nvPicPr>
        <p:blipFill>
          <a:blip r:embed="rId6"/>
          <a:srcRect/>
          <a:stretch>
            <a:fillRect/>
          </a:stretch>
        </p:blipFill>
        <p:spPr bwMode="auto">
          <a:xfrm>
            <a:off x="4786314" y="3643314"/>
            <a:ext cx="4143404" cy="2928934"/>
          </a:xfrm>
          <a:prstGeom prst="rect">
            <a:avLst/>
          </a:prstGeom>
          <a:noFill/>
          <a:ln w="9525">
            <a:noFill/>
            <a:miter lim="800000"/>
            <a:headEnd/>
            <a:tailEnd/>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narcolepsia.jpg"/>
          <p:cNvPicPr>
            <a:picLocks noChangeAspect="1" noChangeArrowheads="1"/>
          </p:cNvPicPr>
          <p:nvPr/>
        </p:nvPicPr>
        <p:blipFill>
          <a:blip r:embed="rId2"/>
          <a:srcRect/>
          <a:stretch>
            <a:fillRect/>
          </a:stretch>
        </p:blipFill>
        <p:spPr bwMode="auto">
          <a:xfrm>
            <a:off x="0" y="0"/>
            <a:ext cx="925195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WWW.jpg"/>
          <p:cNvPicPr>
            <a:picLocks noChangeAspect="1" noChangeArrowheads="1"/>
          </p:cNvPicPr>
          <p:nvPr/>
        </p:nvPicPr>
        <p:blipFill>
          <a:blip r:embed="rId2"/>
          <a:srcRect/>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38000" contrast="-62000"/>
          </a:blip>
          <a:srcRect/>
          <a:stretch>
            <a:fillRect/>
          </a:stretch>
        </p:blipFill>
        <p:spPr bwMode="auto">
          <a:xfrm>
            <a:off x="0" y="0"/>
            <a:ext cx="9144000" cy="6948488"/>
          </a:xfrm>
          <a:prstGeom prst="rect">
            <a:avLst/>
          </a:prstGeom>
          <a:noFill/>
          <a:ln w="9525">
            <a:noFill/>
            <a:miter lim="800000"/>
            <a:headEnd/>
            <a:tailEnd/>
          </a:ln>
        </p:spPr>
      </p:pic>
      <p:pic>
        <p:nvPicPr>
          <p:cNvPr id="26627" name="Picture 2" descr="C:\Documents and Settings\Dell\Escritorio\2642_dormir_sobre_volante.jpg"/>
          <p:cNvPicPr>
            <a:picLocks noChangeAspect="1" noChangeArrowheads="1"/>
          </p:cNvPicPr>
          <p:nvPr/>
        </p:nvPicPr>
        <p:blipFill>
          <a:blip r:embed="rId3"/>
          <a:srcRect/>
          <a:stretch>
            <a:fillRect/>
          </a:stretch>
        </p:blipFill>
        <p:spPr bwMode="auto">
          <a:xfrm>
            <a:off x="1000125" y="0"/>
            <a:ext cx="7000875" cy="7000875"/>
          </a:xfrm>
          <a:prstGeom prst="rect">
            <a:avLst/>
          </a:prstGeom>
          <a:noFill/>
          <a:ln w="9525">
            <a:noFill/>
            <a:miter lim="800000"/>
            <a:headEnd/>
            <a:tailEnd/>
          </a:ln>
        </p:spPr>
      </p:pic>
      <p:pic>
        <p:nvPicPr>
          <p:cNvPr id="26628" name="Picture 3" descr="C:\Documents and Settings\Dell\Escritorio\001011_0526_0108_lsls.jpg"/>
          <p:cNvPicPr>
            <a:picLocks noChangeAspect="1" noChangeArrowheads="1"/>
          </p:cNvPicPr>
          <p:nvPr/>
        </p:nvPicPr>
        <p:blipFill>
          <a:blip r:embed="rId4"/>
          <a:srcRect/>
          <a:stretch>
            <a:fillRect/>
          </a:stretch>
        </p:blipFill>
        <p:spPr bwMode="auto">
          <a:xfrm>
            <a:off x="571500" y="214313"/>
            <a:ext cx="2341563" cy="1557337"/>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38000" contrast="-62000"/>
          </a:blip>
          <a:srcRect/>
          <a:stretch>
            <a:fillRect/>
          </a:stretch>
        </p:blipFill>
        <p:spPr bwMode="auto">
          <a:xfrm>
            <a:off x="0" y="0"/>
            <a:ext cx="9144000" cy="6948488"/>
          </a:xfrm>
          <a:prstGeom prst="rect">
            <a:avLst/>
          </a:prstGeom>
          <a:noFill/>
          <a:ln w="9525">
            <a:noFill/>
            <a:miter lim="800000"/>
            <a:headEnd/>
            <a:tailEnd/>
          </a:ln>
        </p:spPr>
      </p:pic>
      <p:sp>
        <p:nvSpPr>
          <p:cNvPr id="19459" name="1 Rectángulo"/>
          <p:cNvSpPr>
            <a:spLocks noChangeArrowheads="1"/>
          </p:cNvSpPr>
          <p:nvPr/>
        </p:nvSpPr>
        <p:spPr bwMode="auto">
          <a:xfrm>
            <a:off x="5715000" y="714375"/>
            <a:ext cx="2928938" cy="5632311"/>
          </a:xfrm>
          <a:prstGeom prst="rect">
            <a:avLst/>
          </a:prstGeom>
          <a:noFill/>
          <a:ln w="9525">
            <a:noFill/>
            <a:miter lim="800000"/>
            <a:headEnd/>
            <a:tailEnd/>
          </a:ln>
        </p:spPr>
        <p:txBody>
          <a:bodyPr>
            <a:spAutoFit/>
          </a:bodyPr>
          <a:lstStyle/>
          <a:p>
            <a:pPr algn="ctr"/>
            <a:r>
              <a:rPr lang="es-ES" b="1" i="1" dirty="0">
                <a:latin typeface="Calibri" pitchFamily="34" charset="0"/>
              </a:rPr>
              <a:t>La narcolepsia es un desorden de inestabilidad del estado de sueño, es decir, un adormilamiento entre el estado de conciencia y el de sueño MOR específicamente. Todos los síntomas pueden comprenderse como manifestaciones del MOR dentro de la conciencia del día, pero también sabemos que la conciencia suele manifestarse dentro del sueño.</a:t>
            </a:r>
          </a:p>
          <a:p>
            <a:pPr algn="ctr"/>
            <a:r>
              <a:rPr lang="es-ES" b="1" i="1" dirty="0">
                <a:latin typeface="Calibri" pitchFamily="34" charset="0"/>
              </a:rPr>
              <a:t>La gente con narcolepsia tiene sueño interrumpido y poco sueño de ondas lentas, que es el grado de sueño más profundo.</a:t>
            </a:r>
          </a:p>
        </p:txBody>
      </p:sp>
      <p:pic>
        <p:nvPicPr>
          <p:cNvPr id="19460" name="Picture 2" descr="C:\Documents and Settings\Dell\Escritorio\EEEE.jpg"/>
          <p:cNvPicPr>
            <a:picLocks noChangeAspect="1" noChangeArrowheads="1"/>
          </p:cNvPicPr>
          <p:nvPr/>
        </p:nvPicPr>
        <p:blipFill>
          <a:blip r:embed="rId3"/>
          <a:srcRect/>
          <a:stretch>
            <a:fillRect/>
          </a:stretch>
        </p:blipFill>
        <p:spPr bwMode="auto">
          <a:xfrm>
            <a:off x="0" y="0"/>
            <a:ext cx="5291138" cy="6858000"/>
          </a:xfrm>
          <a:prstGeom prst="rect">
            <a:avLst/>
          </a:prstGeom>
          <a:noFill/>
          <a:ln w="9525">
            <a:noFill/>
            <a:miter lim="800000"/>
            <a:headEnd/>
            <a:tailEnd/>
          </a:ln>
        </p:spPr>
      </p:pic>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96D9C100-9D11-4E66-9A49-364BFC4E5AEB_jpg__460__390__CROPz0x460y390.jpg"/>
          <p:cNvPicPr>
            <a:picLocks noChangeAspect="1" noChangeArrowheads="1"/>
          </p:cNvPicPr>
          <p:nvPr/>
        </p:nvPicPr>
        <p:blipFill>
          <a:blip r:embed="rId2"/>
          <a:srcRect/>
          <a:stretch>
            <a:fillRect/>
          </a:stretch>
        </p:blipFill>
        <p:spPr bwMode="auto">
          <a:xfrm>
            <a:off x="0" y="0"/>
            <a:ext cx="9205913"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untitled111.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gr_227888_3344718_69743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38000" contrast="-62000"/>
          </a:blip>
          <a:srcRect/>
          <a:stretch>
            <a:fillRect/>
          </a:stretch>
        </p:blipFill>
        <p:spPr bwMode="auto">
          <a:xfrm>
            <a:off x="0" y="0"/>
            <a:ext cx="9144000" cy="6948488"/>
          </a:xfrm>
          <a:prstGeom prst="rect">
            <a:avLst/>
          </a:prstGeom>
          <a:noFill/>
          <a:ln w="9525">
            <a:noFill/>
            <a:miter lim="800000"/>
            <a:headEnd/>
            <a:tailEnd/>
          </a:ln>
        </p:spPr>
      </p:pic>
      <p:pic>
        <p:nvPicPr>
          <p:cNvPr id="35843" name="Picture 2" descr="C:\Documents and Settings\Dell\Escritorio\narcolepsiaWWW.jpg"/>
          <p:cNvPicPr>
            <a:picLocks noChangeAspect="1" noChangeArrowheads="1"/>
          </p:cNvPicPr>
          <p:nvPr/>
        </p:nvPicPr>
        <p:blipFill>
          <a:blip r:embed="rId3"/>
          <a:srcRect/>
          <a:stretch>
            <a:fillRect/>
          </a:stretch>
        </p:blipFill>
        <p:spPr bwMode="auto">
          <a:xfrm>
            <a:off x="1214438" y="-71438"/>
            <a:ext cx="6929437" cy="7143751"/>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a:duotone>
              <a:prstClr val="black"/>
              <a:schemeClr val="accent1">
                <a:tint val="45000"/>
                <a:satMod val="400000"/>
              </a:schemeClr>
            </a:duotone>
            <a:lum bright="64000" contrast="-83000"/>
          </a:blip>
          <a:srcRect/>
          <a:stretch>
            <a:fillRect/>
          </a:stretch>
        </p:blipFill>
        <p:spPr bwMode="auto">
          <a:xfrm>
            <a:off x="0" y="0"/>
            <a:ext cx="9144000" cy="6877050"/>
          </a:xfrm>
          <a:prstGeom prst="rect">
            <a:avLst/>
          </a:prstGeom>
          <a:blipFill>
            <a:blip r:embed="rId4">
              <a:duotone>
                <a:prstClr val="black"/>
                <a:schemeClr val="accent1">
                  <a:tint val="45000"/>
                  <a:satMod val="400000"/>
                </a:schemeClr>
              </a:duotone>
              <a:lum bright="64000" contrast="-83000"/>
            </a:blip>
            <a:tile tx="0" ty="0" sx="100000" sy="100000" flip="none" algn="tl"/>
          </a:blipFill>
          <a:ln w="9525">
            <a:noFill/>
            <a:miter lim="800000"/>
            <a:headEnd/>
            <a:tailEnd/>
          </a:ln>
        </p:spPr>
      </p:pic>
      <p:sp>
        <p:nvSpPr>
          <p:cNvPr id="36867" name="3 Rectángulo"/>
          <p:cNvSpPr>
            <a:spLocks noChangeArrowheads="1"/>
          </p:cNvSpPr>
          <p:nvPr/>
        </p:nvSpPr>
        <p:spPr bwMode="auto">
          <a:xfrm>
            <a:off x="785813" y="214313"/>
            <a:ext cx="7715250" cy="7048500"/>
          </a:xfrm>
          <a:prstGeom prst="rect">
            <a:avLst/>
          </a:prstGeom>
          <a:noFill/>
          <a:ln w="9525">
            <a:noFill/>
            <a:miter lim="800000"/>
            <a:headEnd/>
            <a:tailEnd/>
          </a:ln>
        </p:spPr>
        <p:txBody>
          <a:bodyPr>
            <a:spAutoFit/>
          </a:bodyPr>
          <a:lstStyle/>
          <a:p>
            <a:r>
              <a:rPr lang="es-ES" sz="1600" b="1" i="1" dirty="0">
                <a:latin typeface="Calibri" pitchFamily="34" charset="0"/>
              </a:rPr>
              <a:t>La narcolepsia es una enfermedad neurológica que se caracteriza por una somnolencia diurna excesiva y alteraciones en el sueño REM. Esta patología tiene un diagnóstico muy tardío, de unos 6 e incluso 10 años desde que hayan comenzado a aparecer los síntomas. Aunque en principio no es una enfermedad mortal, las consecuencias pueden ser muy perjudiciales, tanto física como psíquicamente, por lo que es concienciar a la población de cómo prevenir y tratar esta enfermedad e intentar adelantar su diagnóstico. El principal síntoma y el más conocido, es el sueño diurno excesivo y esos ataques “irresistibles” de sueño. También es la primera causa de visita al médico, pero los pacientes suelen posponer esta consulta varios años, achacando el problema al estrés en el trabajo o a la simple falta de sueño.   </a:t>
            </a:r>
          </a:p>
          <a:p>
            <a:r>
              <a:rPr lang="es-ES" sz="1600" b="1" i="1" dirty="0">
                <a:latin typeface="Calibri" pitchFamily="34" charset="0"/>
              </a:rPr>
              <a:t/>
            </a:r>
            <a:br>
              <a:rPr lang="es-ES" sz="1600" b="1" i="1" dirty="0">
                <a:latin typeface="Calibri" pitchFamily="34" charset="0"/>
              </a:rPr>
            </a:br>
            <a:r>
              <a:rPr lang="es-ES" sz="1600" b="1" i="1" dirty="0">
                <a:latin typeface="Calibri" pitchFamily="34" charset="0"/>
              </a:rPr>
              <a:t> Otro síntoma ya con más gravedad es la cataplejía, que es la pérdida repentina del tono muscular. Estos ataques pueden provocar accidentes o lesiones indirectas, porque, aunque suele afectar a los músculos faciales, en ocasiones también afecta a las extremidades y se pueden producir caídas que ocasionen traumatismos graves. Estos y otros síntomas, como trastornos de la alimentación, alucinaciones o sonambulismo, no aparecen de forma repentina, sino que surgen paulatinamente lo que dificulta mucho el diagnóstico temprano de la narcolepsia. Pero, ¿qué provoca este problema neurológico?</a:t>
            </a:r>
            <a:br>
              <a:rPr lang="es-ES" sz="1600" b="1" i="1" dirty="0">
                <a:latin typeface="Calibri" pitchFamily="34" charset="0"/>
              </a:rPr>
            </a:br>
            <a:r>
              <a:rPr lang="es-ES" sz="1600" b="1" i="1" dirty="0">
                <a:latin typeface="Calibri" pitchFamily="34" charset="0"/>
              </a:rPr>
              <a:t/>
            </a:r>
            <a:br>
              <a:rPr lang="es-ES" sz="1600" b="1" i="1" dirty="0">
                <a:latin typeface="Calibri" pitchFamily="34" charset="0"/>
              </a:rPr>
            </a:br>
            <a:r>
              <a:rPr lang="es-ES" sz="1600" b="1" i="1" dirty="0">
                <a:latin typeface="Calibri" pitchFamily="34" charset="0"/>
              </a:rPr>
              <a:t>La causa de la narcolepsia es la pérdida de las neuronas que sintetizan hipocretina, una hormona excitante que influye en la vigilia. Lo que todavía se ignora es por qué se desencadena este proceso. Hasta el momento no existe una cura definitiva de la enfermedad, tan solo varios medicamentos paliativos para los síntomas más graves y que ayudan a quienes la sufren puedan llevar una vida lo más normal posible. En España se estima que hay unas 25.000 personas que sufren narcolepsia, aunque se estima que alrededor del 80% estaría sin diagnosticar.</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advTm="6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thumb_652x228_investigacion_1077_isnarcolepsyfatal.jpg"/>
          <p:cNvPicPr>
            <a:picLocks noChangeAspect="1" noChangeArrowheads="1"/>
          </p:cNvPicPr>
          <p:nvPr/>
        </p:nvPicPr>
        <p:blipFill>
          <a:blip r:embed="rId2"/>
          <a:srcRect l="24443" r="23651"/>
          <a:stretch>
            <a:fillRect/>
          </a:stretch>
        </p:blipFill>
        <p:spPr bwMode="auto">
          <a:xfrm>
            <a:off x="0" y="0"/>
            <a:ext cx="9224963"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narcolepsia.jpg"/>
          <p:cNvPicPr>
            <a:picLocks noChangeAspect="1" noChangeArrowheads="1"/>
          </p:cNvPicPr>
          <p:nvPr/>
        </p:nvPicPr>
        <p:blipFill>
          <a:blip r:embed="rId2"/>
          <a:srcRect/>
          <a:stretch>
            <a:fillRect/>
          </a:stretch>
        </p:blipFill>
        <p:spPr bwMode="auto">
          <a:xfrm>
            <a:off x="0" y="0"/>
            <a:ext cx="9226550"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pic>
        <p:nvPicPr>
          <p:cNvPr id="44034" name="Picture 2" descr="C:\Documents and Settings\Dell\Escritorio\NARCOLEPSIASS.jpg"/>
          <p:cNvPicPr>
            <a:picLocks noChangeAspect="1" noChangeArrowheads="1"/>
          </p:cNvPicPr>
          <p:nvPr/>
        </p:nvPicPr>
        <p:blipFill>
          <a:blip r:embed="rId3"/>
          <a:srcRect/>
          <a:stretch>
            <a:fillRect/>
          </a:stretch>
        </p:blipFill>
        <p:spPr bwMode="auto">
          <a:xfrm>
            <a:off x="571472" y="357166"/>
            <a:ext cx="8215338" cy="6161504"/>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a:duotone>
              <a:prstClr val="black"/>
              <a:schemeClr val="accent1">
                <a:tint val="45000"/>
                <a:satMod val="400000"/>
              </a:schemeClr>
            </a:duotone>
            <a:lum bright="64000" contrast="-83000"/>
          </a:blip>
          <a:srcRect/>
          <a:stretch>
            <a:fillRect/>
          </a:stretch>
        </p:blipFill>
        <p:spPr bwMode="auto">
          <a:xfrm>
            <a:off x="0" y="0"/>
            <a:ext cx="9144000" cy="6877050"/>
          </a:xfrm>
          <a:prstGeom prst="rect">
            <a:avLst/>
          </a:prstGeom>
          <a:blipFill>
            <a:blip r:embed="rId3">
              <a:duotone>
                <a:prstClr val="black"/>
                <a:schemeClr val="accent1">
                  <a:tint val="45000"/>
                  <a:satMod val="400000"/>
                </a:schemeClr>
              </a:duotone>
              <a:lum bright="64000" contrast="-83000"/>
            </a:blip>
            <a:tile tx="0" ty="0" sx="100000" sy="100000" flip="none" algn="tl"/>
          </a:blipFill>
          <a:ln w="9525">
            <a:noFill/>
            <a:miter lim="800000"/>
            <a:headEnd/>
            <a:tailEnd/>
          </a:ln>
        </p:spPr>
      </p:pic>
      <p:sp>
        <p:nvSpPr>
          <p:cNvPr id="16387" name="Rectangle 1"/>
          <p:cNvSpPr>
            <a:spLocks noChangeArrowheads="1"/>
          </p:cNvSpPr>
          <p:nvPr/>
        </p:nvSpPr>
        <p:spPr bwMode="auto">
          <a:xfrm>
            <a:off x="428625" y="214313"/>
            <a:ext cx="8358188" cy="4692296"/>
          </a:xfrm>
          <a:prstGeom prst="rect">
            <a:avLst/>
          </a:prstGeom>
          <a:noFill/>
          <a:ln w="9525">
            <a:noFill/>
            <a:miter lim="800000"/>
            <a:headEnd/>
            <a:tailEnd/>
          </a:ln>
        </p:spPr>
        <p:txBody>
          <a:bodyPr lIns="0" tIns="0" rIns="176157" bIns="44436" anchor="ctr">
            <a:spAutoFit/>
          </a:bodyPr>
          <a:lstStyle/>
          <a:p>
            <a:pPr fontAlgn="ctr"/>
            <a:r>
              <a:rPr lang="es-ES" sz="1400" dirty="0"/>
              <a:t/>
            </a:r>
            <a:br>
              <a:rPr lang="es-ES" sz="1400" dirty="0"/>
            </a:br>
            <a:r>
              <a:rPr lang="es-ES" dirty="0"/>
              <a:t/>
            </a:r>
            <a:br>
              <a:rPr lang="es-ES" dirty="0"/>
            </a:br>
            <a:r>
              <a:rPr lang="es-ES" dirty="0"/>
              <a:t/>
            </a:r>
            <a:br>
              <a:rPr lang="es-ES" dirty="0"/>
            </a:br>
            <a:r>
              <a:rPr lang="es-ES" dirty="0"/>
              <a:t>  </a:t>
            </a:r>
            <a:r>
              <a:rPr lang="es-ES" sz="21600" dirty="0"/>
              <a:t> </a:t>
            </a:r>
            <a:r>
              <a:rPr lang="es-ES" dirty="0"/>
              <a:t>                                                    </a:t>
            </a:r>
            <a:br>
              <a:rPr lang="es-ES" dirty="0"/>
            </a:br>
            <a:r>
              <a:rPr lang="es-ES" dirty="0"/>
              <a:t/>
            </a:r>
            <a:br>
              <a:rPr lang="es-ES" dirty="0"/>
            </a:br>
            <a:endParaRPr lang="es-ES" dirty="0"/>
          </a:p>
        </p:txBody>
      </p:sp>
      <p:pic>
        <p:nvPicPr>
          <p:cNvPr id="16388" name="Picture 2" descr="catalepsia"/>
          <p:cNvPicPr>
            <a:picLocks noChangeAspect="1" noChangeArrowheads="1"/>
          </p:cNvPicPr>
          <p:nvPr/>
        </p:nvPicPr>
        <p:blipFill>
          <a:blip r:embed="rId4"/>
          <a:srcRect/>
          <a:stretch>
            <a:fillRect/>
          </a:stretch>
        </p:blipFill>
        <p:spPr bwMode="auto">
          <a:xfrm>
            <a:off x="1357290" y="214290"/>
            <a:ext cx="6250802" cy="6429396"/>
          </a:xfrm>
          <a:prstGeom prst="rect">
            <a:avLst/>
          </a:prstGeom>
          <a:noFill/>
          <a:ln w="9525">
            <a:noFill/>
            <a:miter lim="800000"/>
            <a:headEnd/>
            <a:tailEnd/>
          </a:ln>
        </p:spPr>
      </p:pic>
      <p:sp>
        <p:nvSpPr>
          <p:cNvPr id="16390" name="4 Rectángulo"/>
          <p:cNvSpPr>
            <a:spLocks noChangeArrowheads="1"/>
          </p:cNvSpPr>
          <p:nvPr/>
        </p:nvSpPr>
        <p:spPr bwMode="auto">
          <a:xfrm>
            <a:off x="1500166" y="3786190"/>
            <a:ext cx="3143250" cy="461962"/>
          </a:xfrm>
          <a:prstGeom prst="rect">
            <a:avLst/>
          </a:prstGeom>
          <a:noFill/>
          <a:ln w="9525">
            <a:noFill/>
            <a:miter lim="800000"/>
            <a:headEnd/>
            <a:tailEnd/>
          </a:ln>
        </p:spPr>
        <p:txBody>
          <a:bodyPr wrap="none">
            <a:spAutoFit/>
          </a:bodyPr>
          <a:lstStyle/>
          <a:p>
            <a:r>
              <a:rPr lang="es-ES" sz="2400" b="1" i="1" dirty="0">
                <a:solidFill>
                  <a:srgbClr val="FF0000"/>
                </a:solidFill>
              </a:rPr>
              <a:t>**TRATAMIENTOS** </a:t>
            </a:r>
            <a:endParaRPr lang="es-ES" sz="2400" b="1" i="1" dirty="0">
              <a:solidFill>
                <a:srgbClr val="FF0000"/>
              </a:solidFill>
              <a:latin typeface="Calibri" pitchFamily="34" charset="0"/>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5445445.jpg"/>
          <p:cNvPicPr>
            <a:picLocks noChangeAspect="1" noChangeArrowheads="1"/>
          </p:cNvPicPr>
          <p:nvPr/>
        </p:nvPicPr>
        <p:blipFill>
          <a:blip r:embed="rId2"/>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pic>
        <p:nvPicPr>
          <p:cNvPr id="45058" name="Picture 2" descr="C:\Documents and Settings\Dell\Escritorio\slide-1-728.jpg"/>
          <p:cNvPicPr>
            <a:picLocks noChangeAspect="1" noChangeArrowheads="1"/>
          </p:cNvPicPr>
          <p:nvPr/>
        </p:nvPicPr>
        <p:blipFill>
          <a:blip r:embed="rId3"/>
          <a:srcRect l="7813" t="47917" r="50000" b="15625"/>
          <a:stretch>
            <a:fillRect/>
          </a:stretch>
        </p:blipFill>
        <p:spPr bwMode="auto">
          <a:xfrm>
            <a:off x="714348" y="500042"/>
            <a:ext cx="7858148" cy="5820851"/>
          </a:xfrm>
          <a:prstGeom prst="rect">
            <a:avLst/>
          </a:prstGeom>
          <a:noFill/>
          <a:ln w="9525">
            <a:noFill/>
            <a:miter lim="800000"/>
            <a:headEnd/>
            <a:tailEnd/>
          </a:ln>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C:\Documents and Settings\Dell\Escritorio\gr_79218_2121967_394072.jpg"/>
          <p:cNvPicPr>
            <a:picLocks noChangeAspect="1" noChangeArrowheads="1"/>
          </p:cNvPicPr>
          <p:nvPr/>
        </p:nvPicPr>
        <p:blipFill>
          <a:blip r:embed="rId2"/>
          <a:srcRect/>
          <a:stretch>
            <a:fillRect/>
          </a:stretch>
        </p:blipFill>
        <p:spPr bwMode="auto">
          <a:xfrm>
            <a:off x="0" y="0"/>
            <a:ext cx="9142413"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2000" contrast="-68000"/>
          </a:blip>
          <a:srcRect/>
          <a:stretch>
            <a:fillRect/>
          </a:stretch>
        </p:blipFill>
        <p:spPr bwMode="auto">
          <a:xfrm>
            <a:off x="0" y="0"/>
            <a:ext cx="9144000" cy="6877050"/>
          </a:xfrm>
          <a:prstGeom prst="rect">
            <a:avLst/>
          </a:prstGeom>
          <a:noFill/>
          <a:ln w="9525">
            <a:noFill/>
            <a:miter lim="800000"/>
            <a:headEnd/>
            <a:tailEnd/>
          </a:ln>
        </p:spPr>
      </p:pic>
      <p:pic>
        <p:nvPicPr>
          <p:cNvPr id="46083" name="Picture 2" descr="C:\Documents and Settings\Dell\Escritorio\d_narcolepsia.jpg"/>
          <p:cNvPicPr>
            <a:picLocks noChangeAspect="1" noChangeArrowheads="1"/>
          </p:cNvPicPr>
          <p:nvPr/>
        </p:nvPicPr>
        <p:blipFill>
          <a:blip r:embed="rId3"/>
          <a:srcRect/>
          <a:stretch>
            <a:fillRect/>
          </a:stretch>
        </p:blipFill>
        <p:spPr bwMode="auto">
          <a:xfrm>
            <a:off x="1357313" y="1000125"/>
            <a:ext cx="6429375" cy="4713288"/>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Narcolepsy1.jpg"/>
          <p:cNvPicPr>
            <a:picLocks noChangeAspect="1" noChangeArrowheads="1"/>
          </p:cNvPicPr>
          <p:nvPr/>
        </p:nvPicPr>
        <p:blipFill>
          <a:blip r:embed="rId2"/>
          <a:srcRect/>
          <a:stretch>
            <a:fillRect/>
          </a:stretch>
        </p:blipFill>
        <p:spPr bwMode="auto">
          <a:xfrm>
            <a:off x="0" y="-19050"/>
            <a:ext cx="9429750" cy="7893050"/>
          </a:xfrm>
          <a:prstGeom prst="rect">
            <a:avLst/>
          </a:prstGeom>
          <a:noFill/>
          <a:ln w="9525">
            <a:noFill/>
            <a:miter lim="800000"/>
            <a:headEnd/>
            <a:tailEnd/>
          </a:ln>
        </p:spPr>
      </p:pic>
    </p:spTree>
  </p:cSld>
  <p:clrMapOvr>
    <a:masterClrMapping/>
  </p:clrMapOvr>
  <p:transition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gr_79218_2122025_108639.jpg"/>
          <p:cNvPicPr>
            <a:picLocks noChangeAspect="1" noChangeArrowheads="1"/>
          </p:cNvPicPr>
          <p:nvPr/>
        </p:nvPicPr>
        <p:blipFill>
          <a:blip r:embed="rId2"/>
          <a:srcRect/>
          <a:stretch>
            <a:fillRect/>
          </a:stretch>
        </p:blipFill>
        <p:spPr bwMode="auto">
          <a:xfrm>
            <a:off x="0" y="0"/>
            <a:ext cx="9142413" cy="6858000"/>
          </a:xfrm>
          <a:prstGeom prst="rect">
            <a:avLst/>
          </a:prstGeom>
          <a:noFill/>
          <a:ln w="9525">
            <a:noFill/>
            <a:miter lim="800000"/>
            <a:headEnd/>
            <a:tailEnd/>
          </a:ln>
        </p:spPr>
      </p:pic>
      <p:sp>
        <p:nvSpPr>
          <p:cNvPr id="6" name="5 Rectángulo"/>
          <p:cNvSpPr/>
          <p:nvPr/>
        </p:nvSpPr>
        <p:spPr>
          <a:xfrm>
            <a:off x="-285784" y="285728"/>
            <a:ext cx="4572032" cy="2308306"/>
          </a:xfrm>
          <a:prstGeom prst="rect">
            <a:avLst/>
          </a:prstGeom>
        </p:spPr>
        <p:txBody>
          <a:bodyPr wrap="square" lIns="91422" tIns="45711" rIns="91422" bIns="45711">
            <a:spAutoFit/>
          </a:bodyPr>
          <a:lstStyle/>
          <a:p>
            <a:pPr lvl="1" algn="ctr">
              <a:defRPr/>
            </a:pPr>
            <a:r>
              <a:rPr lang="es-ES" sz="3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48131"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48132"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48133"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48134"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48135"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400" decel="100000"/>
                                        <p:tgtEl>
                                          <p:spTgt spid="6"/>
                                        </p:tgtEl>
                                      </p:cBhvr>
                                    </p:animEffect>
                                    <p:anim calcmode="lin" valueType="num">
                                      <p:cBhvr>
                                        <p:cTn id="8" dur="2400" decel="100000" fill="hold"/>
                                        <p:tgtEl>
                                          <p:spTgt spid="6"/>
                                        </p:tgtEl>
                                        <p:attrNameLst>
                                          <p:attrName>style.rotation</p:attrName>
                                        </p:attrNameLst>
                                      </p:cBhvr>
                                      <p:tavLst>
                                        <p:tav tm="0">
                                          <p:val>
                                            <p:fltVal val="-90"/>
                                          </p:val>
                                        </p:tav>
                                        <p:tav tm="100000">
                                          <p:val>
                                            <p:fltVal val="0"/>
                                          </p:val>
                                        </p:tav>
                                      </p:tavLst>
                                    </p:anim>
                                    <p:anim calcmode="lin" valueType="num">
                                      <p:cBhvr>
                                        <p:cTn id="9" dur="2400" decel="100000" fill="hold"/>
                                        <p:tgtEl>
                                          <p:spTgt spid="6"/>
                                        </p:tgtEl>
                                        <p:attrNameLst>
                                          <p:attrName>ppt_x</p:attrName>
                                        </p:attrNameLst>
                                      </p:cBhvr>
                                      <p:tavLst>
                                        <p:tav tm="0">
                                          <p:val>
                                            <p:strVal val="#ppt_x+0.4"/>
                                          </p:val>
                                        </p:tav>
                                        <p:tav tm="100000">
                                          <p:val>
                                            <p:strVal val="#ppt_x-0.05"/>
                                          </p:val>
                                        </p:tav>
                                      </p:tavLst>
                                    </p:anim>
                                    <p:anim calcmode="lin" valueType="num">
                                      <p:cBhvr>
                                        <p:cTn id="10" dur="2400" decel="100000" fill="hold"/>
                                        <p:tgtEl>
                                          <p:spTgt spid="6"/>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E TE SUBE EL MUERT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 TE SUBE EL MUERTO</Template>
  <TotalTime>1</TotalTime>
  <Words>783</Words>
  <Application>Microsoft Office PowerPoint</Application>
  <PresentationFormat>Presentación en pantalla (4:3)</PresentationFormat>
  <Paragraphs>54</Paragraphs>
  <Slides>46</Slides>
  <Notes>1</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¿SE TE SUBE EL MUERTO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2014-04-04T09:29:36Z</dcterms:created>
  <dcterms:modified xsi:type="dcterms:W3CDTF">2014-04-04T09:30:39Z</dcterms:modified>
</cp:coreProperties>
</file>