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50"/>
  </p:notesMasterIdLst>
  <p:sldIdLst>
    <p:sldId id="316" r:id="rId3"/>
    <p:sldId id="339" r:id="rId4"/>
    <p:sldId id="340" r:id="rId5"/>
    <p:sldId id="341" r:id="rId6"/>
    <p:sldId id="342" r:id="rId7"/>
    <p:sldId id="343" r:id="rId8"/>
    <p:sldId id="344" r:id="rId9"/>
    <p:sldId id="346" r:id="rId10"/>
    <p:sldId id="347" r:id="rId11"/>
    <p:sldId id="352" r:id="rId12"/>
    <p:sldId id="348" r:id="rId13"/>
    <p:sldId id="350" r:id="rId14"/>
    <p:sldId id="376" r:id="rId15"/>
    <p:sldId id="386" r:id="rId16"/>
    <p:sldId id="349" r:id="rId17"/>
    <p:sldId id="370" r:id="rId18"/>
    <p:sldId id="357" r:id="rId19"/>
    <p:sldId id="356" r:id="rId20"/>
    <p:sldId id="358" r:id="rId21"/>
    <p:sldId id="359" r:id="rId22"/>
    <p:sldId id="355" r:id="rId23"/>
    <p:sldId id="361" r:id="rId24"/>
    <p:sldId id="378" r:id="rId25"/>
    <p:sldId id="364" r:id="rId26"/>
    <p:sldId id="382" r:id="rId27"/>
    <p:sldId id="380" r:id="rId28"/>
    <p:sldId id="365" r:id="rId29"/>
    <p:sldId id="375" r:id="rId30"/>
    <p:sldId id="366" r:id="rId31"/>
    <p:sldId id="374" r:id="rId32"/>
    <p:sldId id="367" r:id="rId33"/>
    <p:sldId id="371" r:id="rId34"/>
    <p:sldId id="368" r:id="rId35"/>
    <p:sldId id="377" r:id="rId36"/>
    <p:sldId id="369" r:id="rId37"/>
    <p:sldId id="372" r:id="rId38"/>
    <p:sldId id="363" r:id="rId39"/>
    <p:sldId id="379" r:id="rId40"/>
    <p:sldId id="360" r:id="rId41"/>
    <p:sldId id="373" r:id="rId42"/>
    <p:sldId id="351" r:id="rId43"/>
    <p:sldId id="381" r:id="rId44"/>
    <p:sldId id="385" r:id="rId45"/>
    <p:sldId id="383" r:id="rId46"/>
    <p:sldId id="354" r:id="rId47"/>
    <p:sldId id="338" r:id="rId48"/>
    <p:sldId id="387" r:id="rId4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N+1OND0uOC2nZaveEova5A" hashData="SviKgfmA3fvZDv4aZv0VvWmglx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50"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6CD8B-A32B-4EFF-BE96-70963CB71202}" type="datetimeFigureOut">
              <a:rPr lang="es-ES" smtClean="0"/>
              <a:t>25/11/2013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D47EDA-F20D-4082-8C79-A92DF06FDBE3}"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8D47EDA-F20D-4082-8C79-A92DF06FDBE3}" type="slidenum">
              <a:rPr lang="es-ES" smtClean="0"/>
              <a:t>17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5000">
    <p:plu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5000">
    <p:plu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5000">
    <p:plu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5000">
    <p:plu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5000">
    <p:plu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5000">
    <p:plu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5000">
    <p:plu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5000">
    <p:plu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5000">
    <p:plu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5000">
    <p:plu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5000">
    <p:plu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F8E686E-5676-41F6-B84F-8EF293240CD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5000">
    <p:plus/>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13ABF35-3484-4EE5-B4DF-10081297AA9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35.gif"/></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00034" y="1071546"/>
            <a:ext cx="8286776" cy="2308306"/>
          </a:xfrm>
          <a:prstGeom prst="rect">
            <a:avLst/>
          </a:prstGeom>
        </p:spPr>
        <p:txBody>
          <a:bodyPr wrap="square" lIns="91422" tIns="45711" rIns="91422" bIns="45711">
            <a:spAutoFit/>
          </a:bodyPr>
          <a:lstStyle/>
          <a:p>
            <a:pPr lvl="1" indent="-457200" algn="ct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¿Quién mató a</a:t>
            </a:r>
          </a:p>
          <a:p>
            <a:pPr lvl="1" indent="-457200" algn="ct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John Kennedy?</a:t>
            </a: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a:t>
            </a:r>
            <a:r>
              <a:rPr lang="es-ES" sz="4000" b="1" dirty="0" smtClean="0">
                <a:solidFill>
                  <a:srgbClr val="FFFF00"/>
                </a:solidFill>
                <a:latin typeface="Eras Bold ITC" pitchFamily="34" charset="0"/>
              </a:rPr>
              <a:t> </a:t>
            </a:r>
            <a:endPar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500330" cy="369332"/>
          </a:xfrm>
          <a:prstGeom prst="rect">
            <a:avLst/>
          </a:prstGeom>
          <a:solidFill>
            <a:srgbClr val="FF33CC"/>
          </a:solidFill>
        </p:spPr>
        <p:txBody>
          <a:bodyPr wrap="square" rtlCol="0">
            <a:spAutoFit/>
          </a:bodyPr>
          <a:lstStyle/>
          <a:p>
            <a:r>
              <a:rPr lang="es-ES" dirty="0" smtClean="0"/>
              <a:t>LOUIS  ARMSTRONG</a:t>
            </a:r>
            <a:endParaRPr lang="es-ES" dirty="0"/>
          </a:p>
        </p:txBody>
      </p:sp>
    </p:spTree>
  </p:cSld>
  <p:clrMapOvr>
    <a:masterClrMapping/>
  </p:clrMapOvr>
  <p:transition spd="slow" advClick="0" advTm="11000">
    <p:plus/>
    <p:sndAc>
      <p:stSnd loop="1">
        <p:snd r:embed="rId2" name="What a wonderful world.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642918"/>
            <a:ext cx="7858180" cy="550072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785786" y="857232"/>
            <a:ext cx="7358114" cy="5201424"/>
          </a:xfrm>
          <a:prstGeom prst="rect">
            <a:avLst/>
          </a:prstGeom>
        </p:spPr>
        <p:txBody>
          <a:bodyPr wrap="square">
            <a:spAutoFit/>
          </a:bodyPr>
          <a:lstStyle/>
          <a:p>
            <a:pPr lvl="1" indent="-457200" algn="ctr" fontAlgn="base">
              <a:spcBef>
                <a:spcPct val="0"/>
              </a:spcBef>
              <a:spcAft>
                <a:spcPct val="0"/>
              </a:spcAft>
            </a:pPr>
            <a:r>
              <a:rPr lang="es-ES" sz="4000" b="1" dirty="0" smtClean="0">
                <a:solidFill>
                  <a:srgbClr val="FF0000"/>
                </a:solidFill>
                <a:latin typeface="Eras Bold ITC" pitchFamily="34" charset="0"/>
              </a:rPr>
              <a:t> ¿Quién mató a</a:t>
            </a:r>
          </a:p>
          <a:p>
            <a:pPr lvl="1" indent="-457200" algn="ctr" fontAlgn="base">
              <a:spcBef>
                <a:spcPct val="0"/>
              </a:spcBef>
              <a:spcAft>
                <a:spcPct val="0"/>
              </a:spcAft>
            </a:pPr>
            <a:r>
              <a:rPr lang="es-ES" sz="4000" b="1" dirty="0" smtClean="0">
                <a:solidFill>
                  <a:srgbClr val="FF0000"/>
                </a:solidFill>
                <a:latin typeface="Eras Bold ITC" pitchFamily="34" charset="0"/>
              </a:rPr>
              <a:t> John Kennedy? </a:t>
            </a:r>
          </a:p>
          <a:p>
            <a:pPr lvl="1" indent="-457200" algn="ctr" fontAlgn="base">
              <a:spcBef>
                <a:spcPct val="0"/>
              </a:spcBef>
              <a:spcAft>
                <a:spcPct val="0"/>
              </a:spcAft>
            </a:pPr>
            <a:endParaRPr lang="es-ES" sz="2800" dirty="0" smtClean="0">
              <a:solidFill>
                <a:srgbClr val="FF0000"/>
              </a:solidFill>
              <a:latin typeface="Eras Bold ITC" pitchFamily="34" charset="0"/>
            </a:endParaRPr>
          </a:p>
          <a:p>
            <a:pPr lvl="1" indent="-457200" algn="ctr" eaLnBrk="0" fontAlgn="ctr" hangingPunct="0">
              <a:spcBef>
                <a:spcPct val="0"/>
              </a:spcBef>
              <a:spcAft>
                <a:spcPct val="0"/>
              </a:spcAft>
            </a:pPr>
            <a:r>
              <a:rPr lang="es-ES" sz="2800" dirty="0" smtClean="0">
                <a:solidFill>
                  <a:schemeClr val="accent2">
                    <a:lumMod val="75000"/>
                  </a:schemeClr>
                </a:solidFill>
                <a:latin typeface="Eras Bold ITC" pitchFamily="34" charset="0"/>
              </a:rPr>
              <a:t>        DOCE MENOS VEINTE DE LA MAÑANA DEL 22 DE NOVIEMBRE DE 1963, UNA LIMUSINA DESCAPOTABLE DE COLOR NEGRO ACABA DE DEJAR EN LA MISMA ENTRADA DE URGENCIAS EL CUERPO AGONIZANTE DEL 35º PRESIDENTE LOS ESTADOS UNIDOS. </a:t>
            </a:r>
            <a:endParaRPr lang="es-ES" dirty="0">
              <a:solidFill>
                <a:schemeClr val="accent2">
                  <a:lumMod val="75000"/>
                </a:schemeClr>
              </a:solidFill>
            </a:endParaRPr>
          </a:p>
        </p:txBody>
      </p:sp>
    </p:spTree>
  </p:cSld>
  <p:clrMapOvr>
    <a:masterClrMapping/>
  </p:clrMapOvr>
  <p:transition spd="slow" advClick="0" advTm="1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john-f-kennedy.jpg"/>
          <p:cNvPicPr>
            <a:picLocks noChangeAspect="1" noChangeArrowheads="1"/>
          </p:cNvPicPr>
          <p:nvPr/>
        </p:nvPicPr>
        <p:blipFill>
          <a:blip r:embed="rId2"/>
          <a:srcRect/>
          <a:stretch>
            <a:fillRect/>
          </a:stretch>
        </p:blipFill>
        <p:spPr bwMode="auto">
          <a:xfrm>
            <a:off x="-1" y="0"/>
            <a:ext cx="9108309"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filecdnKKK.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071538" y="1071546"/>
            <a:ext cx="7215238" cy="457203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1357290" y="1357298"/>
            <a:ext cx="6643734" cy="3785652"/>
          </a:xfrm>
          <a:prstGeom prst="rect">
            <a:avLst/>
          </a:prstGeom>
        </p:spPr>
        <p:txBody>
          <a:bodyPr wrap="square">
            <a:spAutoFit/>
          </a:bodyPr>
          <a:lstStyle/>
          <a:p>
            <a:pPr algn="ctr"/>
            <a:r>
              <a:rPr lang="es-ES" sz="2400" dirty="0" smtClean="0">
                <a:latin typeface="Eras Bold ITC" pitchFamily="34" charset="0"/>
              </a:rPr>
              <a:t>Muchos estadounidenses siguen preguntándose hoy quién o quiénes cometieron el asesinato. </a:t>
            </a:r>
          </a:p>
          <a:p>
            <a:pPr algn="ctr"/>
            <a:r>
              <a:rPr lang="es-ES" sz="2400" dirty="0" smtClean="0">
                <a:latin typeface="Eras Bold ITC" pitchFamily="34" charset="0"/>
              </a:rPr>
              <a:t>La muerte de Lee Harvey Oswald, el acusado de haber perpetrado el crimen, eliminó toda posibilidad de un juicio y la búsqueda de respuestas quedó en manos de la Comisión Warren. Su conclusión fue que Oswald actuó solo. Pero muchos estadounidenses todavía lo dudan.</a:t>
            </a:r>
            <a:endParaRPr lang="es-ES" sz="2400" dirty="0" smtClean="0">
              <a:latin typeface="Eras Bold ITC" pitchFamily="34" charset="0"/>
            </a:endParaRPr>
          </a:p>
        </p:txBody>
      </p:sp>
    </p:spTree>
  </p:cSld>
  <p:clrMapOvr>
    <a:masterClrMapping/>
  </p:clrMapOvr>
  <p:transition spd="slow" advClick="0" advTm="2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e_139.jpg"/>
          <p:cNvPicPr>
            <a:picLocks noChangeAspect="1" noChangeArrowheads="1"/>
          </p:cNvPicPr>
          <p:nvPr/>
        </p:nvPicPr>
        <p:blipFill>
          <a:blip r:embed="rId2"/>
          <a:srcRect/>
          <a:stretch>
            <a:fillRect/>
          </a:stretch>
        </p:blipFill>
        <p:spPr bwMode="auto">
          <a:xfrm>
            <a:off x="0" y="-214338"/>
            <a:ext cx="9144064" cy="7072338"/>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2674222.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280px-Dealey-plaza-annotated.png"/>
          <p:cNvPicPr>
            <a:picLocks noChangeAspect="1" noChangeArrowheads="1"/>
          </p:cNvPicPr>
          <p:nvPr/>
        </p:nvPicPr>
        <p:blipFill>
          <a:blip r:embed="rId2"/>
          <a:srcRect/>
          <a:stretch>
            <a:fillRect/>
          </a:stretch>
        </p:blipFill>
        <p:spPr bwMode="auto">
          <a:xfrm>
            <a:off x="785786" y="857232"/>
            <a:ext cx="7143768" cy="5453765"/>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642910" y="857232"/>
            <a:ext cx="8001056" cy="550072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928662" y="785795"/>
            <a:ext cx="7572428" cy="5643601"/>
          </a:xfrm>
          <a:prstGeom prst="rect">
            <a:avLst/>
          </a:prstGeom>
          <a:noFill/>
        </p:spPr>
        <p:txBody>
          <a:bodyPr wrap="square">
            <a:spAutoFit/>
          </a:bodyPr>
          <a:lstStyle/>
          <a:p>
            <a:pPr algn="ctr"/>
            <a:endParaRPr lang="es-ES" sz="2000" dirty="0" smtClean="0">
              <a:effectLst>
                <a:outerShdw blurRad="38100" dist="38100" dir="2700000" algn="tl">
                  <a:srgbClr val="000000">
                    <a:alpha val="43137"/>
                  </a:srgbClr>
                </a:outerShdw>
              </a:effectLst>
              <a:latin typeface="Eras Bold ITC" pitchFamily="34" charset="0"/>
            </a:endParaRPr>
          </a:p>
          <a:p>
            <a:pPr algn="ctr"/>
            <a:r>
              <a:rPr lang="es-ES" sz="2000" dirty="0" smtClean="0">
                <a:effectLst>
                  <a:outerShdw blurRad="38100" dist="38100" dir="2700000" algn="tl">
                    <a:srgbClr val="000000">
                      <a:alpha val="43137"/>
                    </a:srgbClr>
                  </a:outerShdw>
                </a:effectLst>
                <a:latin typeface="Eras Bold ITC" pitchFamily="34" charset="0"/>
              </a:rPr>
              <a:t>“</a:t>
            </a:r>
            <a:r>
              <a:rPr lang="es-ES" sz="2000" dirty="0" smtClean="0">
                <a:effectLst>
                  <a:outerShdw blurRad="38100" dist="38100" dir="2700000" algn="tl">
                    <a:srgbClr val="000000">
                      <a:alpha val="43137"/>
                    </a:srgbClr>
                  </a:outerShdw>
                </a:effectLst>
                <a:latin typeface="Eras Bold ITC" pitchFamily="34" charset="0"/>
              </a:rPr>
              <a:t>Yo estuve en el sexto piso del depósito de libros en Dallas. Me coloqué mirando hacia el mismo punto, explica un hombre. Pude recrear el disparo y cualquiera con un rifle pudo haberlo hecho porque era muy fácil”.</a:t>
            </a:r>
          </a:p>
          <a:p>
            <a:pPr algn="ctr"/>
            <a:r>
              <a:rPr lang="es-ES" sz="2000" dirty="0" smtClean="0">
                <a:effectLst>
                  <a:outerShdw blurRad="38100" dist="38100" dir="2700000" algn="tl">
                    <a:srgbClr val="000000">
                      <a:alpha val="43137"/>
                    </a:srgbClr>
                  </a:outerShdw>
                </a:effectLst>
                <a:latin typeface="Eras Bold ITC" pitchFamily="34" charset="0"/>
              </a:rPr>
              <a:t>“¿Quién en su sano juicio podría haber conspirado con él?, asegura otro.</a:t>
            </a:r>
          </a:p>
          <a:p>
            <a:pPr algn="ctr"/>
            <a:r>
              <a:rPr lang="es-ES" sz="2000" dirty="0" smtClean="0">
                <a:effectLst>
                  <a:outerShdw blurRad="38100" dist="38100" dir="2700000" algn="tl">
                    <a:srgbClr val="000000">
                      <a:alpha val="43137"/>
                    </a:srgbClr>
                  </a:outerShdw>
                </a:effectLst>
                <a:latin typeface="Eras Bold ITC" pitchFamily="34" charset="0"/>
              </a:rPr>
              <a:t>Un complot de la CIA, el régimen cubano de Fidel Castro o una venganza de la mafia. Estas son solo algunas de las teorías de la conspiración que hoy siguen en boca de muchos. </a:t>
            </a:r>
          </a:p>
          <a:p>
            <a:pPr algn="ctr"/>
            <a:r>
              <a:rPr lang="es-ES" sz="2000" dirty="0" smtClean="0">
                <a:effectLst>
                  <a:outerShdw blurRad="38100" dist="38100" dir="2700000" algn="tl">
                    <a:srgbClr val="000000">
                      <a:alpha val="43137"/>
                    </a:srgbClr>
                  </a:outerShdw>
                </a:effectLst>
                <a:latin typeface="Eras Bold ITC" pitchFamily="34" charset="0"/>
              </a:rPr>
              <a:t>“Yo tenía diez años cuando el presidente fue asesinado. Me acuerdo perfectamente. Yo creo que fue una conspiración. No creo que Oswald fuese el único implicado”, asegura un hombre.</a:t>
            </a:r>
          </a:p>
          <a:p>
            <a:pPr algn="ctr"/>
            <a:r>
              <a:rPr lang="es-ES" sz="2000" dirty="0" smtClean="0">
                <a:effectLst>
                  <a:outerShdw blurRad="38100" dist="38100" dir="2700000" algn="tl">
                    <a:srgbClr val="000000">
                      <a:alpha val="43137"/>
                    </a:srgbClr>
                  </a:outerShdw>
                </a:effectLst>
                <a:latin typeface="Eras Bold ITC" pitchFamily="34" charset="0"/>
              </a:rPr>
              <a:t>“Nunca se ha dado una respuesta definitiva, dice una mujer. Así que la gente sigue dándole vueltas</a:t>
            </a:r>
            <a:r>
              <a:rPr lang="es-ES" sz="2000" dirty="0" smtClean="0">
                <a:effectLst>
                  <a:outerShdw blurRad="38100" dist="38100" dir="2700000" algn="tl">
                    <a:srgbClr val="000000">
                      <a:alpha val="43137"/>
                    </a:srgbClr>
                  </a:outerShdw>
                </a:effectLst>
                <a:latin typeface="Eras Bold ITC" pitchFamily="34" charset="0"/>
              </a:rPr>
              <a:t>”.</a:t>
            </a:r>
          </a:p>
          <a:p>
            <a:pPr algn="ctr"/>
            <a:endParaRPr lang="es-ES" sz="2000" dirty="0" smtClean="0">
              <a:effectLst>
                <a:outerShdw blurRad="38100" dist="38100" dir="2700000" algn="tl">
                  <a:srgbClr val="000000">
                    <a:alpha val="43137"/>
                  </a:srgbClr>
                </a:outerShdw>
              </a:effectLst>
              <a:latin typeface="Eras Bold ITC" pitchFamily="34" charset="0"/>
            </a:endParaRPr>
          </a:p>
        </p:txBody>
      </p:sp>
    </p:spTree>
  </p:cSld>
  <p:clrMapOvr>
    <a:masterClrMapping/>
  </p:clrMapOvr>
  <p:transition spd="slow" advClick="0" advTm="3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agesCAFIEEEP.jpg"/>
          <p:cNvPicPr>
            <a:picLocks noChangeAspect="1" noChangeArrowheads="1"/>
          </p:cNvPicPr>
          <p:nvPr/>
        </p:nvPicPr>
        <p:blipFill>
          <a:blip r:embed="rId2"/>
          <a:srcRect/>
          <a:stretch>
            <a:fillRect/>
          </a:stretch>
        </p:blipFill>
        <p:spPr bwMode="auto">
          <a:xfrm>
            <a:off x="-1" y="0"/>
            <a:ext cx="9525027"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sesinatoDeKennedy.jpg"/>
          <p:cNvPicPr>
            <a:picLocks noChangeAspect="1" noChangeArrowheads="1"/>
          </p:cNvPicPr>
          <p:nvPr/>
        </p:nvPicPr>
        <p:blipFill>
          <a:blip r:embed="rId2"/>
          <a:srcRect/>
          <a:stretch>
            <a:fillRect/>
          </a:stretch>
        </p:blipFill>
        <p:spPr bwMode="auto">
          <a:xfrm>
            <a:off x="0" y="0"/>
            <a:ext cx="9146951"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73149JFK.jpg"/>
          <p:cNvPicPr>
            <a:picLocks noChangeAspect="1" noChangeArrowheads="1"/>
          </p:cNvPicPr>
          <p:nvPr/>
        </p:nvPicPr>
        <p:blipFill>
          <a:blip r:embed="rId2"/>
          <a:srcRect/>
          <a:stretch>
            <a:fillRect/>
          </a:stretch>
        </p:blipFill>
        <p:spPr bwMode="auto">
          <a:xfrm>
            <a:off x="-1" y="0"/>
            <a:ext cx="9207765"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800px-Moorman.jpg"/>
          <p:cNvPicPr>
            <a:picLocks noChangeAspect="1" noChangeArrowheads="1"/>
          </p:cNvPicPr>
          <p:nvPr/>
        </p:nvPicPr>
        <p:blipFill>
          <a:blip r:embed="rId2"/>
          <a:srcRect/>
          <a:stretch>
            <a:fillRect/>
          </a:stretch>
        </p:blipFill>
        <p:spPr bwMode="auto">
          <a:xfrm>
            <a:off x="0" y="-1"/>
            <a:ext cx="9144000" cy="6813807"/>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k1_1-XxXx80.jpg"/>
          <p:cNvPicPr>
            <a:picLocks noChangeAspect="1" noChangeArrowheads="1"/>
          </p:cNvPicPr>
          <p:nvPr/>
        </p:nvPicPr>
        <p:blipFill>
          <a:blip r:embed="rId2"/>
          <a:srcRect/>
          <a:stretch>
            <a:fillRect/>
          </a:stretch>
        </p:blipFill>
        <p:spPr bwMode="auto">
          <a:xfrm>
            <a:off x="-1357354" y="0"/>
            <a:ext cx="13389477" cy="7143776"/>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14348" y="785794"/>
            <a:ext cx="7572428" cy="564360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285852" y="1928802"/>
            <a:ext cx="6500858" cy="3170099"/>
          </a:xfrm>
          <a:prstGeom prst="rect">
            <a:avLst/>
          </a:prstGeom>
        </p:spPr>
        <p:txBody>
          <a:bodyPr wrap="square">
            <a:spAutoFit/>
          </a:bodyPr>
          <a:lstStyle/>
          <a:p>
            <a:pPr algn="ctr"/>
            <a:r>
              <a:rPr lang="es-ES" sz="2000" dirty="0" smtClean="0">
                <a:latin typeface="Eras Bold ITC" pitchFamily="34" charset="0"/>
              </a:rPr>
              <a:t>Con </a:t>
            </a:r>
            <a:r>
              <a:rPr lang="es-ES" sz="2000" dirty="0" smtClean="0">
                <a:latin typeface="Eras Bold ITC" pitchFamily="34" charset="0"/>
              </a:rPr>
              <a:t>o sin respuestas, la intensidad con la que Estados Unidos vive este 50 </a:t>
            </a:r>
            <a:r>
              <a:rPr lang="es-ES" sz="2000" dirty="0" smtClean="0">
                <a:latin typeface="Eras Bold ITC" pitchFamily="34" charset="0"/>
              </a:rPr>
              <a:t>aniversario</a:t>
            </a:r>
            <a:r>
              <a:rPr lang="es-ES" sz="2000" dirty="0" smtClean="0">
                <a:latin typeface="Eras Bold ITC" pitchFamily="34" charset="0"/>
              </a:rPr>
              <a:t> </a:t>
            </a:r>
            <a:r>
              <a:rPr lang="es-ES" sz="2000" dirty="0" smtClean="0">
                <a:latin typeface="Eras Bold ITC" pitchFamily="34" charset="0"/>
              </a:rPr>
              <a:t>demuestra </a:t>
            </a:r>
            <a:r>
              <a:rPr lang="es-ES" sz="2000" dirty="0" smtClean="0">
                <a:latin typeface="Eras Bold ITC" pitchFamily="34" charset="0"/>
              </a:rPr>
              <a:t>que el mito que rodeó a Kennedy sigue estando presente.</a:t>
            </a:r>
          </a:p>
          <a:p>
            <a:pPr algn="ctr"/>
            <a:r>
              <a:rPr lang="es-ES" sz="2000" dirty="0" smtClean="0">
                <a:latin typeface="Eras Bold ITC" pitchFamily="34" charset="0"/>
              </a:rPr>
              <a:t>“Cincuenta años después, el asesinato de Kennedy sigue estando rodeado de misterio, al menos eso es lo que los estadounidenses quieren pensar. Dos tercios de ellos creen que Oswald no actuó solo. Y no importa que nunca se hayan encontrado pruebas que apoyen esta teoría</a:t>
            </a:r>
            <a:r>
              <a:rPr lang="es-ES" sz="2000" dirty="0" smtClean="0">
                <a:latin typeface="Eras Bold ITC" pitchFamily="34" charset="0"/>
              </a:rPr>
              <a:t>”.</a:t>
            </a:r>
            <a:endParaRPr lang="es-ES" sz="2000" dirty="0">
              <a:latin typeface="Eras Bold ITC" pitchFamily="34" charset="0"/>
            </a:endParaRPr>
          </a:p>
        </p:txBody>
      </p:sp>
      <p:pic>
        <p:nvPicPr>
          <p:cNvPr id="3" name="Picture 2" descr="C:\Documents and Settings\Dell\Escritorio\k1_1-XxXx80.jpg"/>
          <p:cNvPicPr>
            <a:picLocks noChangeAspect="1" noChangeArrowheads="1"/>
          </p:cNvPicPr>
          <p:nvPr/>
        </p:nvPicPr>
        <p:blipFill>
          <a:blip r:embed="rId3"/>
          <a:srcRect/>
          <a:stretch>
            <a:fillRect/>
          </a:stretch>
        </p:blipFill>
        <p:spPr bwMode="auto">
          <a:xfrm>
            <a:off x="-1357354" y="0"/>
            <a:ext cx="13389477" cy="7143776"/>
          </a:xfrm>
          <a:prstGeom prst="rect">
            <a:avLst/>
          </a:prstGeom>
          <a:noFill/>
        </p:spPr>
      </p:pic>
    </p:spTree>
  </p:cSld>
  <p:clrMapOvr>
    <a:masterClrMapping/>
  </p:clrMapOvr>
  <p:transition spd="slow" advClick="0" advTm="29000">
    <p:plus/>
    <p:sndAc>
      <p:stSnd loop="1">
        <p:snd r:embed="rId2" name="Down by the riversi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xit" presetSubtype="0" fill="hold" nodeType="afterEffect">
                                  <p:stCondLst>
                                    <p:cond delay="0"/>
                                  </p:stCondLst>
                                  <p:childTnLst>
                                    <p:anim from="(ppt_x)" to="(ppt_x+1)" calcmode="lin" valueType="num">
                                      <p:cBhvr>
                                        <p:cTn id="6" dur="5000">
                                          <p:stCondLst>
                                            <p:cond delay="0"/>
                                          </p:stCondLst>
                                        </p:cTn>
                                        <p:tgtEl>
                                          <p:spTgt spid="3"/>
                                        </p:tgtEl>
                                        <p:attrNameLst>
                                          <p:attrName>ppt_x</p:attrName>
                                        </p:attrNameLst>
                                      </p:cBhvr>
                                    </p:anim>
                                    <p:anim from="0" to="-1.0" calcmode="lin" valueType="num">
                                      <p:cBhvr>
                                        <p:cTn id="7" dur="1000" accel="50000">
                                          <p:stCondLst>
                                            <p:cond delay="0"/>
                                          </p:stCondLst>
                                        </p:cTn>
                                        <p:tgtEl>
                                          <p:spTgt spid="3"/>
                                        </p:tgtEl>
                                        <p:attrNameLst>
                                          <p:attrName>xshear</p:attrName>
                                        </p:attrNameLst>
                                      </p:cBhvr>
                                    </p:anim>
                                    <p:set>
                                      <p:cBhvr>
                                        <p:cTn id="8" dur="4000">
                                          <p:stCondLst>
                                            <p:cond delay="1000"/>
                                          </p:stCondLst>
                                        </p:cTn>
                                        <p:tgtEl>
                                          <p:spTgt spid="3"/>
                                        </p:tgtEl>
                                        <p:attrNameLst>
                                          <p:attrName>xshear</p:attrName>
                                        </p:attrNameLst>
                                      </p:cBhvr>
                                      <p:to>
                                        <p:strVal val="-1.0"/>
                                      </p:to>
                                    </p:set>
                                    <p:set>
                                      <p:cBhvr>
                                        <p:cTn id="9" dur="1" fill="hold">
                                          <p:stCondLst>
                                            <p:cond delay="4999"/>
                                          </p:stCondLst>
                                        </p:cTn>
                                        <p:tgtEl>
                                          <p:spTgt spid="3"/>
                                        </p:tgtEl>
                                        <p:attrNameLst>
                                          <p:attrName>style.visibility</p:attrName>
                                        </p:attrNameLst>
                                      </p:cBhvr>
                                      <p:to>
                                        <p:strVal val="hidden"/>
                                      </p:to>
                                    </p:set>
                                  </p:childTnLst>
                                </p:cTn>
                              </p:par>
                              <p:par>
                                <p:cTn id="10" presetID="3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400" decel="100000"/>
                                        <p:tgtEl>
                                          <p:spTgt spid="5"/>
                                        </p:tgtEl>
                                      </p:cBhvr>
                                    </p:animEffect>
                                    <p:anim calcmode="lin" valueType="num">
                                      <p:cBhvr>
                                        <p:cTn id="13" dur="2400" decel="100000" fill="hold"/>
                                        <p:tgtEl>
                                          <p:spTgt spid="5"/>
                                        </p:tgtEl>
                                        <p:attrNameLst>
                                          <p:attrName>style.rotation</p:attrName>
                                        </p:attrNameLst>
                                      </p:cBhvr>
                                      <p:tavLst>
                                        <p:tav tm="0">
                                          <p:val>
                                            <p:fltVal val="-90"/>
                                          </p:val>
                                        </p:tav>
                                        <p:tav tm="100000">
                                          <p:val>
                                            <p:fltVal val="0"/>
                                          </p:val>
                                        </p:tav>
                                      </p:tavLst>
                                    </p:anim>
                                    <p:anim calcmode="lin" valueType="num">
                                      <p:cBhvr>
                                        <p:cTn id="14" dur="2400" decel="100000" fill="hold"/>
                                        <p:tgtEl>
                                          <p:spTgt spid="5"/>
                                        </p:tgtEl>
                                        <p:attrNameLst>
                                          <p:attrName>ppt_x</p:attrName>
                                        </p:attrNameLst>
                                      </p:cBhvr>
                                      <p:tavLst>
                                        <p:tav tm="0">
                                          <p:val>
                                            <p:strVal val="#ppt_x+0.4"/>
                                          </p:val>
                                        </p:tav>
                                        <p:tav tm="100000">
                                          <p:val>
                                            <p:strVal val="#ppt_x-0.05"/>
                                          </p:val>
                                        </p:tav>
                                      </p:tavLst>
                                    </p:anim>
                                    <p:anim calcmode="lin" valueType="num">
                                      <p:cBhvr>
                                        <p:cTn id="15" dur="2400" decel="100000" fill="hold"/>
                                        <p:tgtEl>
                                          <p:spTgt spid="5"/>
                                        </p:tgtEl>
                                        <p:attrNameLst>
                                          <p:attrName>ppt_y</p:attrName>
                                        </p:attrNameLst>
                                      </p:cBhvr>
                                      <p:tavLst>
                                        <p:tav tm="0">
                                          <p:val>
                                            <p:strVal val="#ppt_y-0.4"/>
                                          </p:val>
                                        </p:tav>
                                        <p:tav tm="100000">
                                          <p:val>
                                            <p:strVal val="#ppt_y+0.1"/>
                                          </p:val>
                                        </p:tav>
                                      </p:tavLst>
                                    </p:anim>
                                    <p:anim calcmode="lin" valueType="num">
                                      <p:cBhvr>
                                        <p:cTn id="16"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7"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ZZZZAA.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AsesinatoDeKennedy.jpg"/>
          <p:cNvPicPr>
            <a:picLocks noChangeAspect="1" noChangeArrowheads="1"/>
          </p:cNvPicPr>
          <p:nvPr/>
        </p:nvPicPr>
        <p:blipFill>
          <a:blip r:embed="rId3"/>
          <a:srcRect l="22268" t="31217" r="29343" b="32355"/>
          <a:stretch>
            <a:fillRect/>
          </a:stretch>
        </p:blipFill>
        <p:spPr bwMode="auto">
          <a:xfrm>
            <a:off x="0" y="0"/>
            <a:ext cx="9155394"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928662" y="642918"/>
            <a:ext cx="7072362"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1428728" y="1357298"/>
            <a:ext cx="6143668" cy="4401205"/>
          </a:xfrm>
          <a:prstGeom prst="rect">
            <a:avLst/>
          </a:prstGeom>
        </p:spPr>
        <p:txBody>
          <a:bodyPr wrap="square">
            <a:spAutoFit/>
          </a:bodyPr>
          <a:lstStyle/>
          <a:p>
            <a:pPr algn="ctr"/>
            <a:r>
              <a:rPr lang="es-ES" sz="2000" dirty="0" smtClean="0">
                <a:latin typeface="Eras Bold ITC" pitchFamily="34" charset="0"/>
              </a:rPr>
              <a:t>Alguien llama a un sacerdote católico al quirófano y allí mismo le da la extremaunción. Los médicos ya han certificado su muerte unos minutos antes. Por orden del vicepresidente Johnson se introduce el cadáver en un ataúd y se lleva con una velocidad sorprendente hasta el aeropuerto de </a:t>
            </a:r>
            <a:r>
              <a:rPr lang="es-ES" sz="2000" dirty="0" err="1" smtClean="0">
                <a:latin typeface="Eras Bold ITC" pitchFamily="34" charset="0"/>
              </a:rPr>
              <a:t>Love</a:t>
            </a:r>
            <a:r>
              <a:rPr lang="es-ES" sz="2000" dirty="0" smtClean="0">
                <a:latin typeface="Eras Bold ITC" pitchFamily="34" charset="0"/>
              </a:rPr>
              <a:t> </a:t>
            </a:r>
            <a:r>
              <a:rPr lang="es-ES" sz="2000" dirty="0" err="1" smtClean="0">
                <a:latin typeface="Eras Bold ITC" pitchFamily="34" charset="0"/>
              </a:rPr>
              <a:t>Field</a:t>
            </a:r>
            <a:r>
              <a:rPr lang="es-ES" sz="2000" dirty="0" smtClean="0">
                <a:latin typeface="Eras Bold ITC" pitchFamily="34" charset="0"/>
              </a:rPr>
              <a:t>. En la aeronave del presidente, el célebre Air </a:t>
            </a:r>
            <a:r>
              <a:rPr lang="es-ES" sz="2000" dirty="0" err="1" smtClean="0">
                <a:latin typeface="Eras Bold ITC" pitchFamily="34" charset="0"/>
              </a:rPr>
              <a:t>Force</a:t>
            </a:r>
            <a:r>
              <a:rPr lang="es-ES" sz="2000" dirty="0" smtClean="0">
                <a:latin typeface="Eras Bold ITC" pitchFamily="34" charset="0"/>
              </a:rPr>
              <a:t> 1, se produce una de las escenas más tétricas de la historia íntima de los Estados Unidos. </a:t>
            </a:r>
            <a:r>
              <a:rPr lang="es-ES" sz="2000" dirty="0" err="1" smtClean="0">
                <a:latin typeface="Eras Bold ITC" pitchFamily="34" charset="0"/>
              </a:rPr>
              <a:t>Lyndon</a:t>
            </a:r>
            <a:r>
              <a:rPr lang="es-ES" sz="2000" dirty="0" smtClean="0">
                <a:latin typeface="Eras Bold ITC" pitchFamily="34" charset="0"/>
              </a:rPr>
              <a:t> B. Johnson jura el cargo en la estrechez de la cabina flanqueado por la viuda del difunto JFK cuyos restos descansan aun calientes en un féretro situado en la misma estancia.</a:t>
            </a:r>
            <a:endParaRPr lang="es-ES" sz="2000" dirty="0">
              <a:latin typeface="Eras Bold ITC" pitchFamily="34" charset="0"/>
            </a:endParaRPr>
          </a:p>
        </p:txBody>
      </p:sp>
    </p:spTree>
  </p:cSld>
  <p:clrMapOvr>
    <a:masterClrMapping/>
  </p:clrMapOvr>
  <p:transition spd="slow" advClick="0" advTm="3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vida-JFK-imagenes_ESTIMA20131121_0307_12.jpg"/>
          <p:cNvPicPr>
            <a:picLocks noChangeAspect="1" noChangeArrowheads="1"/>
          </p:cNvPicPr>
          <p:nvPr/>
        </p:nvPicPr>
        <p:blipFill>
          <a:blip r:embed="rId2"/>
          <a:srcRect/>
          <a:stretch>
            <a:fillRect/>
          </a:stretch>
        </p:blipFill>
        <p:spPr bwMode="auto">
          <a:xfrm>
            <a:off x="0" y="0"/>
            <a:ext cx="9138312"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jfk-and-tv-alfredo-gonzalezpublimetro-com-mx-31.jpg"/>
          <p:cNvPicPr>
            <a:picLocks noChangeAspect="1" noChangeArrowheads="1"/>
          </p:cNvPicPr>
          <p:nvPr/>
        </p:nvPicPr>
        <p:blipFill>
          <a:blip r:embed="rId2"/>
          <a:srcRect/>
          <a:stretch>
            <a:fillRect/>
          </a:stretch>
        </p:blipFill>
        <p:spPr bwMode="auto">
          <a:xfrm>
            <a:off x="0" y="0"/>
            <a:ext cx="9286908"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AAA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C:\Documents and Settings\Dell\Escritorio\kennedy-normal-672xXx80.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imagesCAPKFCV4.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285720" y="571480"/>
            <a:ext cx="8572560" cy="585791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357158" y="928670"/>
            <a:ext cx="8286808" cy="5262979"/>
          </a:xfrm>
          <a:prstGeom prst="rect">
            <a:avLst/>
          </a:prstGeom>
        </p:spPr>
        <p:txBody>
          <a:bodyPr wrap="square">
            <a:spAutoFit/>
          </a:bodyPr>
          <a:lstStyle/>
          <a:p>
            <a:pPr algn="ctr"/>
            <a:r>
              <a:rPr lang="es-ES" sz="2400" dirty="0" smtClean="0">
                <a:latin typeface="Eras Bold ITC" pitchFamily="34" charset="0"/>
              </a:rPr>
              <a:t>John Fitzgerald </a:t>
            </a:r>
            <a:r>
              <a:rPr lang="es-ES" sz="2400" dirty="0" smtClean="0">
                <a:latin typeface="Eras Bold ITC" pitchFamily="34" charset="0"/>
              </a:rPr>
              <a:t> Kennedy </a:t>
            </a:r>
            <a:r>
              <a:rPr lang="es-ES" sz="2400" dirty="0" smtClean="0">
                <a:latin typeface="Eras Bold ITC" pitchFamily="34" charset="0"/>
              </a:rPr>
              <a:t>está muerto, hasta ahí, todos de acuerdo. Pero lo qué sucedió exactamente ese 22 de noviembre de 1963 en Dallas, Texas, sigue siendo para muchos, un misterio.</a:t>
            </a:r>
          </a:p>
          <a:p>
            <a:pPr algn="ctr"/>
            <a:r>
              <a:rPr lang="es-ES" sz="2400" dirty="0" smtClean="0">
                <a:latin typeface="Eras Bold ITC" pitchFamily="34" charset="0"/>
              </a:rPr>
              <a:t>Las sospechas de un complot empezaron a arreciar poco después del atentado. Y medio siglo más tarde, muchos siguen sin creerse que Lee Harvey Oswald abatiera al popular presidente por mera convicción. Aun hoy en día, las encuestas demuestran que la mayoría de los norteamericanos están convencidos de que el asesinato de Kennedy no fue el acto de un solo hombre.</a:t>
            </a:r>
          </a:p>
          <a:p>
            <a:pPr algn="ctr"/>
            <a:r>
              <a:rPr lang="es-ES" sz="2400" dirty="0" smtClean="0">
                <a:latin typeface="Eras Bold ITC" pitchFamily="34" charset="0"/>
              </a:rPr>
              <a:t>A continuación, una revisión de las teorías conspirativas más populares que siguen circulando.</a:t>
            </a:r>
            <a:endParaRPr lang="es-ES" sz="2400" dirty="0">
              <a:latin typeface="Eras Bold ITC" pitchFamily="34" charset="0"/>
            </a:endParaRPr>
          </a:p>
        </p:txBody>
      </p:sp>
    </p:spTree>
  </p:cSld>
  <p:clrMapOvr>
    <a:masterClrMapping/>
  </p:clrMapOvr>
  <p:transition spd="slow" advClick="0" advTm="43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imagesCA5NU4Y2.jpg"/>
          <p:cNvPicPr>
            <a:picLocks noChangeAspect="1" noChangeArrowheads="1"/>
          </p:cNvPicPr>
          <p:nvPr/>
        </p:nvPicPr>
        <p:blipFill>
          <a:blip r:embed="rId2"/>
          <a:srcRect/>
          <a:stretch>
            <a:fillRect/>
          </a:stretch>
        </p:blipFill>
        <p:spPr bwMode="auto">
          <a:xfrm>
            <a:off x="0" y="0"/>
            <a:ext cx="9327282"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boda.jpg"/>
          <p:cNvPicPr>
            <a:picLocks noChangeAspect="1" noChangeArrowheads="1"/>
          </p:cNvPicPr>
          <p:nvPr/>
        </p:nvPicPr>
        <p:blipFill>
          <a:blip r:embed="rId2"/>
          <a:srcRect/>
          <a:stretch>
            <a:fillRect/>
          </a:stretch>
        </p:blipFill>
        <p:spPr bwMode="auto">
          <a:xfrm>
            <a:off x="928662" y="-80698"/>
            <a:ext cx="6858016" cy="6938698"/>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785786" y="642918"/>
            <a:ext cx="7500990"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1285852" y="1285860"/>
            <a:ext cx="6858000" cy="4524315"/>
          </a:xfrm>
          <a:prstGeom prst="rect">
            <a:avLst/>
          </a:prstGeom>
        </p:spPr>
        <p:txBody>
          <a:bodyPr wrap="square">
            <a:spAutoFit/>
          </a:bodyPr>
          <a:lstStyle/>
          <a:p>
            <a:pPr algn="ctr"/>
            <a:r>
              <a:rPr lang="es-ES" sz="2400" dirty="0" smtClean="0">
                <a:latin typeface="Eras Bold ITC" pitchFamily="34" charset="0"/>
              </a:rPr>
              <a:t>LA TEORÍA DE LA MAFIA</a:t>
            </a:r>
          </a:p>
          <a:p>
            <a:pPr algn="ctr"/>
            <a:r>
              <a:rPr lang="es-ES" sz="2400" dirty="0" smtClean="0">
                <a:latin typeface="Eras Bold ITC" pitchFamily="34" charset="0"/>
              </a:rPr>
              <a:t>La más popular. Según esta leyenda, altos jefes de la Mafia estaban enfadados con Kennedy por haberle ordenado al FBI actuar con más dureza contra el crimen organizado y sus intereses. Además, se cree que Oswald tenía contactos con la Mafia. A su vez, el asesino de Oswald, Jack </a:t>
            </a:r>
            <a:r>
              <a:rPr lang="es-ES" sz="2400" dirty="0" err="1" smtClean="0">
                <a:latin typeface="Eras Bold ITC" pitchFamily="34" charset="0"/>
              </a:rPr>
              <a:t>Ruby</a:t>
            </a:r>
            <a:r>
              <a:rPr lang="es-ES" sz="2400" dirty="0" smtClean="0">
                <a:latin typeface="Eras Bold ITC" pitchFamily="34" charset="0"/>
              </a:rPr>
              <a:t>, tendría según esta teoría sus propios vínculos con la Mafia, que fue la que le envió a matar al asesino de Kennedy para ocultar su propia mano tras los hechos.</a:t>
            </a:r>
            <a:endParaRPr lang="es-ES" sz="2400" dirty="0">
              <a:latin typeface="Eras Bold ITC" pitchFamily="34" charset="0"/>
            </a:endParaRPr>
          </a:p>
        </p:txBody>
      </p:sp>
    </p:spTree>
  </p:cSld>
  <p:clrMapOvr>
    <a:masterClrMapping/>
  </p:clrMapOvr>
  <p:transition spd="slow" advClick="0" advTm="31000">
    <p:plus/>
    <p:sndAc>
      <p:stSnd loop="1">
        <p:snd r:embed="rId2" name="A kiss to build a dream 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1855815_600.jpg"/>
          <p:cNvPicPr>
            <a:picLocks noChangeAspect="1" noChangeArrowheads="1"/>
          </p:cNvPicPr>
          <p:nvPr/>
        </p:nvPicPr>
        <p:blipFill>
          <a:blip r:embed="rId2"/>
          <a:srcRect/>
          <a:stretch>
            <a:fillRect/>
          </a:stretch>
        </p:blipFill>
        <p:spPr bwMode="auto">
          <a:xfrm>
            <a:off x="0" y="0"/>
            <a:ext cx="9117187"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000100" y="642918"/>
            <a:ext cx="7072362"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1428728" y="1428736"/>
            <a:ext cx="6357982" cy="4154984"/>
          </a:xfrm>
          <a:prstGeom prst="rect">
            <a:avLst/>
          </a:prstGeom>
        </p:spPr>
        <p:txBody>
          <a:bodyPr wrap="square">
            <a:spAutoFit/>
          </a:bodyPr>
          <a:lstStyle/>
          <a:p>
            <a:pPr algn="ctr"/>
            <a:r>
              <a:rPr lang="es-ES" sz="2400" dirty="0" smtClean="0">
                <a:latin typeface="Eras Bold ITC" pitchFamily="34" charset="0"/>
              </a:rPr>
              <a:t>OTRA TEORÍA CUBANA</a:t>
            </a:r>
          </a:p>
          <a:p>
            <a:pPr algn="ctr"/>
            <a:r>
              <a:rPr lang="es-ES" sz="2400" dirty="0" smtClean="0">
                <a:latin typeface="Eras Bold ITC" pitchFamily="34" charset="0"/>
              </a:rPr>
              <a:t>En vista de las tensiones entre Cuba y Estados Unidos, muchos afirman que el líder cubano Fidel Castro ordenó el asesinato de Kennedy. A la par, también los cubanos anticastristas en el exilio acabaron siendo objeto de las sospechas de aquellos que pensaban que tras el fracaso de Bahía Cochinos estaban enfadados con el presidente y deseaban su muerte</a:t>
            </a:r>
            <a:endParaRPr lang="es-ES" sz="2400" dirty="0">
              <a:latin typeface="Eras Bold ITC" pitchFamily="34" charset="0"/>
            </a:endParaRPr>
          </a:p>
        </p:txBody>
      </p:sp>
    </p:spTree>
  </p:cSld>
  <p:clrMapOvr>
    <a:masterClrMapping/>
  </p:clrMapOvr>
  <p:transition spd="slow" advClick="0" advTm="29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1855837_600.jpg"/>
          <p:cNvPicPr>
            <a:picLocks noChangeAspect="1" noChangeArrowheads="1"/>
          </p:cNvPicPr>
          <p:nvPr/>
        </p:nvPicPr>
        <p:blipFill>
          <a:blip r:embed="rId2"/>
          <a:srcRect/>
          <a:stretch>
            <a:fillRect/>
          </a:stretch>
        </p:blipFill>
        <p:spPr bwMode="auto">
          <a:xfrm>
            <a:off x="0" y="0"/>
            <a:ext cx="9117186"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000100" y="642918"/>
            <a:ext cx="7072362"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1214414" y="1285860"/>
            <a:ext cx="6643734" cy="4524315"/>
          </a:xfrm>
          <a:prstGeom prst="rect">
            <a:avLst/>
          </a:prstGeom>
        </p:spPr>
        <p:txBody>
          <a:bodyPr wrap="square">
            <a:spAutoFit/>
          </a:bodyPr>
          <a:lstStyle/>
          <a:p>
            <a:pPr algn="ctr"/>
            <a:r>
              <a:rPr lang="es-ES" sz="2400" b="1" dirty="0" smtClean="0">
                <a:latin typeface="Eras Bold ITC" pitchFamily="34" charset="0"/>
              </a:rPr>
              <a:t>LA TEORÍA DEL PRESIDENTE JOHNSON</a:t>
            </a:r>
            <a:endParaRPr lang="es-ES" sz="2400" dirty="0" smtClean="0">
              <a:latin typeface="Eras Bold ITC" pitchFamily="34" charset="0"/>
            </a:endParaRPr>
          </a:p>
          <a:p>
            <a:pPr algn="ctr"/>
            <a:r>
              <a:rPr lang="es-ES" sz="2400" dirty="0" err="1" smtClean="0">
                <a:latin typeface="Eras Bold ITC" pitchFamily="34" charset="0"/>
              </a:rPr>
              <a:t>Lyndon</a:t>
            </a:r>
            <a:r>
              <a:rPr lang="es-ES" sz="2400" dirty="0" smtClean="0">
                <a:latin typeface="Eras Bold ITC" pitchFamily="34" charset="0"/>
              </a:rPr>
              <a:t> B. Johnson era el vicepresidente durante el mandato de Kennedy y asumió la jefatura de Estado tras su muerte. Por ello no es de extrañar que </a:t>
            </a:r>
            <a:r>
              <a:rPr lang="es-ES" sz="2400" b="1" dirty="0" smtClean="0">
                <a:latin typeface="Eras Bold ITC" pitchFamily="34" charset="0"/>
              </a:rPr>
              <a:t>algunos crean que Johnson organizó el asesinato de "JFK" para asumir su puesto.</a:t>
            </a:r>
            <a:r>
              <a:rPr lang="es-ES" sz="2400" dirty="0" smtClean="0">
                <a:latin typeface="Eras Bold ITC" pitchFamily="34" charset="0"/>
              </a:rPr>
              <a:t> Otro de los motivos alegados: que Johnson quería ocultar un escándalo de corrupción o que líderes de la industria le pagaban porque se sentían mejor representados por él que bajo Kennedy.</a:t>
            </a:r>
            <a:endParaRPr lang="es-ES" sz="2400" dirty="0">
              <a:latin typeface="Eras Bold ITC" pitchFamily="34" charset="0"/>
            </a:endParaRPr>
          </a:p>
        </p:txBody>
      </p:sp>
    </p:spTree>
  </p:cSld>
  <p:clrMapOvr>
    <a:masterClrMapping/>
  </p:clrMapOvr>
  <p:transition spd="slow" advClick="0" advTm="3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filecdn    DDD.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642910" y="642918"/>
            <a:ext cx="7643866"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1000100" y="889844"/>
            <a:ext cx="7000924" cy="5016758"/>
          </a:xfrm>
          <a:prstGeom prst="rect">
            <a:avLst/>
          </a:prstGeom>
        </p:spPr>
        <p:txBody>
          <a:bodyPr wrap="square">
            <a:spAutoFit/>
          </a:bodyPr>
          <a:lstStyle/>
          <a:p>
            <a:pPr algn="ctr"/>
            <a:r>
              <a:rPr lang="es-ES" sz="2000" b="1" dirty="0" smtClean="0">
                <a:latin typeface="Eras Bold ITC" pitchFamily="34" charset="0"/>
              </a:rPr>
              <a:t>LA TEORÍA DE LA CIA</a:t>
            </a:r>
            <a:endParaRPr lang="es-ES" sz="2000" dirty="0" smtClean="0">
              <a:latin typeface="Eras Bold ITC" pitchFamily="34" charset="0"/>
            </a:endParaRPr>
          </a:p>
          <a:p>
            <a:pPr algn="ctr"/>
            <a:r>
              <a:rPr lang="es-ES" sz="2000" dirty="0" smtClean="0">
                <a:latin typeface="Eras Bold ITC" pitchFamily="34" charset="0"/>
              </a:rPr>
              <a:t>El poderoso servicio secreto estadounidense CIA aparece en casi todas las teorías conspirativas sobre la muerte de Kennedy. También son mencionados el Servicio Secreto, el Buró Federal de Investigaciones (FBI) y hasta el Pentágono. Los que apoyan estas teorías creen que la CIA quería vengarse por la fracasada invasión a Cuba de Bahía Cochinos, ya que la negativa de Kennedy a proporcionar un apoyo militar directo a la operación fue el causante, según muchos analistas, de que se viera frustrada. Otra teoría apunta a que la CIA quería provocar un ataque a Cuba responsabilizando a la isla de un atentado fallido contra el presidente. Los agentes debían disparar contra Kennedy pero fallar, pero por error lo alcanzaron en plena cabeza.</a:t>
            </a:r>
            <a:endParaRPr lang="es-ES" sz="2000" dirty="0">
              <a:latin typeface="Eras Bold ITC" pitchFamily="34" charset="0"/>
            </a:endParaRPr>
          </a:p>
        </p:txBody>
      </p:sp>
    </p:spTree>
  </p:cSld>
  <p:clrMapOvr>
    <a:masterClrMapping/>
  </p:clrMapOvr>
  <p:transition spd="slow" advClick="0" advTm="32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president-john-kennedy-smoking-a-cigar-everett.jpg"/>
          <p:cNvPicPr>
            <a:picLocks noChangeAspect="1" noChangeArrowheads="1"/>
          </p:cNvPicPr>
          <p:nvPr/>
        </p:nvPicPr>
        <p:blipFill>
          <a:blip r:embed="rId2"/>
          <a:srcRect/>
          <a:stretch>
            <a:fillRect/>
          </a:stretch>
        </p:blipFill>
        <p:spPr bwMode="auto">
          <a:xfrm>
            <a:off x="1928794" y="-95329"/>
            <a:ext cx="5500694" cy="6953329"/>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000100" y="642918"/>
            <a:ext cx="7072362"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1428728" y="1071546"/>
            <a:ext cx="6215090" cy="5016758"/>
          </a:xfrm>
          <a:prstGeom prst="rect">
            <a:avLst/>
          </a:prstGeom>
        </p:spPr>
        <p:txBody>
          <a:bodyPr wrap="square">
            <a:spAutoFit/>
          </a:bodyPr>
          <a:lstStyle/>
          <a:p>
            <a:pPr algn="ctr"/>
            <a:r>
              <a:rPr lang="es-ES" sz="2000" b="1" dirty="0" smtClean="0">
                <a:latin typeface="Eras Bold ITC" pitchFamily="34" charset="0"/>
              </a:rPr>
              <a:t>LA TEORÍA DE GRASSY-KNOLL (O DE MÁS DE UN FRANCOTIRADOR)</a:t>
            </a:r>
            <a:endParaRPr lang="es-ES" sz="2000" dirty="0" smtClean="0">
              <a:latin typeface="Eras Bold ITC" pitchFamily="34" charset="0"/>
            </a:endParaRPr>
          </a:p>
          <a:p>
            <a:pPr algn="ctr"/>
            <a:r>
              <a:rPr lang="es-ES" sz="2000" dirty="0" smtClean="0">
                <a:latin typeface="Eras Bold ITC" pitchFamily="34" charset="0"/>
              </a:rPr>
              <a:t>Sombras sospechosas, siluetas de presuntos francotiradores y restos de humo en fotografías y grabaciones del asesinato alimentaron </a:t>
            </a:r>
            <a:r>
              <a:rPr lang="es-ES" sz="2000" dirty="0" err="1" smtClean="0">
                <a:latin typeface="Eras Bold ITC" pitchFamily="34" charset="0"/>
              </a:rPr>
              <a:t>durate</a:t>
            </a:r>
            <a:r>
              <a:rPr lang="es-ES" sz="2000" dirty="0" smtClean="0">
                <a:latin typeface="Eras Bold ITC" pitchFamily="34" charset="0"/>
              </a:rPr>
              <a:t> años la sospecha de que, junto con Oswald, había un segundo francotirador. Registros sonoros respaldan, según los que apoyan estas teorías, que junto a los tres disparos desde el fusil de Oswald se escucha un cuarto tiro. Éste procedería de </a:t>
            </a:r>
            <a:r>
              <a:rPr lang="es-ES" sz="2000" dirty="0" err="1" smtClean="0">
                <a:latin typeface="Eras Bold ITC" pitchFamily="34" charset="0"/>
              </a:rPr>
              <a:t>Grassy</a:t>
            </a:r>
            <a:r>
              <a:rPr lang="es-ES" sz="2000" dirty="0" smtClean="0">
                <a:latin typeface="Eras Bold ITC" pitchFamily="34" charset="0"/>
              </a:rPr>
              <a:t> </a:t>
            </a:r>
            <a:r>
              <a:rPr lang="es-ES" sz="2000" dirty="0" err="1" smtClean="0">
                <a:latin typeface="Eras Bold ITC" pitchFamily="34" charset="0"/>
              </a:rPr>
              <a:t>Knoll</a:t>
            </a:r>
            <a:r>
              <a:rPr lang="es-ES" sz="2000" dirty="0" smtClean="0">
                <a:latin typeface="Eras Bold ITC" pitchFamily="34" charset="0"/>
              </a:rPr>
              <a:t>, un montículo de hierba en la plaza donde fue asesinado Kennedy. La teoría ha calado tanto que la expresión "</a:t>
            </a:r>
            <a:r>
              <a:rPr lang="es-ES" sz="2000" dirty="0" err="1" smtClean="0">
                <a:latin typeface="Eras Bold ITC" pitchFamily="34" charset="0"/>
              </a:rPr>
              <a:t>grassy</a:t>
            </a:r>
            <a:r>
              <a:rPr lang="es-ES" sz="2000" dirty="0" smtClean="0">
                <a:latin typeface="Eras Bold ITC" pitchFamily="34" charset="0"/>
              </a:rPr>
              <a:t> </a:t>
            </a:r>
            <a:r>
              <a:rPr lang="es-ES" sz="2000" dirty="0" err="1" smtClean="0">
                <a:latin typeface="Eras Bold ITC" pitchFamily="34" charset="0"/>
              </a:rPr>
              <a:t>knoll</a:t>
            </a:r>
            <a:r>
              <a:rPr lang="es-ES" sz="2000" dirty="0" smtClean="0">
                <a:latin typeface="Eras Bold ITC" pitchFamily="34" charset="0"/>
              </a:rPr>
              <a:t>" se usa hoy en día como sinónimo de sospecha o conspiración.</a:t>
            </a:r>
            <a:endParaRPr lang="es-ES" sz="2000" dirty="0">
              <a:latin typeface="Eras Bold ITC" pitchFamily="34" charset="0"/>
            </a:endParaRPr>
          </a:p>
        </p:txBody>
      </p:sp>
    </p:spTree>
  </p:cSld>
  <p:clrMapOvr>
    <a:masterClrMapping/>
  </p:clrMapOvr>
  <p:transition spd="slow" advClick="0" advTm="3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filecdn.jpg"/>
          <p:cNvPicPr>
            <a:picLocks noChangeAspect="1" noChangeArrowheads="1"/>
          </p:cNvPicPr>
          <p:nvPr/>
        </p:nvPicPr>
        <p:blipFill>
          <a:blip r:embed="rId3"/>
          <a:srcRect/>
          <a:stretch>
            <a:fillRect/>
          </a:stretch>
        </p:blipFill>
        <p:spPr bwMode="auto">
          <a:xfrm>
            <a:off x="0" y="0"/>
            <a:ext cx="9144001" cy="6858000"/>
          </a:xfrm>
          <a:prstGeom prst="rect">
            <a:avLst/>
          </a:prstGeom>
          <a:noFill/>
        </p:spPr>
      </p:pic>
    </p:spTree>
  </p:cSld>
  <p:clrMapOvr>
    <a:masterClrMapping/>
  </p:clrMapOvr>
  <p:transition spd="slow" advClick="0" advTm="5000">
    <p:plus/>
    <p:sndAc>
      <p:stSnd loop="1">
        <p:snd r:embed="rId2" name="Saint Luis blues.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IMAGEN-13211418-2.png"/>
          <p:cNvPicPr>
            <a:picLocks noChangeAspect="1" noChangeArrowheads="1"/>
          </p:cNvPicPr>
          <p:nvPr/>
        </p:nvPicPr>
        <p:blipFill>
          <a:blip r:embed="rId2"/>
          <a:srcRect/>
          <a:stretch>
            <a:fillRect/>
          </a:stretch>
        </p:blipFill>
        <p:spPr bwMode="auto">
          <a:xfrm>
            <a:off x="-2143172" y="0"/>
            <a:ext cx="11868150"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john-kennedy.jpg"/>
          <p:cNvPicPr>
            <a:picLocks noChangeAspect="1" noChangeArrowheads="1"/>
          </p:cNvPicPr>
          <p:nvPr/>
        </p:nvPicPr>
        <p:blipFill>
          <a:blip r:embed="rId2"/>
          <a:srcRect/>
          <a:stretch>
            <a:fillRect/>
          </a:stretch>
        </p:blipFill>
        <p:spPr bwMode="auto">
          <a:xfrm>
            <a:off x="0" y="0"/>
            <a:ext cx="9148991"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IMAGEN-13211452-2.png"/>
          <p:cNvPicPr>
            <a:picLocks noChangeAspect="1" noChangeArrowheads="1"/>
          </p:cNvPicPr>
          <p:nvPr/>
        </p:nvPicPr>
        <p:blipFill>
          <a:blip r:embed="rId2"/>
          <a:srcRect/>
          <a:stretch>
            <a:fillRect/>
          </a:stretch>
        </p:blipFill>
        <p:spPr bwMode="auto">
          <a:xfrm>
            <a:off x="-785850" y="0"/>
            <a:ext cx="11868150"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1855825_600.jpg"/>
          <p:cNvPicPr>
            <a:picLocks noChangeAspect="1" noChangeArrowheads="1"/>
          </p:cNvPicPr>
          <p:nvPr/>
        </p:nvPicPr>
        <p:blipFill>
          <a:blip r:embed="rId2"/>
          <a:srcRect/>
          <a:stretch>
            <a:fillRect/>
          </a:stretch>
        </p:blipFill>
        <p:spPr bwMode="auto">
          <a:xfrm>
            <a:off x="-1" y="0"/>
            <a:ext cx="9235591"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71538" y="642918"/>
            <a:ext cx="7072362"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 name="1 Rectángulo"/>
          <p:cNvSpPr/>
          <p:nvPr/>
        </p:nvSpPr>
        <p:spPr>
          <a:xfrm>
            <a:off x="1643042" y="1571612"/>
            <a:ext cx="6215074" cy="3785652"/>
          </a:xfrm>
          <a:prstGeom prst="rect">
            <a:avLst/>
          </a:prstGeom>
        </p:spPr>
        <p:txBody>
          <a:bodyPr wrap="square">
            <a:spAutoFit/>
          </a:bodyPr>
          <a:lstStyle/>
          <a:p>
            <a:pPr algn="ctr"/>
            <a:r>
              <a:rPr lang="es-ES" sz="2400" dirty="0" smtClean="0">
                <a:latin typeface="Eras Bold ITC" pitchFamily="34" charset="0"/>
              </a:rPr>
              <a:t>Dallas </a:t>
            </a:r>
            <a:r>
              <a:rPr lang="es-ES" sz="2400" dirty="0" smtClean="0">
                <a:latin typeface="Eras Bold ITC" pitchFamily="34" charset="0"/>
              </a:rPr>
              <a:t>ha tardado medio siglo en romper públicamente con un estigma. </a:t>
            </a:r>
          </a:p>
          <a:p>
            <a:pPr algn="ctr"/>
            <a:r>
              <a:rPr lang="es-ES" sz="2400" dirty="0" smtClean="0">
                <a:latin typeface="Eras Bold ITC" pitchFamily="34" charset="0"/>
              </a:rPr>
              <a:t>Un monumento con un párrafo del discurso que Kennedy nunca pronunció y que llevaba preparado en su bolsillo permanecerá para siempre en la Plaza </a:t>
            </a:r>
            <a:r>
              <a:rPr lang="es-ES" sz="2400" dirty="0" err="1" smtClean="0">
                <a:latin typeface="Eras Bold ITC" pitchFamily="34" charset="0"/>
              </a:rPr>
              <a:t>Dealey</a:t>
            </a:r>
            <a:r>
              <a:rPr lang="es-ES" sz="2400" dirty="0" smtClean="0">
                <a:latin typeface="Eras Bold ITC" pitchFamily="34" charset="0"/>
              </a:rPr>
              <a:t>, junto al lugar exacto en el que fue asesinado. </a:t>
            </a:r>
          </a:p>
          <a:p>
            <a:pPr algn="ctr"/>
            <a:r>
              <a:rPr lang="es-ES" sz="2400" dirty="0" smtClean="0">
                <a:latin typeface="Eras Bold ITC" pitchFamily="34" charset="0"/>
              </a:rPr>
              <a:t>Hace medio siglo el sol lucía al paso del cortejo presidencial</a:t>
            </a:r>
            <a:endParaRPr lang="es-ES" sz="2400" dirty="0">
              <a:latin typeface="Eras Bold ITC" pitchFamily="34" charset="0"/>
            </a:endParaRPr>
          </a:p>
        </p:txBody>
      </p:sp>
    </p:spTree>
  </p:cSld>
  <p:clrMapOvr>
    <a:masterClrMapping/>
  </p:clrMapOvr>
  <p:transition spd="slow" advClick="0" advTm="2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john-kennedy-picture.jpg"/>
          <p:cNvPicPr>
            <a:picLocks noChangeAspect="1" noChangeArrowheads="1"/>
          </p:cNvPicPr>
          <p:nvPr/>
        </p:nvPicPr>
        <p:blipFill>
          <a:blip r:embed="rId2"/>
          <a:srcRect/>
          <a:stretch>
            <a:fillRect/>
          </a:stretch>
        </p:blipFill>
        <p:spPr bwMode="auto">
          <a:xfrm>
            <a:off x="785786" y="-124710"/>
            <a:ext cx="7500958" cy="698271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1000100" y="642918"/>
            <a:ext cx="7072362"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3" name="2 Rectángulo"/>
          <p:cNvSpPr/>
          <p:nvPr/>
        </p:nvSpPr>
        <p:spPr>
          <a:xfrm>
            <a:off x="1643042" y="1928802"/>
            <a:ext cx="5857916" cy="3477875"/>
          </a:xfrm>
          <a:prstGeom prst="rect">
            <a:avLst/>
          </a:prstGeom>
        </p:spPr>
        <p:txBody>
          <a:bodyPr wrap="square">
            <a:spAutoFit/>
          </a:bodyPr>
          <a:lstStyle/>
          <a:p>
            <a:pPr algn="ctr"/>
            <a:r>
              <a:rPr lang="es-ES" sz="2000" dirty="0" smtClean="0">
                <a:latin typeface="Eras Bold ITC" pitchFamily="34" charset="0"/>
              </a:rPr>
              <a:t>Cincuenta años han pasado para que la ciudad selle su reconciliación con el presidente estadounidense, John </a:t>
            </a:r>
            <a:r>
              <a:rPr lang="es-ES" sz="2000" dirty="0" smtClean="0">
                <a:latin typeface="Eras Bold ITC" pitchFamily="34" charset="0"/>
              </a:rPr>
              <a:t>Fitzgerald</a:t>
            </a:r>
            <a:r>
              <a:rPr lang="es-ES" sz="2000" dirty="0" smtClean="0">
                <a:latin typeface="Eras Bold ITC" pitchFamily="34" charset="0"/>
              </a:rPr>
              <a:t> </a:t>
            </a:r>
            <a:r>
              <a:rPr lang="es-ES" sz="2000" dirty="0" smtClean="0">
                <a:latin typeface="Eras Bold ITC" pitchFamily="34" charset="0"/>
              </a:rPr>
              <a:t> Kennedy</a:t>
            </a:r>
            <a:r>
              <a:rPr lang="es-ES" sz="2000" dirty="0" smtClean="0">
                <a:latin typeface="Eras Bold ITC" pitchFamily="34" charset="0"/>
              </a:rPr>
              <a:t>, asesinado en sus calles. </a:t>
            </a:r>
          </a:p>
          <a:p>
            <a:pPr algn="ctr"/>
            <a:r>
              <a:rPr lang="es-ES" sz="2000" dirty="0" smtClean="0">
                <a:latin typeface="Eras Bold ITC" pitchFamily="34" charset="0"/>
              </a:rPr>
              <a:t>Primer homenaje oficial y público de una ciudad que ha querido dar un paso al frente.</a:t>
            </a:r>
          </a:p>
          <a:p>
            <a:pPr algn="ctr"/>
            <a:r>
              <a:rPr lang="es-ES" sz="2000" dirty="0" smtClean="0">
                <a:latin typeface="Eras Bold ITC" pitchFamily="34" charset="0"/>
              </a:rPr>
              <a:t>“John </a:t>
            </a:r>
            <a:r>
              <a:rPr lang="es-ES" sz="2000" dirty="0" smtClean="0">
                <a:latin typeface="Eras Bold ITC" pitchFamily="34" charset="0"/>
              </a:rPr>
              <a:t>Fitzgerald  </a:t>
            </a:r>
            <a:r>
              <a:rPr lang="es-ES" sz="2000" dirty="0" smtClean="0">
                <a:latin typeface="Eras Bold ITC" pitchFamily="34" charset="0"/>
              </a:rPr>
              <a:t>Kennedy, su vida y sí, su muerte, parece que marcaron mitológicamente nuestro camino durante cincuenta años. Luego, siguieron cinco décadas repletas de otras tragedias, </a:t>
            </a:r>
            <a:endParaRPr lang="es-ES" sz="2000" dirty="0">
              <a:latin typeface="Eras Bold ITC" pitchFamily="34" charset="0"/>
            </a:endParaRPr>
          </a:p>
        </p:txBody>
      </p:sp>
    </p:spTree>
  </p:cSld>
  <p:clrMapOvr>
    <a:masterClrMapping/>
  </p:clrMapOvr>
  <p:transition spd="slow" advClick="0" advTm="2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decel="100000"/>
                                        <p:tgtEl>
                                          <p:spTgt spid="2"/>
                                        </p:tgtEl>
                                      </p:cBhvr>
                                    </p:animEffect>
                                    <p:anim calcmode="lin" valueType="num">
                                      <p:cBhvr>
                                        <p:cTn id="8" dur="4000" decel="100000" fill="hold"/>
                                        <p:tgtEl>
                                          <p:spTgt spid="2"/>
                                        </p:tgtEl>
                                        <p:attrNameLst>
                                          <p:attrName>style.rotation</p:attrName>
                                        </p:attrNameLst>
                                      </p:cBhvr>
                                      <p:tavLst>
                                        <p:tav tm="0">
                                          <p:val>
                                            <p:fltVal val="-90"/>
                                          </p:val>
                                        </p:tav>
                                        <p:tav tm="100000">
                                          <p:val>
                                            <p:fltVal val="0"/>
                                          </p:val>
                                        </p:tav>
                                      </p:tavLst>
                                    </p:anim>
                                    <p:anim calcmode="lin" valueType="num">
                                      <p:cBhvr>
                                        <p:cTn id="9" dur="4000" decel="100000" fill="hold"/>
                                        <p:tgtEl>
                                          <p:spTgt spid="2"/>
                                        </p:tgtEl>
                                        <p:attrNameLst>
                                          <p:attrName>ppt_x</p:attrName>
                                        </p:attrNameLst>
                                      </p:cBhvr>
                                      <p:tavLst>
                                        <p:tav tm="0">
                                          <p:val>
                                            <p:strVal val="#ppt_x+0.4"/>
                                          </p:val>
                                        </p:tav>
                                        <p:tav tm="100000">
                                          <p:val>
                                            <p:strVal val="#ppt_x-0.05"/>
                                          </p:val>
                                        </p:tav>
                                      </p:tavLst>
                                    </p:anim>
                                    <p:anim calcmode="lin" valueType="num">
                                      <p:cBhvr>
                                        <p:cTn id="10" dur="4000" decel="100000" fill="hold"/>
                                        <p:tgtEl>
                                          <p:spTgt spid="2"/>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2"/>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800px-JFK_grave.jpg"/>
          <p:cNvPicPr>
            <a:picLocks noChangeAspect="1" noChangeArrowheads="1"/>
          </p:cNvPicPr>
          <p:nvPr/>
        </p:nvPicPr>
        <p:blipFill>
          <a:blip r:embed="rId2"/>
          <a:srcRect/>
          <a:stretch>
            <a:fillRect/>
          </a:stretch>
        </p:blipFill>
        <p:spPr bwMode="auto">
          <a:xfrm>
            <a:off x="-1" y="0"/>
            <a:ext cx="9282707" cy="6286520"/>
          </a:xfrm>
          <a:prstGeom prst="rect">
            <a:avLst/>
          </a:prstGeom>
          <a:noFill/>
        </p:spPr>
      </p:pic>
      <p:sp>
        <p:nvSpPr>
          <p:cNvPr id="3" name="2 Rectángulo"/>
          <p:cNvSpPr/>
          <p:nvPr/>
        </p:nvSpPr>
        <p:spPr>
          <a:xfrm>
            <a:off x="142844" y="6334780"/>
            <a:ext cx="9286940" cy="523220"/>
          </a:xfrm>
          <a:prstGeom prst="rect">
            <a:avLst/>
          </a:prstGeom>
        </p:spPr>
        <p:txBody>
          <a:bodyPr wrap="square">
            <a:spAutoFit/>
          </a:bodyPr>
          <a:lstStyle/>
          <a:p>
            <a:pPr lvl="0" eaLnBrk="0" fontAlgn="base" hangingPunct="0">
              <a:spcBef>
                <a:spcPct val="0"/>
              </a:spcBef>
              <a:spcAft>
                <a:spcPct val="0"/>
              </a:spcAft>
            </a:pPr>
            <a:r>
              <a:rPr lang="es-ES" sz="2800" b="1" dirty="0" smtClean="0">
                <a:solidFill>
                  <a:srgbClr val="C00000"/>
                </a:solidFill>
                <a:latin typeface="Franklin Gothic Heavy" pitchFamily="34" charset="0"/>
                <a:cs typeface="Courier New" pitchFamily="49" charset="0"/>
              </a:rPr>
              <a:t>La tumba de Kennedy en el Cementerio de </a:t>
            </a:r>
            <a:r>
              <a:rPr lang="es-ES" sz="2800" b="1" dirty="0" smtClean="0">
                <a:solidFill>
                  <a:srgbClr val="C00000"/>
                </a:solidFill>
                <a:latin typeface="Franklin Gothic Heavy" pitchFamily="34" charset="0"/>
                <a:cs typeface="Courier New" pitchFamily="49" charset="0"/>
              </a:rPr>
              <a:t>Arlington</a:t>
            </a:r>
            <a:endParaRPr lang="es-ES" sz="2800" b="1" dirty="0" smtClean="0">
              <a:solidFill>
                <a:srgbClr val="C00000"/>
              </a:solidFill>
              <a:latin typeface="Franklin Gothic Heavy" pitchFamily="34" charset="0"/>
              <a:cs typeface="Courier New" pitchFamily="49" charset="0"/>
            </a:endParaRPr>
          </a:p>
        </p:txBody>
      </p:sp>
    </p:spTree>
  </p:cSld>
  <p:clrMapOvr>
    <a:masterClrMapping/>
  </p:clrMapOvr>
  <p:transition spd="slow" advClick="0" advTm="9000">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JFK-50anos_MILIMA20131118_0929_8.jpg"/>
          <p:cNvPicPr>
            <a:picLocks noChangeAspect="1" noChangeArrowheads="1"/>
          </p:cNvPicPr>
          <p:nvPr/>
        </p:nvPicPr>
        <p:blipFill>
          <a:blip r:embed="rId2"/>
          <a:srcRect/>
          <a:stretch>
            <a:fillRect/>
          </a:stretch>
        </p:blipFill>
        <p:spPr bwMode="auto">
          <a:xfrm>
            <a:off x="0" y="0"/>
            <a:ext cx="9169166" cy="6858000"/>
          </a:xfrm>
          <a:prstGeom prst="rect">
            <a:avLst/>
          </a:prstGeom>
          <a:noFill/>
        </p:spPr>
      </p:pic>
    </p:spTree>
  </p:cSld>
  <p:clrMapOvr>
    <a:masterClrMapping/>
  </p:clrMapOvr>
  <p:transition spd="slow" advClick="0" advTm="15000">
    <p:plu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1000">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
                                          </p:val>
                                        </p:tav>
                                        <p:tav tm="100000">
                                          <p:val>
                                            <p:strVal val="#ppt_x"/>
                                          </p:val>
                                        </p:tav>
                                      </p:tavLst>
                                    </p:anim>
                                    <p:anim calcmode="lin" valueType="num">
                                      <p:cBhvr>
                                        <p:cTn id="8" dur="3000" fill="hold"/>
                                        <p:tgtEl>
                                          <p:spTgt spid="6"/>
                                        </p:tgtEl>
                                        <p:attrNameLst>
                                          <p:attrName>ppt_y</p:attrName>
                                        </p:attrNameLst>
                                      </p:cBhvr>
                                      <p:tavLst>
                                        <p:tav tm="0">
                                          <p:val>
                                            <p:strVal val="#ppt_y+#ppt_h/2"/>
                                          </p:val>
                                        </p:tav>
                                        <p:tav tm="100000">
                                          <p:val>
                                            <p:strVal val="#ppt_y"/>
                                          </p:val>
                                        </p:tav>
                                      </p:tavLst>
                                    </p:anim>
                                    <p:anim calcmode="lin" valueType="num">
                                      <p:cBhvr>
                                        <p:cTn id="9" dur="3000" fill="hold"/>
                                        <p:tgtEl>
                                          <p:spTgt spid="6"/>
                                        </p:tgtEl>
                                        <p:attrNameLst>
                                          <p:attrName>ppt_w</p:attrName>
                                        </p:attrNameLst>
                                      </p:cBhvr>
                                      <p:tavLst>
                                        <p:tav tm="0">
                                          <p:val>
                                            <p:strVal val="#ppt_w"/>
                                          </p:val>
                                        </p:tav>
                                        <p:tav tm="100000">
                                          <p:val>
                                            <p:strVal val="#ppt_w"/>
                                          </p:val>
                                        </p:tav>
                                      </p:tavLst>
                                    </p:anim>
                                    <p:anim calcmode="lin" valueType="num">
                                      <p:cBhvr>
                                        <p:cTn id="10"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CREACION PROPIA</Template>
  <TotalTime>89</TotalTime>
  <Words>1295</Words>
  <Application>Microsoft Office PowerPoint</Application>
  <PresentationFormat>Presentación en pantalla (4:3)</PresentationFormat>
  <Paragraphs>71</Paragraphs>
  <Slides>47</Slides>
  <Notes>1</Notes>
  <HiddenSlides>0</HiddenSlides>
  <MMClips>0</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CREACION PROPIA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9</cp:revision>
  <dcterms:created xsi:type="dcterms:W3CDTF">2013-11-25T14:28:36Z</dcterms:created>
  <dcterms:modified xsi:type="dcterms:W3CDTF">2013-11-25T15:58:01Z</dcterms:modified>
</cp:coreProperties>
</file>