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257" r:id="rId3"/>
    <p:sldId id="272" r:id="rId4"/>
    <p:sldId id="294" r:id="rId5"/>
    <p:sldId id="265" r:id="rId6"/>
    <p:sldId id="284" r:id="rId7"/>
    <p:sldId id="288" r:id="rId8"/>
    <p:sldId id="327" r:id="rId9"/>
    <p:sldId id="295" r:id="rId10"/>
    <p:sldId id="301" r:id="rId11"/>
    <p:sldId id="300" r:id="rId12"/>
    <p:sldId id="282" r:id="rId13"/>
    <p:sldId id="296" r:id="rId14"/>
    <p:sldId id="303" r:id="rId15"/>
    <p:sldId id="281" r:id="rId16"/>
    <p:sldId id="305" r:id="rId17"/>
    <p:sldId id="297" r:id="rId18"/>
    <p:sldId id="286" r:id="rId19"/>
    <p:sldId id="291" r:id="rId20"/>
    <p:sldId id="330" r:id="rId21"/>
    <p:sldId id="298" r:id="rId22"/>
    <p:sldId id="311" r:id="rId23"/>
    <p:sldId id="307" r:id="rId24"/>
    <p:sldId id="285" r:id="rId25"/>
    <p:sldId id="299" r:id="rId26"/>
    <p:sldId id="292" r:id="rId27"/>
    <p:sldId id="302" r:id="rId28"/>
    <p:sldId id="308" r:id="rId29"/>
    <p:sldId id="306" r:id="rId30"/>
    <p:sldId id="310" r:id="rId31"/>
    <p:sldId id="273" r:id="rId32"/>
    <p:sldId id="312" r:id="rId33"/>
    <p:sldId id="309" r:id="rId34"/>
    <p:sldId id="313" r:id="rId35"/>
    <p:sldId id="314" r:id="rId36"/>
    <p:sldId id="315" r:id="rId37"/>
    <p:sldId id="316" r:id="rId38"/>
    <p:sldId id="318" r:id="rId39"/>
    <p:sldId id="323" r:id="rId40"/>
    <p:sldId id="319" r:id="rId41"/>
    <p:sldId id="317" r:id="rId42"/>
    <p:sldId id="322" r:id="rId43"/>
    <p:sldId id="326" r:id="rId44"/>
    <p:sldId id="324" r:id="rId45"/>
  </p:sldIdLst>
  <p:sldSz cx="1040447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9Bf3JkiEEDGZDlweCV+6Tw==" hashData="e6jIvliBCMZzL3qXRLRp6MhhYeY="/>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FF0000"/>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50" d="100"/>
          <a:sy n="50" d="100"/>
        </p:scale>
        <p:origin x="-1368" y="-606"/>
      </p:cViewPr>
      <p:guideLst>
        <p:guide orient="horz" pos="2160"/>
        <p:guide pos="3277"/>
      </p:guideLst>
    </p:cSldViewPr>
  </p:slideViewPr>
  <p:notesTextViewPr>
    <p:cViewPr>
      <p:scale>
        <a:sx n="1" d="1"/>
        <a:sy n="1" d="1"/>
      </p:scale>
      <p:origin x="0" y="0"/>
    </p:cViewPr>
  </p:notesTextViewPr>
  <p:sorterViewPr>
    <p:cViewPr>
      <p:scale>
        <a:sx n="70" d="100"/>
        <a:sy n="7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697BD58-8EB5-4C72-AA00-204DD4896F73}" type="datetimeFigureOut">
              <a:rPr lang="es-ES" smtClean="0"/>
              <a:t>05/09/2021</a:t>
            </a:fld>
            <a:endParaRPr lang="es-ES"/>
          </a:p>
        </p:txBody>
      </p:sp>
      <p:sp>
        <p:nvSpPr>
          <p:cNvPr id="4" name="3 Marcador de imagen de diapositiva"/>
          <p:cNvSpPr>
            <a:spLocks noGrp="1" noRot="1" noChangeAspect="1"/>
          </p:cNvSpPr>
          <p:nvPr>
            <p:ph type="sldImg" idx="2"/>
          </p:nvPr>
        </p:nvSpPr>
        <p:spPr>
          <a:xfrm>
            <a:off x="828675" y="685800"/>
            <a:ext cx="52006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712BD1-7A96-45F1-A5BC-EEF6E29381AC}" type="slidenum">
              <a:rPr lang="es-ES" smtClean="0"/>
              <a:t>‹Nº›</a:t>
            </a:fld>
            <a:endParaRPr lang="es-ES"/>
          </a:p>
        </p:txBody>
      </p:sp>
    </p:spTree>
    <p:extLst>
      <p:ext uri="{BB962C8B-B14F-4D97-AF65-F5344CB8AC3E}">
        <p14:creationId xmlns:p14="http://schemas.microsoft.com/office/powerpoint/2010/main" val="31880379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0336" y="2130428"/>
            <a:ext cx="8843804"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60671" y="3886200"/>
            <a:ext cx="728313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05/09/2021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793244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05/09/2021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0054687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21882" y="4406903"/>
            <a:ext cx="8843804"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21882" y="2906713"/>
            <a:ext cx="8843804"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292B6CF-C560-4F1E-9F31-9426CFD2FD04}" type="datetimeFigureOut">
              <a:rPr lang="es-ES" smtClean="0"/>
              <a:t>05/09/2021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6298719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20224" y="1600203"/>
            <a:ext cx="459531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288941" y="1600203"/>
            <a:ext cx="459531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292B6CF-C560-4F1E-9F31-9426CFD2FD04}" type="datetimeFigureOut">
              <a:rPr lang="es-ES" smtClean="0"/>
              <a:t>05/09/2021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156525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0225" y="1535113"/>
            <a:ext cx="45971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0225" y="2174875"/>
            <a:ext cx="45971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285331" y="1535113"/>
            <a:ext cx="459892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285331" y="2174875"/>
            <a:ext cx="459892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292B6CF-C560-4F1E-9F31-9426CFD2FD04}" type="datetimeFigureOut">
              <a:rPr lang="es-ES" smtClean="0"/>
              <a:t>05/09/2021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566531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292B6CF-C560-4F1E-9F31-9426CFD2FD04}" type="datetimeFigureOut">
              <a:rPr lang="es-ES" smtClean="0"/>
              <a:t>05/09/2021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33240619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292B6CF-C560-4F1E-9F31-9426CFD2FD04}" type="datetimeFigureOut">
              <a:rPr lang="es-ES" smtClean="0"/>
              <a:t>05/09/2021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9222480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0225" y="273050"/>
            <a:ext cx="3423001"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67860" y="273053"/>
            <a:ext cx="581639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20225" y="1435103"/>
            <a:ext cx="3423001"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292B6CF-C560-4F1E-9F31-9426CFD2FD04}" type="datetimeFigureOut">
              <a:rPr lang="es-ES" smtClean="0"/>
              <a:t>05/09/2021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317668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39351" y="4800600"/>
            <a:ext cx="624268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39351" y="612775"/>
            <a:ext cx="624268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39351" y="5367338"/>
            <a:ext cx="624268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292B6CF-C560-4F1E-9F31-9426CFD2FD04}" type="datetimeFigureOut">
              <a:rPr lang="es-ES" smtClean="0"/>
              <a:t>05/09/2021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926856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05/09/2021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41276169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43244" y="274641"/>
            <a:ext cx="2341007"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20225" y="274641"/>
            <a:ext cx="6849613"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05/09/2021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7276753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0336" y="2130430"/>
            <a:ext cx="8843804"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60671" y="3886200"/>
            <a:ext cx="7283133"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5016948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0224" y="274638"/>
            <a:ext cx="9364028"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0224" y="1600203"/>
            <a:ext cx="9364028"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20225" y="6356353"/>
            <a:ext cx="2427711"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92B6CF-C560-4F1E-9F31-9426CFD2FD04}" type="datetimeFigureOut">
              <a:rPr lang="es-ES" smtClean="0"/>
              <a:t>05/09/2021</a:t>
            </a:fld>
            <a:endParaRPr lang="es-ES"/>
          </a:p>
        </p:txBody>
      </p:sp>
      <p:sp>
        <p:nvSpPr>
          <p:cNvPr id="5" name="4 Marcador de pie de página"/>
          <p:cNvSpPr>
            <a:spLocks noGrp="1"/>
          </p:cNvSpPr>
          <p:nvPr>
            <p:ph type="ftr" sz="quarter" idx="3"/>
          </p:nvPr>
        </p:nvSpPr>
        <p:spPr>
          <a:xfrm>
            <a:off x="3554863" y="6356353"/>
            <a:ext cx="329475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456540" y="6356353"/>
            <a:ext cx="2427711"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3690DE-7C8A-4E4C-B244-D456858B275E}" type="slidenum">
              <a:rPr lang="es-ES" smtClean="0"/>
              <a:t>‹Nº›</a:t>
            </a:fld>
            <a:endParaRPr lang="es-ES"/>
          </a:p>
        </p:txBody>
      </p:sp>
    </p:spTree>
    <p:extLst>
      <p:ext uri="{BB962C8B-B14F-4D97-AF65-F5344CB8AC3E}">
        <p14:creationId xmlns:p14="http://schemas.microsoft.com/office/powerpoint/2010/main" val="4069988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0225" y="6245225"/>
            <a:ext cx="2427711"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bin"/><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audio" Target="../media/audio1.bin"/></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39.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41.jpeg"/><Relationship Id="rId4" Type="http://schemas.openxmlformats.org/officeDocument/2006/relationships/image" Target="../media/image2.gif"/></Relationships>
</file>

<file path=ppt/slides/_rels/slide43.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hyperlink" Target="https://vk.com/mispps" TargetMode="External"/><Relationship Id="rId3" Type="http://schemas.openxmlformats.org/officeDocument/2006/relationships/image" Target="../media/image42.png"/><Relationship Id="rId7" Type="http://schemas.openxmlformats.org/officeDocument/2006/relationships/hyperlink" Target="https://www.facebook.com/mispps" TargetMode="External"/><Relationship Id="rId12" Type="http://schemas.openxmlformats.org/officeDocument/2006/relationships/image" Target="../media/image4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4.png"/><Relationship Id="rId11" Type="http://schemas.openxmlformats.org/officeDocument/2006/relationships/hyperlink" Target="https://plus.google.com/+Mispps/" TargetMode="External"/><Relationship Id="rId5" Type="http://schemas.openxmlformats.org/officeDocument/2006/relationships/image" Target="../media/image43.png"/><Relationship Id="rId10" Type="http://schemas.openxmlformats.org/officeDocument/2006/relationships/image" Target="../media/image4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17" name="Picture 3" descr="illusion-015"/>
          <p:cNvPicPr>
            <a:picLocks noChangeAspect="1" noChangeArrowheads="1" noCrop="1"/>
          </p:cNvPicPr>
          <p:nvPr/>
        </p:nvPicPr>
        <p:blipFill>
          <a:blip r:embed="rId3" cstate="print">
            <a:duotone>
              <a:prstClr val="black"/>
              <a:schemeClr val="accent6">
                <a:tint val="45000"/>
                <a:satMod val="400000"/>
              </a:schemeClr>
            </a:duotone>
            <a:lum bright="-10000" contrast="12000"/>
          </a:blip>
          <a:srcRect/>
          <a:stretch>
            <a:fillRect/>
          </a:stretch>
        </p:blipFill>
        <p:spPr bwMode="auto">
          <a:xfrm>
            <a:off x="18267" y="-20223"/>
            <a:ext cx="10404473" cy="6820656"/>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9401" y="3389403"/>
            <a:ext cx="6858000" cy="7920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935876" y="3389403"/>
            <a:ext cx="6858000" cy="7920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0"/>
            <a:ext cx="1040447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6783312"/>
            <a:ext cx="10404475" cy="74688"/>
          </a:xfrm>
          <a:prstGeom prst="rect">
            <a:avLst/>
          </a:prstGeom>
          <a:noFill/>
          <a:ln w="9525">
            <a:noFill/>
            <a:miter lim="800000"/>
            <a:headEnd/>
            <a:tailEnd/>
          </a:ln>
        </p:spPr>
      </p:pic>
      <p:sp>
        <p:nvSpPr>
          <p:cNvPr id="155665" name="Rectangle 17"/>
          <p:cNvSpPr>
            <a:spLocks noChangeArrowheads="1"/>
          </p:cNvSpPr>
          <p:nvPr/>
        </p:nvSpPr>
        <p:spPr bwMode="auto">
          <a:xfrm>
            <a:off x="406402" y="5857915"/>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06398" y="5715019"/>
            <a:ext cx="795462" cy="766986"/>
          </a:xfrm>
          <a:prstGeom prst="rect">
            <a:avLst/>
          </a:prstGeom>
          <a:noFill/>
          <a:ln w="38100">
            <a:solidFill>
              <a:srgbClr val="1CDEF8"/>
            </a:solidFill>
            <a:miter lim="800000"/>
            <a:headEnd/>
            <a:tailEnd/>
          </a:ln>
        </p:spPr>
      </p:pic>
      <p:sp>
        <p:nvSpPr>
          <p:cNvPr id="19" name="18 Rectángulo"/>
          <p:cNvSpPr/>
          <p:nvPr/>
        </p:nvSpPr>
        <p:spPr>
          <a:xfrm>
            <a:off x="2253349" y="4572032"/>
            <a:ext cx="306334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62588" y="928670"/>
            <a:ext cx="7485865"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P</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uede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ser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 Tierra sea hueca</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42891" y="5611366"/>
            <a:ext cx="2285747" cy="934064"/>
          </a:xfrm>
          <a:prstGeom prst="rect">
            <a:avLst/>
          </a:prstGeom>
          <a:noFill/>
        </p:spPr>
      </p:pic>
      <p:sp>
        <p:nvSpPr>
          <p:cNvPr id="13" name="12 Rectángulo"/>
          <p:cNvSpPr/>
          <p:nvPr/>
        </p:nvSpPr>
        <p:spPr>
          <a:xfrm>
            <a:off x="-5202237" y="-642966"/>
            <a:ext cx="5202238" cy="1015663"/>
          </a:xfrm>
          <a:prstGeom prst="rect">
            <a:avLst/>
          </a:prstGeom>
        </p:spPr>
        <p:txBody>
          <a:bodyPr>
            <a:spAutoFit/>
          </a:bodyPr>
          <a:lstStyle/>
          <a:p>
            <a:endParaRPr lang="es-ES" sz="6000" b="1" dirty="0"/>
          </a:p>
        </p:txBody>
      </p:sp>
      <p:pic>
        <p:nvPicPr>
          <p:cNvPr id="14" name="Picture 8"/>
          <p:cNvPicPr>
            <a:picLocks noChangeAspect="1" noChangeArrowheads="1"/>
          </p:cNvPicPr>
          <p:nvPr/>
        </p:nvPicPr>
        <p:blipFill>
          <a:blip r:embed="rId7" cstate="print"/>
          <a:srcRect/>
          <a:stretch>
            <a:fillRect/>
          </a:stretch>
        </p:blipFill>
        <p:spPr bwMode="auto">
          <a:xfrm>
            <a:off x="576235" y="706644"/>
            <a:ext cx="1263923" cy="668937"/>
          </a:xfrm>
          <a:prstGeom prst="rect">
            <a:avLst/>
          </a:prstGeom>
          <a:noFill/>
          <a:ln w="9525">
            <a:noFill/>
            <a:round/>
            <a:headEnd/>
            <a:tailEnd/>
          </a:ln>
        </p:spPr>
      </p:pic>
      <p:pic>
        <p:nvPicPr>
          <p:cNvPr id="15" name="Picture 12" descr="Image1"/>
          <p:cNvPicPr>
            <a:picLocks noChangeAspect="1" noChangeArrowheads="1" noCrop="1"/>
          </p:cNvPicPr>
          <p:nvPr/>
        </p:nvPicPr>
        <p:blipFill>
          <a:blip r:embed="rId8" cstate="print"/>
          <a:srcRect/>
          <a:stretch>
            <a:fillRect/>
          </a:stretch>
        </p:blipFill>
        <p:spPr bwMode="auto">
          <a:xfrm>
            <a:off x="221246" y="174322"/>
            <a:ext cx="962616" cy="985801"/>
          </a:xfrm>
          <a:prstGeom prst="rect">
            <a:avLst/>
          </a:prstGeom>
          <a:noFill/>
          <a:ln w="9525">
            <a:noFill/>
            <a:miter lim="800000"/>
            <a:headEnd/>
            <a:tailEnd/>
          </a:ln>
        </p:spPr>
      </p:pic>
    </p:spTree>
    <p:extLst>
      <p:ext uri="{BB962C8B-B14F-4D97-AF65-F5344CB8AC3E}">
        <p14:creationId xmlns:p14="http://schemas.microsoft.com/office/powerpoint/2010/main" val="537543930"/>
      </p:ext>
    </p:extLst>
  </p:cSld>
  <p:clrMapOvr>
    <a:masterClrMapping/>
  </p:clrMapOvr>
  <mc:AlternateContent xmlns:mc="http://schemas.openxmlformats.org/markup-compatibility/2006" xmlns:p14="http://schemas.microsoft.com/office/powerpoint/2010/main">
    <mc:Choice Requires="p14">
      <p:transition spd="slow" p14:dur="4000" advTm="10000">
        <p14:vortex dir="r"/>
        <p:sndAc>
          <p:stSnd>
            <p:snd r:embed="rId2" name="066 VERDI Nabucco (1842) -  Va, pensiero.wav"/>
          </p:stSnd>
        </p:sndAc>
      </p:transition>
    </mc:Choice>
    <mc:Fallback xmlns="">
      <p:transition spd="slow" advTm="10000">
        <p:fade/>
        <p:sndAc>
          <p:stSnd>
            <p:snd r:embed="rId9" name="066 VERDI Nabucco (1842) -  Va, pensier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par>
                          <p:cTn id="16" fill="hold">
                            <p:stCondLst>
                              <p:cond delay="4000"/>
                            </p:stCondLst>
                            <p:childTnLst>
                              <p:par>
                                <p:cTn id="17" presetID="8" presetClass="exit" presetSubtype="16" fill="hold" nodeType="afterEffect">
                                  <p:stCondLst>
                                    <p:cond delay="0"/>
                                  </p:stCondLst>
                                  <p:childTnLst>
                                    <p:animEffect transition="out" filter="diamond(in)">
                                      <p:cBhvr>
                                        <p:cTn id="18" dur="5000"/>
                                        <p:tgtEl>
                                          <p:spTgt spid="17"/>
                                        </p:tgtEl>
                                      </p:cBhvr>
                                    </p:animEffect>
                                    <p:set>
                                      <p:cBhvr>
                                        <p:cTn id="19" dur="1" fill="hold">
                                          <p:stCondLst>
                                            <p:cond delay="4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eoria-de-la-tierra-hue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235" y="0"/>
            <a:ext cx="1109810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0080700"/>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axresdefault_660x33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794"/>
            <a:ext cx="10497988" cy="6877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9810532"/>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652510" y="1700811"/>
            <a:ext cx="6920666"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a:solidFill>
                  <a:srgbClr val="FF00FF"/>
                </a:solidFill>
                <a:latin typeface="+mj-lt"/>
              </a:rPr>
              <a:t>La gente que cree que La Tierra está hueca piensa que debajo del suelo viven civilizaciones </a:t>
            </a:r>
            <a:r>
              <a:rPr lang="es-ES" altLang="es-ES" b="1" i="1" dirty="0" smtClean="0">
                <a:solidFill>
                  <a:srgbClr val="FF00FF"/>
                </a:solidFill>
                <a:latin typeface="+mj-lt"/>
              </a:rPr>
              <a:t>intraterrestres. Algunos </a:t>
            </a:r>
            <a:r>
              <a:rPr lang="es-ES" altLang="es-ES" b="1" i="1" dirty="0">
                <a:solidFill>
                  <a:srgbClr val="FF00FF"/>
                </a:solidFill>
                <a:latin typeface="+mj-lt"/>
              </a:rPr>
              <a:t>autores de ficción como Julio Verne o H. P. Lovecraft han alimentado la teoría de que La Tierra podría estar hueca.</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0315" y="5306266"/>
            <a:ext cx="1639336" cy="1366752"/>
          </a:xfrm>
          <a:prstGeom prst="rect">
            <a:avLst/>
          </a:prstGeom>
          <a:noFill/>
        </p:spPr>
      </p:pic>
    </p:spTree>
    <p:extLst>
      <p:ext uri="{BB962C8B-B14F-4D97-AF65-F5344CB8AC3E}">
        <p14:creationId xmlns:p14="http://schemas.microsoft.com/office/powerpoint/2010/main" val="1204728720"/>
      </p:ext>
    </p:extLst>
  </p:cSld>
  <p:clrMapOvr>
    <a:masterClrMapping/>
  </p:clrMapOvr>
  <mc:AlternateContent xmlns:mc="http://schemas.openxmlformats.org/markup-compatibility/2006" xmlns:p14="http://schemas.microsoft.com/office/powerpoint/2010/main">
    <mc:Choice Requires="p14">
      <p:transition spd="slow" p14:dur="4000" advTm="13000">
        <p14:vortex dir="r"/>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a Tierra Hueca y otras teorías disparatadas y mitos de la Tierr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1099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8250750"/>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La Tierra hueca y otras teorías disparatadas y mitos de la Tier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88"/>
            <a:ext cx="10580650" cy="6859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272868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2" descr="Estudio confirma que el núcleo de la Tierra es sólido: &quot;Un planeta dentro  de otro planeta&quot; | CIENCIA | PERU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13" y="0"/>
            <a:ext cx="10432976"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25106" y="285730"/>
            <a:ext cx="9672978" cy="6357457"/>
          </a:xfrm>
          <a:prstGeom prst="frame">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 name="Rectangle 1"/>
          <p:cNvSpPr/>
          <p:nvPr/>
        </p:nvSpPr>
        <p:spPr>
          <a:xfrm>
            <a:off x="1331269" y="1497013"/>
            <a:ext cx="7702202" cy="3937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4109206352"/>
      </p:ext>
    </p:extLst>
  </p:cSld>
  <p:clrMapOvr>
    <a:masterClrMapping/>
  </p:clrMapOvr>
  <mc:AlternateContent xmlns:mc="http://schemas.openxmlformats.org/markup-compatibility/2006" xmlns:p14="http://schemas.microsoft.com/office/powerpoint/2010/main">
    <mc:Choice Requires="p14">
      <p:transition spd="slow" p14:dur="2500" advTm="9000">
        <p:checker/>
      </p:transition>
    </mc:Choice>
    <mc:Fallback xmlns="">
      <p:transition spd="slow" advTm="9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2"/>
                                        </p:tgtEl>
                                      </p:cBhvr>
                                    </p:animEffect>
                                    <p:set>
                                      <p:cBhvr>
                                        <p:cTn id="10" dur="1" fill="hold">
                                          <p:stCondLst>
                                            <p:cond delay="4999"/>
                                          </p:stCondLst>
                                        </p:cTn>
                                        <p:tgtEl>
                                          <p:spTgt spid="2"/>
                                        </p:tgtEl>
                                        <p:attrNameLst>
                                          <p:attrName>style.visibility</p:attrName>
                                        </p:attrNameLst>
                                      </p:cBhvr>
                                      <p:to>
                                        <p:strVal val="hidden"/>
                                      </p:to>
                                    </p:set>
                                  </p:childTnLst>
                                </p:cTn>
                              </p:par>
                              <p:par>
                                <p:cTn id="11" presetID="53" presetClass="entr" presetSubtype="16"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animEffect transition="in" filter="fade">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99652" y="1391612"/>
            <a:ext cx="7917540"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00FFFF"/>
                </a:solidFill>
                <a:latin typeface="+mj-lt"/>
              </a:rPr>
              <a:t>Pues no nos hemos reído de los tierraplanistas ni nada. Estamos a tope con la tolerancia y el respeto a las personas que piensan diferente, pero es que hay cosas que no hay por dónde cogerlas. Hay creencias totalmente absurdas que se pasan de la raya. A ver, que todas hemos creído alguna vez que el </a:t>
            </a:r>
            <a:r>
              <a:rPr lang="es-ES" altLang="es-ES" sz="2800" b="1" i="1" dirty="0" err="1">
                <a:solidFill>
                  <a:srgbClr val="00FFFF"/>
                </a:solidFill>
                <a:latin typeface="+mj-lt"/>
              </a:rPr>
              <a:t>crush</a:t>
            </a:r>
            <a:r>
              <a:rPr lang="es-ES" altLang="es-ES" sz="2800" b="1" i="1" dirty="0">
                <a:solidFill>
                  <a:srgbClr val="00FFFF"/>
                </a:solidFill>
                <a:latin typeface="+mj-lt"/>
              </a:rPr>
              <a:t> nos contestaría a ese mensaje extraño que le enviamos a las cinco de la mañana de un sábado, pero de ahí a argumentar que nuestro planeta es </a:t>
            </a:r>
            <a:r>
              <a:rPr lang="es-ES" altLang="es-ES" sz="2800" b="1" i="1" dirty="0" smtClean="0">
                <a:solidFill>
                  <a:srgbClr val="00FFFF"/>
                </a:solidFill>
                <a:latin typeface="+mj-lt"/>
              </a:rPr>
              <a:t>plano o esta hueco..</a:t>
            </a:r>
            <a:endParaRPr lang="es-ES" altLang="es-ES" sz="2800" b="1" i="1" dirty="0">
              <a:solidFill>
                <a:srgbClr val="00FFFF"/>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0315" y="5306266"/>
            <a:ext cx="1639336" cy="1366752"/>
          </a:xfrm>
          <a:prstGeom prst="rect">
            <a:avLst/>
          </a:prstGeom>
          <a:noFill/>
        </p:spPr>
      </p:pic>
    </p:spTree>
    <p:extLst>
      <p:ext uri="{BB962C8B-B14F-4D97-AF65-F5344CB8AC3E}">
        <p14:creationId xmlns:p14="http://schemas.microsoft.com/office/powerpoint/2010/main" val="3607897979"/>
      </p:ext>
    </p:extLst>
  </p:cSld>
  <p:clrMapOvr>
    <a:masterClrMapping/>
  </p:clrMapOvr>
  <mc:AlternateContent xmlns:mc="http://schemas.openxmlformats.org/markup-compatibility/2006" xmlns:p14="http://schemas.microsoft.com/office/powerpoint/2010/main">
    <mc:Choice Requires="p14">
      <p:transition spd="slow" p14:dur="4000" advTm="31000">
        <p14:vortex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L UNIVERSO SOBRE MI!: CAPAS DE LA TIERRA- GEOSFE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702" y="153119"/>
            <a:ext cx="9262019" cy="6673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4926710"/>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atrañas (I): ¿Qué es la teoría de la Tierra hueca? – Ciencia de Sofá"/>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44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2660333"/>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Primero fue el Terraplanismo, ahora llegó la conspiración de l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74" y="-5308"/>
            <a:ext cx="10433349" cy="686330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1"/>
          <p:cNvSpPr/>
          <p:nvPr/>
        </p:nvSpPr>
        <p:spPr>
          <a:xfrm>
            <a:off x="-15602" y="-5308"/>
            <a:ext cx="10404475" cy="6858000"/>
          </a:xfrm>
          <a:prstGeom prst="rect">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solidFill>
                <a:srgbClr val="00FFFF"/>
              </a:solidFill>
            </a:endParaRPr>
          </a:p>
        </p:txBody>
      </p:sp>
    </p:spTree>
    <p:extLst>
      <p:ext uri="{BB962C8B-B14F-4D97-AF65-F5344CB8AC3E}">
        <p14:creationId xmlns:p14="http://schemas.microsoft.com/office/powerpoint/2010/main" val="2781158861"/>
      </p:ext>
    </p:extLst>
  </p:cSld>
  <p:clrMapOvr>
    <a:masterClrMapping/>
  </p:clrMapOvr>
  <mc:AlternateContent xmlns:mc="http://schemas.openxmlformats.org/markup-compatibility/2006" xmlns:p14="http://schemas.microsoft.com/office/powerpoint/2010/main">
    <mc:Choice Requires="p14">
      <p:transition spd="slow" p14:dur="2000" advTm="21000"/>
    </mc:Choice>
    <mc:Fallback xmlns="">
      <p:transition spd="slow" advTm="2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99651" y="1391610"/>
            <a:ext cx="7147002" cy="3539430"/>
          </a:xfrm>
          <a:prstGeom prst="rect">
            <a:avLst/>
          </a:prstGeom>
          <a:no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chemeClr val="accent6">
                    <a:lumMod val="75000"/>
                  </a:schemeClr>
                </a:solidFill>
                <a:latin typeface="+mj-lt"/>
              </a:rPr>
              <a:t>Los tierraplanistas tuvieron su momento de gloria, los medios de comunicación los escucharon, les hicieron documentales, se escribieron monólogos para ridiculizar sus pruebas y ya, a otra cosa. Lo que no esperábamos es que esa "otra cosa" fuera el auge de una nueva teoría de la conspiración: ahora La Tierra es hueca. </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0315" y="5306266"/>
            <a:ext cx="1639336" cy="1366752"/>
          </a:xfrm>
          <a:prstGeom prst="rect">
            <a:avLst/>
          </a:prstGeom>
          <a:noFill/>
        </p:spPr>
      </p:pic>
    </p:spTree>
    <p:extLst>
      <p:ext uri="{BB962C8B-B14F-4D97-AF65-F5344CB8AC3E}">
        <p14:creationId xmlns:p14="http://schemas.microsoft.com/office/powerpoint/2010/main" val="1019182939"/>
      </p:ext>
    </p:extLst>
  </p:cSld>
  <p:clrMapOvr>
    <a:masterClrMapping/>
  </p:clrMapOvr>
  <mc:AlternateContent xmlns:mc="http://schemas.openxmlformats.org/markup-compatibility/2006" xmlns:p14="http://schemas.microsoft.com/office/powerpoint/2010/main">
    <mc:Choice Requires="p14">
      <p:transition spd="slow" p14:dur="40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Un planeta dentro de otro planeta&quot;: el estudio que confirma que el núcleo  interno de la Tierra es &quot;sólido y blando&quot; - BBC News Mu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5552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841582"/>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media.giphy.com/media/9aOWMFD0kqXGU/giphy.gif?w=1024"/>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38100"/>
            <a:ext cx="10408263" cy="6896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212374"/>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La tierra es hueca? (Teoria famosa) | Mundo Secreto Amin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404476" cy="696695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1"/>
          <p:cNvSpPr/>
          <p:nvPr/>
        </p:nvSpPr>
        <p:spPr>
          <a:xfrm>
            <a:off x="-1" y="0"/>
            <a:ext cx="10404477" cy="6966958"/>
          </a:xfrm>
          <a:prstGeom prst="re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3330172505"/>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99651" y="1087090"/>
            <a:ext cx="7488833"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a:solidFill>
                  <a:srgbClr val="FF00FF"/>
                </a:solidFill>
                <a:latin typeface="+mj-lt"/>
              </a:rPr>
              <a:t>¿Cómo puede ser que La Tierra sea </a:t>
            </a:r>
            <a:r>
              <a:rPr lang="es-ES" altLang="es-ES" b="1" i="1" dirty="0" smtClean="0">
                <a:solidFill>
                  <a:srgbClr val="FF00FF"/>
                </a:solidFill>
                <a:latin typeface="+mj-lt"/>
              </a:rPr>
              <a:t>hueca? </a:t>
            </a:r>
            <a:r>
              <a:rPr lang="es-ES" altLang="es-ES" sz="2400" b="1" i="1" dirty="0" smtClean="0">
                <a:solidFill>
                  <a:srgbClr val="FF00FF"/>
                </a:solidFill>
                <a:latin typeface="+mj-lt"/>
              </a:rPr>
              <a:t>Los </a:t>
            </a:r>
            <a:r>
              <a:rPr lang="es-ES" altLang="es-ES" sz="2400" b="1" i="1" dirty="0">
                <a:solidFill>
                  <a:srgbClr val="FF00FF"/>
                </a:solidFill>
                <a:latin typeface="+mj-lt"/>
              </a:rPr>
              <a:t>tierrahuequistas ven bastante claro que nuestro planeta está vacío por dentro y alberga en su interior otras civilizaciones. Ya sea porque no atendieron en clase de Ciencias Naturales cuando nos explicaron lo de la corteza, el manto y el núcleo o porque </a:t>
            </a:r>
            <a:r>
              <a:rPr lang="es-ES" altLang="es-ES" sz="2400" b="1" i="1" dirty="0" err="1">
                <a:solidFill>
                  <a:srgbClr val="FF00FF"/>
                </a:solidFill>
                <a:latin typeface="+mj-lt"/>
              </a:rPr>
              <a:t>they</a:t>
            </a:r>
            <a:r>
              <a:rPr lang="es-ES" altLang="es-ES" sz="2400" b="1" i="1" dirty="0">
                <a:solidFill>
                  <a:srgbClr val="FF00FF"/>
                </a:solidFill>
                <a:latin typeface="+mj-lt"/>
              </a:rPr>
              <a:t> </a:t>
            </a:r>
            <a:r>
              <a:rPr lang="es-ES" altLang="es-ES" sz="2400" b="1" i="1" dirty="0" smtClean="0">
                <a:solidFill>
                  <a:srgbClr val="FF00FF"/>
                </a:solidFill>
                <a:latin typeface="+mj-lt"/>
              </a:rPr>
              <a:t> </a:t>
            </a:r>
            <a:r>
              <a:rPr lang="es-ES" altLang="es-ES" sz="2400" b="1" i="1" dirty="0" err="1" smtClean="0">
                <a:solidFill>
                  <a:srgbClr val="FF00FF"/>
                </a:solidFill>
                <a:latin typeface="+mj-lt"/>
              </a:rPr>
              <a:t>want</a:t>
            </a:r>
            <a:r>
              <a:rPr lang="es-ES" altLang="es-ES" sz="2400" b="1" i="1" dirty="0" smtClean="0">
                <a:solidFill>
                  <a:srgbClr val="FF00FF"/>
                </a:solidFill>
                <a:latin typeface="+mj-lt"/>
              </a:rPr>
              <a:t> </a:t>
            </a:r>
            <a:r>
              <a:rPr lang="es-ES" altLang="es-ES" sz="2400" b="1" i="1" dirty="0" err="1" smtClean="0">
                <a:solidFill>
                  <a:srgbClr val="FF00FF"/>
                </a:solidFill>
                <a:latin typeface="+mj-lt"/>
              </a:rPr>
              <a:t>to</a:t>
            </a:r>
            <a:r>
              <a:rPr lang="es-ES" altLang="es-ES" sz="2400" b="1" i="1" dirty="0" smtClean="0">
                <a:solidFill>
                  <a:srgbClr val="FF00FF"/>
                </a:solidFill>
                <a:latin typeface="+mj-lt"/>
              </a:rPr>
              <a:t>  relieve, </a:t>
            </a:r>
            <a:r>
              <a:rPr lang="es-ES" altLang="es-ES" sz="2400" b="1" i="1" dirty="0">
                <a:solidFill>
                  <a:srgbClr val="FF00FF"/>
                </a:solidFill>
                <a:latin typeface="+mj-lt"/>
              </a:rPr>
              <a:t>ellos defienden que en el interior de La Tierra hay otro sol que alumna a los intraterrestres y que por el Polo Norte y el Polo Sur hay unos portalitos de salida y entrada secretos que los gobiernos conocen pero que prefieren ocultar porque así ellos se pueden aprovechar de los canales del interior de La Tierra para sus cositas de gobernantes.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0315" y="5306266"/>
            <a:ext cx="1639336" cy="1366752"/>
          </a:xfrm>
          <a:prstGeom prst="rect">
            <a:avLst/>
          </a:prstGeom>
          <a:noFill/>
        </p:spPr>
      </p:pic>
    </p:spTree>
    <p:extLst>
      <p:ext uri="{BB962C8B-B14F-4D97-AF65-F5344CB8AC3E}">
        <p14:creationId xmlns:p14="http://schemas.microsoft.com/office/powerpoint/2010/main" val="2383125962"/>
      </p:ext>
    </p:extLst>
  </p:cSld>
  <p:clrMapOvr>
    <a:masterClrMapping/>
  </p:clrMapOvr>
  <mc:AlternateContent xmlns:mc="http://schemas.openxmlformats.org/markup-compatibility/2006" xmlns:p14="http://schemas.microsoft.com/office/powerpoint/2010/main">
    <mc:Choice Requires="p14">
      <p:transition spd="slow" p14:dur="4000" advTm="46000">
        <p14:vortex dir="r"/>
        <p:sndAc>
          <p:stSnd>
            <p:snd r:embed="rId2" name="Enrique Chia + A Man Without Love.wav"/>
          </p:stSnd>
        </p:sndAc>
      </p:transition>
    </mc:Choice>
    <mc:Fallback xmlns="">
      <p:transition spd="slow" advTm="46000">
        <p:fade/>
        <p:sndAc>
          <p:stSnd>
            <p:snd r:embed="rId4" name="Enrique Chia + A Man Without Love.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Vida y obras en el centro de la Tierra | Cultura | EL PAÍ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718" y="39432"/>
            <a:ext cx="9361040" cy="72118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3456513"/>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295507-mitos-tierra-huec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18470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8553699"/>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Picture 2" descr="C:\Users\Jose Luis\Desktop\295357-tierra-hueca-otras-teorias-disparatadas-mitos-tierr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05" y="-34652"/>
            <a:ext cx="104188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25106" y="285730"/>
            <a:ext cx="9672978" cy="6357457"/>
          </a:xfrm>
          <a:prstGeom prst="frame">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 name="Rectangle 1"/>
          <p:cNvSpPr/>
          <p:nvPr/>
        </p:nvSpPr>
        <p:spPr>
          <a:xfrm>
            <a:off x="1331269" y="1497013"/>
            <a:ext cx="7702202" cy="3937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2451902564"/>
      </p:ext>
    </p:extLst>
  </p:cSld>
  <p:clrMapOvr>
    <a:masterClrMapping/>
  </p:clrMapOvr>
  <mc:AlternateContent xmlns:mc="http://schemas.openxmlformats.org/markup-compatibility/2006" xmlns:p14="http://schemas.microsoft.com/office/powerpoint/2010/main">
    <mc:Choice Requires="p14">
      <p:transition spd="slow" p14:dur="2500" advTm="10000">
        <p:checker/>
      </p:transition>
    </mc:Choice>
    <mc:Fallback xmlns="">
      <p:transition spd="slow" advTm="10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2"/>
                                        </p:tgtEl>
                                      </p:cBhvr>
                                    </p:animEffect>
                                    <p:set>
                                      <p:cBhvr>
                                        <p:cTn id="10" dur="1" fill="hold">
                                          <p:stCondLst>
                                            <p:cond delay="4999"/>
                                          </p:stCondLst>
                                        </p:cTn>
                                        <p:tgtEl>
                                          <p:spTgt spid="2"/>
                                        </p:tgtEl>
                                        <p:attrNameLst>
                                          <p:attrName>style.visibility</p:attrName>
                                        </p:attrNameLst>
                                      </p:cBhvr>
                                      <p:to>
                                        <p:strVal val="hidden"/>
                                      </p:to>
                                    </p:set>
                                  </p:childTnLst>
                                </p:cTn>
                              </p:par>
                              <p:par>
                                <p:cTn id="11" presetID="53"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fltVal val="0"/>
                                          </p:val>
                                        </p:tav>
                                        <p:tav tm="100000">
                                          <p:val>
                                            <p:strVal val="#ppt_w"/>
                                          </p:val>
                                        </p:tav>
                                      </p:tavLst>
                                    </p:anim>
                                    <p:anim calcmode="lin" valueType="num">
                                      <p:cBhvr>
                                        <p:cTn id="14" dur="2000" fill="hold"/>
                                        <p:tgtEl>
                                          <p:spTgt spid="6"/>
                                        </p:tgtEl>
                                        <p:attrNameLst>
                                          <p:attrName>ppt_h</p:attrName>
                                        </p:attrNameLst>
                                      </p:cBhvr>
                                      <p:tavLst>
                                        <p:tav tm="0">
                                          <p:val>
                                            <p:fltVal val="0"/>
                                          </p:val>
                                        </p:tav>
                                        <p:tav tm="100000">
                                          <p:val>
                                            <p:strVal val="#ppt_h"/>
                                          </p:val>
                                        </p:tav>
                                      </p:tavLst>
                                    </p:anim>
                                    <p:animEffect transition="in" filter="fade">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652510" y="671376"/>
            <a:ext cx="6920666" cy="5386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a:solidFill>
                  <a:srgbClr val="00FFFF"/>
                </a:solidFill>
                <a:latin typeface="+mj-lt"/>
              </a:rPr>
              <a:t>Es cierto que esto de que nuestro planeta albergue vida secreta en su interior no es nada que se haya inventado nadie hace dos o tres años. El mito de las civilizaciones subterráneas viene de muy atrás. La teoría de La Tierra hueca se remonta al siglo XVII, cuando </a:t>
            </a:r>
            <a:r>
              <a:rPr lang="es-ES" altLang="es-ES" b="1" i="1" dirty="0" err="1">
                <a:solidFill>
                  <a:srgbClr val="00FFFF"/>
                </a:solidFill>
                <a:latin typeface="+mj-lt"/>
              </a:rPr>
              <a:t>Athanasius</a:t>
            </a:r>
            <a:r>
              <a:rPr lang="es-ES" altLang="es-ES" b="1" i="1" dirty="0">
                <a:solidFill>
                  <a:srgbClr val="00FFFF"/>
                </a:solidFill>
                <a:latin typeface="+mj-lt"/>
              </a:rPr>
              <a:t> </a:t>
            </a:r>
            <a:r>
              <a:rPr lang="es-ES" altLang="es-ES" b="1" i="1" dirty="0" err="1">
                <a:solidFill>
                  <a:srgbClr val="00FFFF"/>
                </a:solidFill>
                <a:latin typeface="+mj-lt"/>
              </a:rPr>
              <a:t>Kircher</a:t>
            </a:r>
            <a:r>
              <a:rPr lang="es-ES" altLang="es-ES" b="1" i="1" dirty="0">
                <a:solidFill>
                  <a:srgbClr val="00FFFF"/>
                </a:solidFill>
                <a:latin typeface="+mj-lt"/>
              </a:rPr>
              <a:t> publicó la obra '</a:t>
            </a:r>
            <a:r>
              <a:rPr lang="es-ES" altLang="es-ES" b="1" i="1" dirty="0" err="1">
                <a:solidFill>
                  <a:srgbClr val="00FFFF"/>
                </a:solidFill>
                <a:latin typeface="+mj-lt"/>
              </a:rPr>
              <a:t>Mundus</a:t>
            </a:r>
            <a:r>
              <a:rPr lang="es-ES" altLang="es-ES" b="1" i="1" dirty="0">
                <a:solidFill>
                  <a:srgbClr val="00FFFF"/>
                </a:solidFill>
                <a:latin typeface="+mj-lt"/>
              </a:rPr>
              <a:t> </a:t>
            </a:r>
            <a:r>
              <a:rPr lang="es-ES" altLang="es-ES" b="1" i="1" dirty="0" err="1">
                <a:solidFill>
                  <a:srgbClr val="00FFFF"/>
                </a:solidFill>
                <a:latin typeface="+mj-lt"/>
              </a:rPr>
              <a:t>subterraneus</a:t>
            </a:r>
            <a:r>
              <a:rPr lang="es-ES" altLang="es-ES" b="1" i="1" dirty="0">
                <a:solidFill>
                  <a:srgbClr val="00FFFF"/>
                </a:solidFill>
                <a:latin typeface="+mj-lt"/>
              </a:rPr>
              <a:t>, quo </a:t>
            </a:r>
            <a:r>
              <a:rPr lang="es-ES" altLang="es-ES" b="1" i="1" dirty="0" err="1">
                <a:solidFill>
                  <a:srgbClr val="00FFFF"/>
                </a:solidFill>
                <a:latin typeface="+mj-lt"/>
              </a:rPr>
              <a:t>universae</a:t>
            </a:r>
            <a:r>
              <a:rPr lang="es-ES" altLang="es-ES" b="1" i="1" dirty="0">
                <a:solidFill>
                  <a:srgbClr val="00FFFF"/>
                </a:solidFill>
                <a:latin typeface="+mj-lt"/>
              </a:rPr>
              <a:t> </a:t>
            </a:r>
            <a:r>
              <a:rPr lang="es-ES" altLang="es-ES" b="1" i="1" dirty="0" err="1">
                <a:solidFill>
                  <a:srgbClr val="00FFFF"/>
                </a:solidFill>
                <a:latin typeface="+mj-lt"/>
              </a:rPr>
              <a:t>denique</a:t>
            </a:r>
            <a:r>
              <a:rPr lang="es-ES" altLang="es-ES" b="1" i="1" dirty="0">
                <a:solidFill>
                  <a:srgbClr val="00FFFF"/>
                </a:solidFill>
                <a:latin typeface="+mj-lt"/>
              </a:rPr>
              <a:t> </a:t>
            </a:r>
            <a:r>
              <a:rPr lang="es-ES" altLang="es-ES" b="1" i="1" dirty="0" err="1">
                <a:solidFill>
                  <a:srgbClr val="00FFFF"/>
                </a:solidFill>
                <a:latin typeface="+mj-lt"/>
              </a:rPr>
              <a:t>naturae</a:t>
            </a:r>
            <a:r>
              <a:rPr lang="es-ES" altLang="es-ES" b="1" i="1" dirty="0">
                <a:solidFill>
                  <a:srgbClr val="00FFFF"/>
                </a:solidFill>
                <a:latin typeface="+mj-lt"/>
              </a:rPr>
              <a:t> </a:t>
            </a:r>
            <a:r>
              <a:rPr lang="es-ES" altLang="es-ES" b="1" i="1" dirty="0" err="1">
                <a:solidFill>
                  <a:srgbClr val="00FFFF"/>
                </a:solidFill>
                <a:latin typeface="+mj-lt"/>
              </a:rPr>
              <a:t>divitiae</a:t>
            </a:r>
            <a:r>
              <a:rPr lang="es-ES" altLang="es-ES" b="1" i="1" dirty="0">
                <a:solidFill>
                  <a:srgbClr val="00FFFF"/>
                </a:solidFill>
                <a:latin typeface="+mj-lt"/>
              </a:rPr>
              <a:t>'.</a:t>
            </a:r>
          </a:p>
          <a:p>
            <a:pPr algn="ctr" fontAlgn="base">
              <a:spcBef>
                <a:spcPct val="0"/>
              </a:spcBef>
              <a:spcAft>
                <a:spcPct val="0"/>
              </a:spcAft>
            </a:pPr>
            <a:endParaRPr lang="es-ES" altLang="es-ES" sz="2400" b="1" i="1" dirty="0">
              <a:solidFill>
                <a:srgbClr val="FF00FF"/>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0315" y="5306266"/>
            <a:ext cx="1639336" cy="1366752"/>
          </a:xfrm>
          <a:prstGeom prst="rect">
            <a:avLst/>
          </a:prstGeom>
          <a:noFill/>
        </p:spPr>
      </p:pic>
    </p:spTree>
    <p:extLst>
      <p:ext uri="{BB962C8B-B14F-4D97-AF65-F5344CB8AC3E}">
        <p14:creationId xmlns:p14="http://schemas.microsoft.com/office/powerpoint/2010/main" val="455123477"/>
      </p:ext>
    </p:extLst>
  </p:cSld>
  <p:clrMapOvr>
    <a:masterClrMapping/>
  </p:clrMapOvr>
  <mc:AlternateContent xmlns:mc="http://schemas.openxmlformats.org/markup-compatibility/2006" xmlns:p14="http://schemas.microsoft.com/office/powerpoint/2010/main">
    <mc:Choice Requires="p14">
      <p:transition spd="slow" p14:dur="40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Las Antiguas Humanidades y la Teoría de la Tierra Hueca. – cuentos poemas y  otras chucheri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3" y="-387424"/>
            <a:ext cx="10700353" cy="80252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996655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Los Túneles que llegan al Interior de la Tierra Hueca - Tierra de GIGANTES  - Mundo Misterioso"/>
          <p:cNvPicPr>
            <a:picLocks noChangeAspect="1" noChangeArrowheads="1"/>
          </p:cNvPicPr>
          <p:nvPr/>
        </p:nvPicPr>
        <p:blipFill rotWithShape="1">
          <a:blip r:embed="rId2">
            <a:extLst>
              <a:ext uri="{28A0092B-C50C-407E-A947-70E740481C1C}">
                <a14:useLocalDpi xmlns:a14="http://schemas.microsoft.com/office/drawing/2010/main" val="0"/>
              </a:ext>
            </a:extLst>
          </a:blip>
          <a:srcRect t="9102" b="9236"/>
          <a:stretch/>
        </p:blipFill>
        <p:spPr bwMode="auto">
          <a:xfrm>
            <a:off x="0" y="0"/>
            <a:ext cx="1041924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109485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La teoría que dice que la tierra es hue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370" y="-128170"/>
            <a:ext cx="12419856" cy="698617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1"/>
          <p:cNvSpPr/>
          <p:nvPr/>
        </p:nvSpPr>
        <p:spPr>
          <a:xfrm>
            <a:off x="-1" y="0"/>
            <a:ext cx="10404477" cy="6966958"/>
          </a:xfrm>
          <a:prstGeom prst="re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3910688313"/>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105893" y="671376"/>
            <a:ext cx="7467282"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b="1" i="1" dirty="0">
              <a:solidFill>
                <a:schemeClr val="accent6">
                  <a:lumMod val="75000"/>
                </a:schemeClr>
              </a:solidFill>
              <a:latin typeface="+mj-lt"/>
            </a:endParaRPr>
          </a:p>
          <a:p>
            <a:pPr algn="ctr" fontAlgn="base">
              <a:spcBef>
                <a:spcPct val="0"/>
              </a:spcBef>
              <a:spcAft>
                <a:spcPct val="0"/>
              </a:spcAft>
            </a:pPr>
            <a:r>
              <a:rPr lang="es-ES" altLang="es-ES" b="1" i="1" dirty="0">
                <a:solidFill>
                  <a:schemeClr val="accent6">
                    <a:lumMod val="75000"/>
                  </a:schemeClr>
                </a:solidFill>
                <a:latin typeface="+mj-lt"/>
              </a:rPr>
              <a:t>Desde entonces, ha estado latente la idea de que el centro de nuestro planeta esconde muchos secretos, y posiblemente, también, civilizaciones. Autores como Julio Verne, H. P. Lovecraft o Edgar Allan Poe fantasearon con ello y alimentaron este tipo de teorías. Y los </a:t>
            </a:r>
            <a:r>
              <a:rPr lang="es-ES" altLang="es-ES" b="1" i="1" dirty="0" err="1">
                <a:solidFill>
                  <a:schemeClr val="accent6">
                    <a:lumMod val="75000"/>
                  </a:schemeClr>
                </a:solidFill>
                <a:latin typeface="+mj-lt"/>
              </a:rPr>
              <a:t>Fraggle</a:t>
            </a:r>
            <a:r>
              <a:rPr lang="es-ES" altLang="es-ES" b="1" i="1" dirty="0">
                <a:solidFill>
                  <a:schemeClr val="accent6">
                    <a:lumMod val="75000"/>
                  </a:schemeClr>
                </a:solidFill>
                <a:latin typeface="+mj-lt"/>
              </a:rPr>
              <a:t> Rock, claro, que vivían en el centro del universo en un lugar escavado en la roca. </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0315" y="5306266"/>
            <a:ext cx="1639336" cy="1366752"/>
          </a:xfrm>
          <a:prstGeom prst="rect">
            <a:avLst/>
          </a:prstGeom>
          <a:noFill/>
        </p:spPr>
      </p:pic>
    </p:spTree>
    <p:extLst>
      <p:ext uri="{BB962C8B-B14F-4D97-AF65-F5344CB8AC3E}">
        <p14:creationId xmlns:p14="http://schemas.microsoft.com/office/powerpoint/2010/main" val="2344924452"/>
      </p:ext>
    </p:extLst>
  </p:cSld>
  <p:clrMapOvr>
    <a:masterClrMapping/>
  </p:clrMapOvr>
  <mc:AlternateContent xmlns:mc="http://schemas.openxmlformats.org/markup-compatibility/2006" xmlns:p14="http://schemas.microsoft.com/office/powerpoint/2010/main">
    <mc:Choice Requires="p14">
      <p:transition spd="slow" p14:dur="4000" advTm="18000">
        <p14:vortex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295401-tierra-hueca-otras-teorias-disparatadas-mitos-tierr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768"/>
            <a:ext cx="10487025" cy="6874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6500810"/>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Desmintiendo la &quot;Teoría de la tierra hueca&quot; - Universo Paranorm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80" y="-29294"/>
            <a:ext cx="10488263" cy="6887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4340667"/>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ivilizaciones bajo Tierra | Civilizaciones, Tierra hueca, Tier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07" y="11089"/>
            <a:ext cx="10432182" cy="695488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1"/>
          <p:cNvSpPr/>
          <p:nvPr/>
        </p:nvSpPr>
        <p:spPr>
          <a:xfrm>
            <a:off x="-1" y="0"/>
            <a:ext cx="10404477" cy="6966958"/>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2885964287"/>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652510" y="980730"/>
            <a:ext cx="7086231"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FF00FF"/>
                </a:solidFill>
                <a:latin typeface="+mj-lt"/>
              </a:rPr>
              <a:t>Fue en 1958 cuando la cosa ya se empezó a tomar en serio (por parte de unos pocos </a:t>
            </a:r>
            <a:r>
              <a:rPr lang="es-ES" altLang="es-ES" sz="2400" b="1" i="1" dirty="0" err="1">
                <a:solidFill>
                  <a:srgbClr val="FF00FF"/>
                </a:solidFill>
                <a:latin typeface="+mj-lt"/>
              </a:rPr>
              <a:t>conspiranoicos</a:t>
            </a:r>
            <a:r>
              <a:rPr lang="es-ES" altLang="es-ES" sz="2400" b="1" i="1" dirty="0">
                <a:solidFill>
                  <a:srgbClr val="FF00FF"/>
                </a:solidFill>
                <a:latin typeface="+mj-lt"/>
              </a:rPr>
              <a:t>, claro) tras la publicación de </a:t>
            </a:r>
            <a:r>
              <a:rPr lang="es-ES" altLang="es-ES" sz="2400" b="1" i="1" dirty="0" err="1">
                <a:solidFill>
                  <a:srgbClr val="FF00FF"/>
                </a:solidFill>
                <a:latin typeface="+mj-lt"/>
              </a:rPr>
              <a:t>Physical</a:t>
            </a:r>
            <a:r>
              <a:rPr lang="es-ES" altLang="es-ES" sz="2400" b="1" i="1" dirty="0">
                <a:solidFill>
                  <a:srgbClr val="FF00FF"/>
                </a:solidFill>
                <a:latin typeface="+mj-lt"/>
              </a:rPr>
              <a:t> </a:t>
            </a:r>
            <a:r>
              <a:rPr lang="es-ES" altLang="es-ES" sz="2400" b="1" i="1" dirty="0" err="1">
                <a:solidFill>
                  <a:srgbClr val="FF00FF"/>
                </a:solidFill>
                <a:latin typeface="+mj-lt"/>
              </a:rPr>
              <a:t>Continuity</a:t>
            </a:r>
            <a:r>
              <a:rPr lang="es-ES" altLang="es-ES" sz="2400" b="1" i="1" dirty="0">
                <a:solidFill>
                  <a:srgbClr val="FF00FF"/>
                </a:solidFill>
                <a:latin typeface="+mj-lt"/>
              </a:rPr>
              <a:t> of </a:t>
            </a:r>
            <a:r>
              <a:rPr lang="es-ES" altLang="es-ES" sz="2400" b="1" i="1" dirty="0" err="1">
                <a:solidFill>
                  <a:srgbClr val="FF00FF"/>
                </a:solidFill>
                <a:latin typeface="+mj-lt"/>
              </a:rPr>
              <a:t>the</a:t>
            </a:r>
            <a:r>
              <a:rPr lang="es-ES" altLang="es-ES" sz="2400" b="1" i="1" dirty="0">
                <a:solidFill>
                  <a:srgbClr val="FF00FF"/>
                </a:solidFill>
                <a:latin typeface="+mj-lt"/>
              </a:rPr>
              <a:t> </a:t>
            </a:r>
            <a:r>
              <a:rPr lang="es-ES" altLang="es-ES" sz="2400" b="1" i="1" dirty="0" err="1">
                <a:solidFill>
                  <a:srgbClr val="FF00FF"/>
                </a:solidFill>
                <a:latin typeface="+mj-lt"/>
              </a:rPr>
              <a:t>Universe</a:t>
            </a:r>
            <a:r>
              <a:rPr lang="es-ES" altLang="es-ES" sz="2400" b="1" i="1" dirty="0">
                <a:solidFill>
                  <a:srgbClr val="FF00FF"/>
                </a:solidFill>
                <a:latin typeface="+mj-lt"/>
              </a:rPr>
              <a:t> and </a:t>
            </a:r>
            <a:r>
              <a:rPr lang="es-ES" altLang="es-ES" sz="2400" b="1" i="1" dirty="0" err="1">
                <a:solidFill>
                  <a:srgbClr val="FF00FF"/>
                </a:solidFill>
                <a:latin typeface="+mj-lt"/>
              </a:rPr>
              <a:t>Worlds</a:t>
            </a:r>
            <a:r>
              <a:rPr lang="es-ES" altLang="es-ES" sz="2400" b="1" i="1" dirty="0">
                <a:solidFill>
                  <a:srgbClr val="FF00FF"/>
                </a:solidFill>
                <a:latin typeface="+mj-lt"/>
              </a:rPr>
              <a:t> </a:t>
            </a:r>
            <a:r>
              <a:rPr lang="es-ES" altLang="es-ES" sz="2400" b="1" i="1" dirty="0" err="1">
                <a:solidFill>
                  <a:srgbClr val="FF00FF"/>
                </a:solidFill>
                <a:latin typeface="+mj-lt"/>
              </a:rPr>
              <a:t>Beyond</a:t>
            </a:r>
            <a:r>
              <a:rPr lang="es-ES" altLang="es-ES" sz="2400" b="1" i="1" dirty="0">
                <a:solidFill>
                  <a:srgbClr val="FF00FF"/>
                </a:solidFill>
                <a:latin typeface="+mj-lt"/>
              </a:rPr>
              <a:t> </a:t>
            </a:r>
            <a:r>
              <a:rPr lang="es-ES" altLang="es-ES" sz="2400" b="1" i="1" dirty="0" err="1">
                <a:solidFill>
                  <a:srgbClr val="FF00FF"/>
                </a:solidFill>
                <a:latin typeface="+mj-lt"/>
              </a:rPr>
              <a:t>the</a:t>
            </a:r>
            <a:r>
              <a:rPr lang="es-ES" altLang="es-ES" sz="2400" b="1" i="1" dirty="0">
                <a:solidFill>
                  <a:srgbClr val="FF00FF"/>
                </a:solidFill>
                <a:latin typeface="+mj-lt"/>
              </a:rPr>
              <a:t> </a:t>
            </a:r>
            <a:r>
              <a:rPr lang="es-ES" altLang="es-ES" sz="2400" b="1" i="1" dirty="0" err="1">
                <a:solidFill>
                  <a:srgbClr val="FF00FF"/>
                </a:solidFill>
                <a:latin typeface="+mj-lt"/>
              </a:rPr>
              <a:t>Poles</a:t>
            </a:r>
            <a:r>
              <a:rPr lang="es-ES" altLang="es-ES" sz="2400" b="1" i="1" dirty="0">
                <a:solidFill>
                  <a:srgbClr val="FF00FF"/>
                </a:solidFill>
                <a:latin typeface="+mj-lt"/>
              </a:rPr>
              <a:t>: a </a:t>
            </a:r>
            <a:r>
              <a:rPr lang="es-ES" altLang="es-ES" sz="2400" b="1" i="1" dirty="0" err="1">
                <a:solidFill>
                  <a:srgbClr val="FF00FF"/>
                </a:solidFill>
                <a:latin typeface="+mj-lt"/>
              </a:rPr>
              <a:t>Condensation</a:t>
            </a:r>
            <a:r>
              <a:rPr lang="es-ES" altLang="es-ES" sz="2400" b="1" i="1" dirty="0">
                <a:solidFill>
                  <a:srgbClr val="FF00FF"/>
                </a:solidFill>
                <a:latin typeface="+mj-lt"/>
              </a:rPr>
              <a:t>, (‘La continuidad física del universo y los mundos más allá de los polos: un resumen’), obra del italiano F. Amadeo </a:t>
            </a:r>
            <a:r>
              <a:rPr lang="es-ES" altLang="es-ES" sz="2400" b="1" i="1" dirty="0" err="1">
                <a:solidFill>
                  <a:srgbClr val="FF00FF"/>
                </a:solidFill>
                <a:latin typeface="+mj-lt"/>
              </a:rPr>
              <a:t>Giannini</a:t>
            </a:r>
            <a:r>
              <a:rPr lang="es-ES" altLang="es-ES" sz="2400" b="1" i="1" dirty="0">
                <a:solidFill>
                  <a:srgbClr val="FF00FF"/>
                </a:solidFill>
                <a:latin typeface="+mj-lt"/>
              </a:rPr>
              <a:t> en la que se contaba la gesta del primer estadounidense que intentó llegar al Polo Norte y se cruzó con un mamut vivo, para después encontrar una especie de entrada a una cueva donde encontró a una comunidad de humanoides pacíficos. Esto no era una novela. Esto se presentaba como algo que había pasado de verdad. </a:t>
            </a:r>
          </a:p>
          <a:p>
            <a:pPr algn="ctr" fontAlgn="base">
              <a:spcBef>
                <a:spcPct val="0"/>
              </a:spcBef>
              <a:spcAft>
                <a:spcPct val="0"/>
              </a:spcAft>
            </a:pPr>
            <a:endParaRPr lang="es-ES" altLang="es-ES" sz="2400" b="1" i="1" dirty="0">
              <a:solidFill>
                <a:srgbClr val="FF00FF"/>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0315" y="5306266"/>
            <a:ext cx="1639336" cy="1366752"/>
          </a:xfrm>
          <a:prstGeom prst="rect">
            <a:avLst/>
          </a:prstGeom>
          <a:noFill/>
        </p:spPr>
      </p:pic>
    </p:spTree>
    <p:extLst>
      <p:ext uri="{BB962C8B-B14F-4D97-AF65-F5344CB8AC3E}">
        <p14:creationId xmlns:p14="http://schemas.microsoft.com/office/powerpoint/2010/main" val="2402531036"/>
      </p:ext>
    </p:extLst>
  </p:cSld>
  <p:clrMapOvr>
    <a:masterClrMapping/>
  </p:clrMapOvr>
  <mc:AlternateContent xmlns:mc="http://schemas.openxmlformats.org/markup-compatibility/2006" xmlns:p14="http://schemas.microsoft.com/office/powerpoint/2010/main">
    <mc:Choice Requires="p14">
      <p:transition spd="slow" p14:dur="4000" advTm="41000">
        <p14:vortex dir="r"/>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La teoría de la Tierra hueca – Nuestroclim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05" y="15652"/>
            <a:ext cx="10426080" cy="7065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718590"/>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Evidencias sobre la Ciudad de Agartha en el Interior de la Tierra Hueca |  Sacred art, Visionary, Sacr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53" y="-570819"/>
            <a:ext cx="10429528" cy="7822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441719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TEORIA DEL (planeta) TIERRA HUECA | Cotilleando - El mejor foro de  cotilleos sobre la realeza y los famosos. Felipe y Letiz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0800"/>
            <a:ext cx="10466837" cy="69088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1"/>
          <p:cNvSpPr/>
          <p:nvPr/>
        </p:nvSpPr>
        <p:spPr>
          <a:xfrm>
            <a:off x="-1" y="0"/>
            <a:ext cx="10404477" cy="6966958"/>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2434807863"/>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105894" y="554952"/>
            <a:ext cx="7607746"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FFFF"/>
                </a:solidFill>
                <a:latin typeface="+mj-lt"/>
              </a:rPr>
              <a:t>¿Cuáles son las pruebas de que La Tierra está hueca y hay civilizaciones viviendo ahí </a:t>
            </a:r>
            <a:r>
              <a:rPr lang="es-ES" altLang="es-ES" sz="2400" b="1" i="1" dirty="0" smtClean="0">
                <a:solidFill>
                  <a:srgbClr val="00FFFF"/>
                </a:solidFill>
                <a:latin typeface="+mj-lt"/>
              </a:rPr>
              <a:t>dentro? Ninguna</a:t>
            </a:r>
            <a:r>
              <a:rPr lang="es-ES" altLang="es-ES" sz="2400" b="1" i="1" dirty="0">
                <a:solidFill>
                  <a:srgbClr val="00FFFF"/>
                </a:solidFill>
                <a:latin typeface="+mj-lt"/>
              </a:rPr>
              <a:t>, por supuesto. Aquellos que creen que La Tierra está hueca por dentro y la gente vive por allí tan tranquila basan sus ideas en argumentos contrarios a las evidencias científicas. </a:t>
            </a:r>
            <a:r>
              <a:rPr lang="es-ES" altLang="es-ES" sz="2400" b="1" i="1" dirty="0" smtClean="0">
                <a:solidFill>
                  <a:srgbClr val="00FFFF"/>
                </a:solidFill>
                <a:latin typeface="+mj-lt"/>
              </a:rPr>
              <a:t> Según </a:t>
            </a:r>
            <a:r>
              <a:rPr lang="es-ES" altLang="es-ES" sz="2400" b="1" i="1" dirty="0">
                <a:solidFill>
                  <a:srgbClr val="00FFFF"/>
                </a:solidFill>
                <a:latin typeface="+mj-lt"/>
              </a:rPr>
              <a:t>los tierrahuequistas, el núcleo de nuestro planeta sería un sol en miniatura que iluminaría a los que viven ahí dentro, en un día eterno, sin noches, y con una temperatura muy agradable, por cierto. Los análisis de ondas sísmicas han revelado que el interior de La Tierra está formado por roca fundida. Además, el campo magnético terrestre solo funcionaría (y funciona) si el centro del planeta fuera una gran masa conductora de electricidad girando a gran velocidad. Si esto no fuera así, las brújulas, por ejemplo, no funcionarían. </a:t>
            </a:r>
          </a:p>
          <a:p>
            <a:pPr algn="ctr" fontAlgn="base">
              <a:spcBef>
                <a:spcPct val="0"/>
              </a:spcBef>
              <a:spcAft>
                <a:spcPct val="0"/>
              </a:spcAft>
            </a:pPr>
            <a:endParaRPr lang="es-ES" altLang="es-ES" sz="2400" b="1" i="1" dirty="0">
              <a:solidFill>
                <a:srgbClr val="FF00FF"/>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0315" y="5306266"/>
            <a:ext cx="1639336" cy="1366752"/>
          </a:xfrm>
          <a:prstGeom prst="rect">
            <a:avLst/>
          </a:prstGeom>
          <a:noFill/>
        </p:spPr>
      </p:pic>
    </p:spTree>
    <p:extLst>
      <p:ext uri="{BB962C8B-B14F-4D97-AF65-F5344CB8AC3E}">
        <p14:creationId xmlns:p14="http://schemas.microsoft.com/office/powerpoint/2010/main" val="900462427"/>
      </p:ext>
    </p:extLst>
  </p:cSld>
  <p:clrMapOvr>
    <a:masterClrMapping/>
  </p:clrMapOvr>
  <mc:AlternateContent xmlns:mc="http://schemas.openxmlformats.org/markup-compatibility/2006" xmlns:p14="http://schemas.microsoft.com/office/powerpoint/2010/main">
    <mc:Choice Requires="p14">
      <p:transition spd="slow" p14:dur="4000" advTm="48000">
        <p14:vortex dir="r"/>
      </p:transition>
    </mc:Choice>
    <mc:Fallback xmlns="">
      <p:transition spd="slow" advTm="4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MASONES DE LA LENGUA ESPAÑOLA NUEVA YORK: El Rey del Mundo. (Agartha). René  Guénon (audiolibr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59564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8746732"/>
      </p:ext>
    </p:extLst>
  </p:cSld>
  <p:clrMapOvr>
    <a:masterClrMapping/>
  </p:clrMapOvr>
  <mc:AlternateContent xmlns:mc="http://schemas.openxmlformats.org/markup-compatibility/2006">
    <mc:Choice xmlns:p14="http://schemas.microsoft.com/office/powerpoint/2010/main" Requires="p14">
      <p:transition spd="slow" p14:dur="2000" advTm="7000">
        <p:sndAc>
          <p:stSnd>
            <p:snd r:embed="rId2" name="Mantovani &amp; His Orchestra - Vaya Con Dios-212-sec.wav"/>
          </p:stSnd>
        </p:sndAc>
      </p:transition>
    </mc:Choice>
    <mc:Fallback>
      <p:transition spd="slow" advTm="7000">
        <p:sndAc>
          <p:stSnd>
            <p:snd r:embed="rId2" name="Mantovani &amp; His Orchestra - Vaya Con Dios-212-sec.wav"/>
          </p:stSnd>
        </p:sndAc>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Argumentos en contra de la Tierra plana: cómo discutir con un terraplanista  - ¿Qué dice el modelo de la Tierra Pla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
            <a:ext cx="10404476" cy="69800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0779865"/>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Rising Arctic temperatures are breaking records, altering U.S. weather,  even confusing computers - oregonlive.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8901"/>
            <a:ext cx="10404476" cy="693856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1"/>
          <p:cNvSpPr/>
          <p:nvPr/>
        </p:nvSpPr>
        <p:spPr>
          <a:xfrm>
            <a:off x="-1" y="0"/>
            <a:ext cx="10404477" cy="6966958"/>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3989937872"/>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652510" y="980729"/>
            <a:ext cx="7086231" cy="5201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chemeClr val="accent6">
                    <a:lumMod val="75000"/>
                  </a:schemeClr>
                </a:solidFill>
                <a:latin typeface="+mj-lt"/>
              </a:rPr>
              <a:t>Por último, la gravedad haría imposible la vida en el interior de La Tierra. La materia en el interior no podría vencer la fuerza, por lo que sería imposible que un sol pudiera mantenerse en una posición fija en el centro. Además, si La Tierra estuviera hueca, la 'cáscara' colapsaría por la misma fuerza de la gravedad, derrumbándose. </a:t>
            </a:r>
            <a:r>
              <a:rPr lang="es-ES" altLang="es-ES" sz="2800" b="1" i="1" dirty="0" smtClean="0">
                <a:solidFill>
                  <a:schemeClr val="accent6">
                    <a:lumMod val="75000"/>
                  </a:schemeClr>
                </a:solidFill>
                <a:latin typeface="+mj-lt"/>
              </a:rPr>
              <a:t> De </a:t>
            </a:r>
            <a:r>
              <a:rPr lang="es-ES" altLang="es-ES" sz="2800" b="1" i="1" dirty="0">
                <a:solidFill>
                  <a:schemeClr val="accent6">
                    <a:lumMod val="75000"/>
                  </a:schemeClr>
                </a:solidFill>
                <a:latin typeface="+mj-lt"/>
              </a:rPr>
              <a:t>los huecos en los polos por los que entra el agua y también los dirigentes de la NASA y los gobiernos mundiales mejor ni hablamos. </a:t>
            </a:r>
          </a:p>
          <a:p>
            <a:pPr algn="ctr" fontAlgn="base">
              <a:spcBef>
                <a:spcPct val="0"/>
              </a:spcBef>
              <a:spcAft>
                <a:spcPct val="0"/>
              </a:spcAft>
            </a:pPr>
            <a:endParaRPr lang="es-ES" altLang="es-ES" sz="2400" b="1" i="1" dirty="0">
              <a:solidFill>
                <a:srgbClr val="FF00FF"/>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0315" y="5306266"/>
            <a:ext cx="1639336" cy="1366752"/>
          </a:xfrm>
          <a:prstGeom prst="rect">
            <a:avLst/>
          </a:prstGeom>
          <a:noFill/>
        </p:spPr>
      </p:pic>
    </p:spTree>
    <p:extLst>
      <p:ext uri="{BB962C8B-B14F-4D97-AF65-F5344CB8AC3E}">
        <p14:creationId xmlns:p14="http://schemas.microsoft.com/office/powerpoint/2010/main" val="3947517797"/>
      </p:ext>
    </p:extLst>
  </p:cSld>
  <p:clrMapOvr>
    <a:masterClrMapping/>
  </p:clrMapOvr>
  <mc:AlternateContent xmlns:mc="http://schemas.openxmlformats.org/markup-compatibility/2006" xmlns:p14="http://schemas.microsoft.com/office/powerpoint/2010/main">
    <mc:Choice Requires="p14">
      <p:transition spd="slow" p14:dur="4000" advTm="34000">
        <p14:vortex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Expedición a la Tierra hueca — Verkam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76672"/>
            <a:ext cx="11040193" cy="6105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3109423"/>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2" descr="La Tierra hueca y otras teorías disparatadas y mitos de la Tier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845" y="1930608"/>
            <a:ext cx="8945439" cy="5049928"/>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4113" y="0"/>
            <a:ext cx="10390362" cy="1938992"/>
          </a:xfrm>
          <a:prstGeom prst="rect">
            <a:avLst/>
          </a:prstGeom>
          <a:solidFill>
            <a:srgbClr val="00FFFF">
              <a:alpha val="25000"/>
            </a:srgbClr>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000" b="1" i="1" dirty="0">
                <a:solidFill>
                  <a:srgbClr val="C00000"/>
                </a:solidFill>
                <a:latin typeface="+mj-lt"/>
              </a:rPr>
              <a:t>El método actual más preciso para demostrar que nuestro planeta no es hueco son las ondas sísmicas, que se alteran en función del material que traspasan, y eso se puede medir. Tanto las generadas por los terremotos en el interior de la Tierra, como las que se pueden crear artificialmente con explosivos. </a:t>
            </a:r>
            <a:r>
              <a:rPr lang="es-ES" altLang="es-ES" sz="2000" b="1" i="1" dirty="0" smtClean="0">
                <a:solidFill>
                  <a:srgbClr val="C00000"/>
                </a:solidFill>
                <a:latin typeface="+mj-lt"/>
              </a:rPr>
              <a:t>Gracias </a:t>
            </a:r>
            <a:r>
              <a:rPr lang="es-ES" altLang="es-ES" sz="2000" b="1" i="1" dirty="0">
                <a:solidFill>
                  <a:srgbClr val="C00000"/>
                </a:solidFill>
                <a:latin typeface="+mj-lt"/>
              </a:rPr>
              <a:t>a todas estas técnicas sabemos que en el interior de la Tierra existen capas de roca fundida y diferentes materiales. En el núcleo la temperatura alcanza los 6.700 grados centígrados</a:t>
            </a:r>
            <a:r>
              <a:rPr lang="es-ES" altLang="es-ES" sz="2000" b="1" i="1" dirty="0" smtClean="0">
                <a:solidFill>
                  <a:srgbClr val="C00000"/>
                </a:solidFill>
                <a:latin typeface="+mj-lt"/>
              </a:rPr>
              <a:t>.</a:t>
            </a:r>
            <a:endParaRPr lang="es-ES" altLang="es-ES" sz="2000" b="1" i="1" dirty="0">
              <a:solidFill>
                <a:srgbClr val="C000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1677" y="5509504"/>
            <a:ext cx="1639336" cy="1366752"/>
          </a:xfrm>
          <a:prstGeom prst="rect">
            <a:avLst/>
          </a:prstGeom>
          <a:noFill/>
        </p:spPr>
      </p:pic>
    </p:spTree>
    <p:extLst>
      <p:ext uri="{BB962C8B-B14F-4D97-AF65-F5344CB8AC3E}">
        <p14:creationId xmlns:p14="http://schemas.microsoft.com/office/powerpoint/2010/main" val="4098961741"/>
      </p:ext>
    </p:extLst>
  </p:cSld>
  <p:clrMapOvr>
    <a:masterClrMapping/>
  </p:clrMapOvr>
  <mc:AlternateContent xmlns:mc="http://schemas.openxmlformats.org/markup-compatibility/2006" xmlns:p14="http://schemas.microsoft.com/office/powerpoint/2010/main">
    <mc:Choice Requires="p14">
      <p:transition spd="slow" p14:dur="4000" advTm="41000">
        <p14:vortex dir="r"/>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s://blog.nuestroclima.com/wp-content/uploads/2013/08/Tierra-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 y="-29294"/>
            <a:ext cx="10405914" cy="688729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1"/>
          <p:cNvSpPr/>
          <p:nvPr/>
        </p:nvSpPr>
        <p:spPr>
          <a:xfrm>
            <a:off x="35073" y="-69126"/>
            <a:ext cx="10404477" cy="696695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187340869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2" descr="La Tierra hueca y otras teorías disparatadas y mitos de la Tier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7742" y="2"/>
            <a:ext cx="9001001" cy="5063065"/>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3351" y="5306267"/>
            <a:ext cx="10404475" cy="18466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i="1" dirty="0">
                <a:solidFill>
                  <a:srgbClr val="FFFF00"/>
                </a:solidFill>
                <a:latin typeface="+mj-lt"/>
              </a:rPr>
              <a:t>Según a quién preguntes estos </a:t>
            </a:r>
            <a:r>
              <a:rPr lang="es-ES" altLang="es-ES" sz="1800" i="1" dirty="0" err="1">
                <a:solidFill>
                  <a:srgbClr val="FFFF00"/>
                </a:solidFill>
                <a:latin typeface="+mj-lt"/>
              </a:rPr>
              <a:t>reptilianos</a:t>
            </a:r>
            <a:r>
              <a:rPr lang="es-ES" altLang="es-ES" sz="1800" i="1" dirty="0">
                <a:solidFill>
                  <a:srgbClr val="FFFF00"/>
                </a:solidFill>
                <a:latin typeface="+mj-lt"/>
              </a:rPr>
              <a:t> son extraterrestres venidos de otro mundo, o son auténticos terrícolas que se desarrollaron mucho antes que la raza </a:t>
            </a:r>
            <a:r>
              <a:rPr lang="es-ES" altLang="es-ES" sz="1800" i="1" dirty="0" smtClean="0">
                <a:solidFill>
                  <a:srgbClr val="FFFF00"/>
                </a:solidFill>
                <a:latin typeface="+mj-lt"/>
              </a:rPr>
              <a:t>humana. La </a:t>
            </a:r>
            <a:r>
              <a:rPr lang="es-ES" altLang="es-ES" sz="1800" i="1" dirty="0">
                <a:solidFill>
                  <a:srgbClr val="FFFF00"/>
                </a:solidFill>
                <a:latin typeface="+mj-lt"/>
              </a:rPr>
              <a:t>existencia de </a:t>
            </a:r>
            <a:r>
              <a:rPr lang="es-ES" altLang="es-ES" sz="1800" i="1" dirty="0" err="1">
                <a:solidFill>
                  <a:srgbClr val="FFFF00"/>
                </a:solidFill>
                <a:latin typeface="+mj-lt"/>
              </a:rPr>
              <a:t>intraterrestes</a:t>
            </a:r>
            <a:r>
              <a:rPr lang="es-ES" altLang="es-ES" sz="1800" i="1" dirty="0">
                <a:solidFill>
                  <a:srgbClr val="FFFF00"/>
                </a:solidFill>
                <a:latin typeface="+mj-lt"/>
              </a:rPr>
              <a:t> en el interior del planeta explicaría por qué hay tantos supuestos avistamientos de OVNIS a baja altura, sin que se detecten naves en el espacio. O por qué civilizaciones antiguas como la Egipcia eran tan avanzadas, capaces de construir pirámides sin que aún hoy sepamos muy bien cómo lo hacían.</a:t>
            </a:r>
          </a:p>
          <a:p>
            <a:pPr algn="ctr" fontAlgn="base">
              <a:spcBef>
                <a:spcPct val="0"/>
              </a:spcBef>
              <a:spcAft>
                <a:spcPct val="0"/>
              </a:spcAft>
            </a:pPr>
            <a:endParaRPr lang="es-ES" altLang="es-ES" sz="2400" b="1" i="1" dirty="0">
              <a:solidFill>
                <a:srgbClr val="FF00FF"/>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206475" y="3939514"/>
            <a:ext cx="1639336" cy="1366752"/>
          </a:xfrm>
          <a:prstGeom prst="rect">
            <a:avLst/>
          </a:prstGeom>
          <a:noFill/>
        </p:spPr>
      </p:pic>
    </p:spTree>
    <p:extLst>
      <p:ext uri="{BB962C8B-B14F-4D97-AF65-F5344CB8AC3E}">
        <p14:creationId xmlns:p14="http://schemas.microsoft.com/office/powerpoint/2010/main" val="3055827918"/>
      </p:ext>
    </p:extLst>
  </p:cSld>
  <p:clrMapOvr>
    <a:masterClrMapping/>
  </p:clrMapOvr>
  <mc:AlternateContent xmlns:mc="http://schemas.openxmlformats.org/markup-compatibility/2006" xmlns:p14="http://schemas.microsoft.com/office/powerpoint/2010/main">
    <mc:Choice Requires="p14">
      <p:transition spd="slow" p14:dur="4000" advTm="41000">
        <p14:vortex dir="r"/>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6625550" y="620688"/>
            <a:ext cx="3473232" cy="5386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000" b="1" i="1" dirty="0">
                <a:solidFill>
                  <a:srgbClr val="FFFF00"/>
                </a:solidFill>
                <a:latin typeface="+mj-lt"/>
              </a:rPr>
              <a:t>Los mitos de la Tierra Hueca son solo eso solo eso, mitos y leyendas que desde hace dos siglos no pueden sostenerse científicamente. Al menos, como relatos de ciencia-ficción hay que concederles su punto de belleza, imaginación e interés. A todos nos fascina la idea de que existan reinos y seres ocultos en el interior de la Tierra. Julio Verne la convirtió en un pensamiento universal. Pero ahí es donde debe quedarse: en nuestra imaginación.</a:t>
            </a:r>
          </a:p>
          <a:p>
            <a:pPr algn="ctr" fontAlgn="base">
              <a:spcBef>
                <a:spcPct val="0"/>
              </a:spcBef>
              <a:spcAft>
                <a:spcPct val="0"/>
              </a:spcAft>
            </a:pPr>
            <a:endParaRPr lang="es-ES" altLang="es-ES" sz="2400" b="1" i="1" dirty="0">
              <a:solidFill>
                <a:srgbClr val="FF00FF"/>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6285462" y="5491248"/>
            <a:ext cx="1639336" cy="1366752"/>
          </a:xfrm>
          <a:prstGeom prst="rect">
            <a:avLst/>
          </a:prstGeom>
          <a:noFill/>
        </p:spPr>
      </p:pic>
      <p:pic>
        <p:nvPicPr>
          <p:cNvPr id="4" name="Picture 2" descr="Tierra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693" y="404664"/>
            <a:ext cx="6047151" cy="6020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8890544"/>
      </p:ext>
    </p:extLst>
  </p:cSld>
  <p:clrMapOvr>
    <a:masterClrMapping/>
  </p:clrMapOvr>
  <mc:AlternateContent xmlns:mc="http://schemas.openxmlformats.org/markup-compatibility/2006" xmlns:p14="http://schemas.microsoft.com/office/powerpoint/2010/main">
    <mc:Choice Requires="p14">
      <p:transition spd="slow" p14:dur="4000" advTm="41000">
        <p14:vortex dir="r"/>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3" y="0"/>
            <a:ext cx="10444754"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20142" y="49543"/>
            <a:ext cx="1040447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9400" y="3389413"/>
            <a:ext cx="6858000" cy="79200"/>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935876" y="3389413"/>
            <a:ext cx="6858000" cy="79200"/>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040447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783316"/>
            <a:ext cx="1040447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46841" y="5464912"/>
            <a:ext cx="68561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97834" y="1067209"/>
            <a:ext cx="4062795"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499523" y="1067210"/>
            <a:ext cx="3980416"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05 de septiembre de 2021</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09:51</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42888" y="5210969"/>
            <a:ext cx="2285747" cy="934064"/>
          </a:xfrm>
          <a:prstGeom prst="rect">
            <a:avLst/>
          </a:prstGeom>
          <a:noFill/>
        </p:spPr>
      </p:pic>
    </p:spTree>
    <p:extLst>
      <p:ext uri="{BB962C8B-B14F-4D97-AF65-F5344CB8AC3E}">
        <p14:creationId xmlns:p14="http://schemas.microsoft.com/office/powerpoint/2010/main" val="3558692005"/>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40447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40447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4303" y="0"/>
            <a:ext cx="554905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40447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00559" y="4724403"/>
            <a:ext cx="3034639"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16095" y="4191000"/>
            <a:ext cx="2687823"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95310" y="4876800"/>
            <a:ext cx="138726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60692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60692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60692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606928"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 Puede ser que la tierra sea huec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Puede ser que la tierra sea hueca.</Template>
  <TotalTime>15</TotalTime>
  <Words>1142</Words>
  <Application>Microsoft Office PowerPoint</Application>
  <PresentationFormat>Personalizado</PresentationFormat>
  <Paragraphs>25</Paragraphs>
  <Slides>43</Slides>
  <Notes>0</Notes>
  <HiddenSlides>0</HiddenSlides>
  <MMClips>0</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 Puede ser que la tierra sea hueca.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5</cp:revision>
  <dcterms:created xsi:type="dcterms:W3CDTF">2021-09-05T07:51:10Z</dcterms:created>
  <dcterms:modified xsi:type="dcterms:W3CDTF">2021-09-05T08:06:48Z</dcterms:modified>
</cp:coreProperties>
</file>