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1" r:id="rId4"/>
    <p:sldId id="342" r:id="rId5"/>
    <p:sldId id="343" r:id="rId6"/>
    <p:sldId id="344" r:id="rId7"/>
    <p:sldId id="345" r:id="rId8"/>
    <p:sldId id="346" r:id="rId9"/>
    <p:sldId id="348" r:id="rId10"/>
    <p:sldId id="347" r:id="rId11"/>
    <p:sldId id="382" r:id="rId12"/>
    <p:sldId id="349" r:id="rId13"/>
    <p:sldId id="350" r:id="rId14"/>
    <p:sldId id="351" r:id="rId15"/>
    <p:sldId id="357" r:id="rId16"/>
    <p:sldId id="354" r:id="rId17"/>
    <p:sldId id="383" r:id="rId18"/>
    <p:sldId id="352" r:id="rId19"/>
    <p:sldId id="355" r:id="rId20"/>
    <p:sldId id="356" r:id="rId21"/>
    <p:sldId id="358" r:id="rId22"/>
    <p:sldId id="379" r:id="rId23"/>
    <p:sldId id="359" r:id="rId24"/>
    <p:sldId id="360" r:id="rId25"/>
    <p:sldId id="361" r:id="rId26"/>
    <p:sldId id="362" r:id="rId27"/>
    <p:sldId id="363" r:id="rId28"/>
    <p:sldId id="364" r:id="rId29"/>
    <p:sldId id="365" r:id="rId30"/>
    <p:sldId id="353" r:id="rId31"/>
    <p:sldId id="366" r:id="rId32"/>
    <p:sldId id="367" r:id="rId33"/>
    <p:sldId id="377" r:id="rId34"/>
    <p:sldId id="368" r:id="rId35"/>
    <p:sldId id="369" r:id="rId36"/>
    <p:sldId id="370" r:id="rId37"/>
    <p:sldId id="381" r:id="rId38"/>
    <p:sldId id="371" r:id="rId39"/>
    <p:sldId id="372" r:id="rId40"/>
    <p:sldId id="373" r:id="rId41"/>
    <p:sldId id="374" r:id="rId42"/>
    <p:sldId id="375" r:id="rId43"/>
    <p:sldId id="376" r:id="rId44"/>
    <p:sldId id="378" r:id="rId45"/>
    <p:sldId id="338" r:id="rId46"/>
    <p:sldId id="380" r:id="rId4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woDrDXWuvauQEkybJ6NYXA" hashData="WY7jqFyEw8SONhR1HRcLxOLeud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45"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088246D-C479-438E-9379-182CDE25949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46000"/>
          </a:srgbClr>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7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60DCFA8-BE86-41EA-9579-4E390CAF752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0.gif"/><Relationship Id="rId1" Type="http://schemas.openxmlformats.org/officeDocument/2006/relationships/slideLayout" Target="../slideLayouts/slideLayout7.xml"/><Relationship Id="rId6" Type="http://schemas.openxmlformats.org/officeDocument/2006/relationships/image" Target="../media/image42.gif"/><Relationship Id="rId5" Type="http://schemas.openxmlformats.org/officeDocument/2006/relationships/image" Target="../media/image41.jpeg"/><Relationship Id="rId4" Type="http://schemas.openxmlformats.org/officeDocument/2006/relationships/image" Target="../media/image3.gif"/></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POVEGLIA, LA ISLA DE LOS HORRORES\2poveglia-7.jpg"/>
          <p:cNvPicPr>
            <a:picLocks noChangeAspect="1" noChangeArrowheads="1"/>
          </p:cNvPicPr>
          <p:nvPr/>
        </p:nvPicPr>
        <p:blipFill>
          <a:blip r:embed="rId3"/>
          <a:srcRect/>
          <a:stretch>
            <a:fillRect/>
          </a:stretch>
        </p:blipFill>
        <p:spPr bwMode="auto">
          <a:xfrm>
            <a:off x="0" y="0"/>
            <a:ext cx="9144000" cy="6858000"/>
          </a:xfrm>
          <a:prstGeom prst="rect">
            <a:avLst/>
          </a:prstGeom>
          <a:noFill/>
          <a:ln w="9525">
            <a:solidFill>
              <a:schemeClr val="tx1">
                <a:alpha val="0"/>
              </a:schemeClr>
            </a:solidFill>
            <a:miter lim="800000"/>
            <a:headEnd/>
            <a:tailEnd/>
          </a:ln>
        </p:spPr>
      </p:pic>
      <p:sp>
        <p:nvSpPr>
          <p:cNvPr id="6" name="5 Rectángulo"/>
          <p:cNvSpPr/>
          <p:nvPr/>
        </p:nvSpPr>
        <p:spPr>
          <a:xfrm>
            <a:off x="857224" y="1000108"/>
            <a:ext cx="7500958" cy="4616630"/>
          </a:xfrm>
          <a:prstGeom prst="rect">
            <a:avLst/>
          </a:prstGeom>
        </p:spPr>
        <p:txBody>
          <a:bodyPr wrap="square" lIns="91422" tIns="45711" rIns="91422" bIns="45711">
            <a:spAutoFit/>
          </a:bodyPr>
          <a:lstStyle/>
          <a:p>
            <a:pPr algn="ctr"/>
            <a:r>
              <a:rPr lang="es-ES" sz="9600" b="1" i="1" kern="10" dirty="0" smtClean="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POVEGLIA </a:t>
            </a:r>
          </a:p>
          <a:p>
            <a:pPr algn="ctr"/>
            <a:endParaRPr lang="es-ES" sz="6600" b="1" i="1" kern="10" dirty="0" smtClean="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endParaRPr>
          </a:p>
          <a:p>
            <a:pPr algn="ctr"/>
            <a:r>
              <a:rPr lang="es-ES" sz="6600" b="1" i="1" kern="10" dirty="0" smtClean="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La isla de </a:t>
            </a:r>
          </a:p>
          <a:p>
            <a:pPr algn="ctr"/>
            <a:r>
              <a:rPr lang="es-ES" sz="6600" b="1" i="1" kern="10" dirty="0" smtClean="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rPr>
              <a:t>los horrores</a:t>
            </a:r>
            <a:endParaRPr lang="es-ES" sz="6600" b="1" i="1" kern="10" dirty="0">
              <a:ln w="25400">
                <a:solidFill>
                  <a:srgbClr val="E31C07"/>
                </a:solidFill>
                <a:round/>
                <a:headEnd/>
                <a:tailEnd/>
              </a:ln>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14348" y="550070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715016"/>
            <a:ext cx="728601" cy="766761"/>
          </a:xfrm>
          <a:prstGeom prst="rect">
            <a:avLst/>
          </a:prstGeom>
          <a:noFill/>
          <a:ln w="38100">
            <a:solidFill>
              <a:schemeClr val="tx1"/>
            </a:solidFill>
            <a:miter lim="800000"/>
            <a:headEnd/>
            <a:tailEnd/>
          </a:ln>
        </p:spPr>
      </p:pic>
      <p:sp>
        <p:nvSpPr>
          <p:cNvPr id="15" name="14 Rectángulo"/>
          <p:cNvSpPr/>
          <p:nvPr/>
        </p:nvSpPr>
        <p:spPr>
          <a:xfrm>
            <a:off x="5143504" y="6000768"/>
            <a:ext cx="2857520" cy="461665"/>
          </a:xfrm>
          <a:prstGeom prst="rect">
            <a:avLst/>
          </a:prstGeom>
          <a:ln>
            <a:noFill/>
          </a:ln>
        </p:spPr>
        <p:txBody>
          <a:bodyPr wrap="square">
            <a:spAutoFit/>
          </a:bodyPr>
          <a:lstStyle/>
          <a:p>
            <a:pPr algn="ctr"/>
            <a:r>
              <a:rPr lang="es-ES" sz="2400" b="1" kern="10" dirty="0" smtClean="0">
                <a:ln w="9525">
                  <a:solidFill>
                    <a:srgbClr val="1CDEF8"/>
                  </a:solidFill>
                  <a:round/>
                  <a:headEnd/>
                  <a:tailEnd/>
                </a:ln>
                <a:effectLst>
                  <a:outerShdw dist="35921" dir="2700000" algn="ctr" rotWithShape="0">
                    <a:schemeClr val="folHlink">
                      <a:alpha val="80000"/>
                    </a:schemeClr>
                  </a:outerShdw>
                </a:effectLst>
                <a:latin typeface="Snap ITC"/>
              </a:rPr>
              <a:t>JOSE LUIS</a:t>
            </a:r>
            <a:endParaRPr lang="es-ES" sz="2400" b="1" kern="10" dirty="0">
              <a:ln w="9525">
                <a:solidFill>
                  <a:srgbClr val="1CDEF8"/>
                </a:solidFill>
                <a:round/>
                <a:headEnd/>
                <a:tailEnd/>
              </a:ln>
              <a:effectLst>
                <a:outerShdw dist="35921" dir="2700000" algn="ctr" rotWithShape="0">
                  <a:schemeClr val="folHlink">
                    <a:alpha val="80000"/>
                  </a:schemeClr>
                </a:outerShdw>
              </a:effectLst>
              <a:latin typeface="Snap ITC"/>
            </a:endParaRPr>
          </a:p>
        </p:txBody>
      </p:sp>
      <p:sp>
        <p:nvSpPr>
          <p:cNvPr id="16" name="15 CuadroTexto"/>
          <p:cNvSpPr txBox="1"/>
          <p:nvPr/>
        </p:nvSpPr>
        <p:spPr>
          <a:xfrm>
            <a:off x="428596" y="6215082"/>
            <a:ext cx="1811714" cy="461665"/>
          </a:xfrm>
          <a:prstGeom prst="rect">
            <a:avLst/>
          </a:prstGeom>
          <a:solidFill>
            <a:schemeClr val="tx2"/>
          </a:solidFill>
        </p:spPr>
        <p:txBody>
          <a:bodyPr wrap="none" rtlCol="0">
            <a:spAutoFit/>
          </a:bodyPr>
          <a:lstStyle/>
          <a:p>
            <a:r>
              <a:rPr lang="es-ES" sz="2400" b="1" dirty="0" smtClean="0">
                <a:solidFill>
                  <a:srgbClr val="FF0000"/>
                </a:solidFill>
                <a:effectLst>
                  <a:outerShdw blurRad="38100" dist="38100" dir="2700000" algn="tl">
                    <a:srgbClr val="000000">
                      <a:alpha val="43137"/>
                    </a:srgbClr>
                  </a:outerShdw>
                </a:effectLst>
                <a:latin typeface="Arial Black" pitchFamily="34" charset="0"/>
              </a:rPr>
              <a:t>PSICOSIS</a:t>
            </a:r>
            <a:endParaRPr lang="es-ES" sz="2400" b="1" dirty="0">
              <a:solidFill>
                <a:srgbClr val="FF00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1000">
    <p:dissolve/>
    <p:sndAc>
      <p:stSnd loop="1">
        <p:snd r:embed="rId2" name="Banda-Sonora-Psicosi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p:cTn id="7" dur="5000" fill="hold"/>
                                        <p:tgtEl>
                                          <p:spTgt spid="6">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5000" fill="hold"/>
                                        <p:tgtEl>
                                          <p:spTgt spid="6">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5000" fill="hold"/>
                                        <p:tgtEl>
                                          <p:spTgt spid="6">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5000" fill="hold"/>
                                        <p:tgtEl>
                                          <p:spTgt spid="6">
                                            <p:txEl>
                                              <p:pRg st="2" end="2"/>
                                            </p:txEl>
                                          </p:spTgt>
                                        </p:tgtEl>
                                        <p:attrNameLst>
                                          <p:attrName>ppt_y</p:attrName>
                                        </p:attrNameLst>
                                      </p:cBhvr>
                                      <p:tavLst>
                                        <p:tav tm="0">
                                          <p:val>
                                            <p:strVal val="#ppt_y"/>
                                          </p:val>
                                        </p:tav>
                                        <p:tav tm="100000">
                                          <p:val>
                                            <p:strVal val="#ppt_y"/>
                                          </p:val>
                                        </p:tav>
                                      </p:tavLst>
                                    </p:anim>
                                  </p:childTnLst>
                                </p:cTn>
                              </p:par>
                              <p:par>
                                <p:cTn id="11" presetID="39" presetClass="entr" presetSubtype="0" accel="10000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p:cTn id="13" dur="5000" fill="hold"/>
                                        <p:tgtEl>
                                          <p:spTgt spid="6">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4" dur="5000" fill="hold"/>
                                        <p:tgtEl>
                                          <p:spTgt spid="6">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5" dur="5000" fill="hold"/>
                                        <p:tgtEl>
                                          <p:spTgt spid="6">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16" dur="50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POVEGLIA, LA ISLA DE LOS HORRORES\2poveglia-7.jpg"/>
          <p:cNvPicPr>
            <a:picLocks noChangeAspect="1" noChangeArrowheads="1"/>
          </p:cNvPicPr>
          <p:nvPr/>
        </p:nvPicPr>
        <p:blipFill>
          <a:blip r:embed="rId2"/>
          <a:srcRect/>
          <a:stretch>
            <a:fillRect/>
          </a:stretch>
        </p:blipFill>
        <p:spPr bwMode="auto">
          <a:xfrm>
            <a:off x="0" y="0"/>
            <a:ext cx="9253538" cy="6858000"/>
          </a:xfrm>
          <a:prstGeom prst="rect">
            <a:avLst/>
          </a:prstGeom>
          <a:noFill/>
          <a:ln w="9525">
            <a:noFill/>
            <a:miter lim="800000"/>
            <a:headEnd/>
            <a:tailEnd/>
          </a:ln>
        </p:spPr>
      </p:pic>
      <p:pic>
        <p:nvPicPr>
          <p:cNvPr id="4" name="Picture 3" descr="illusion-013"/>
          <p:cNvPicPr>
            <a:picLocks noChangeAspect="1" noChangeArrowheads="1"/>
          </p:cNvPicPr>
          <p:nvPr/>
        </p:nvPicPr>
        <p:blipFill>
          <a:blip r:embed="rId3">
            <a:duotone>
              <a:prstClr val="black"/>
              <a:srgbClr val="D9C3A5">
                <a:tint val="50000"/>
                <a:satMod val="180000"/>
              </a:srgbClr>
            </a:duotone>
            <a:lum bright="71000" contrast="-43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POVEGLIA, LA ISLA DE LOS HORRORES\2poveglia-8.jpg"/>
          <p:cNvPicPr>
            <a:picLocks noChangeAspect="1" noChangeArrowheads="1"/>
          </p:cNvPicPr>
          <p:nvPr/>
        </p:nvPicPr>
        <p:blipFill>
          <a:blip r:embed="rId2"/>
          <a:srcRect/>
          <a:stretch>
            <a:fillRect/>
          </a:stretch>
        </p:blipFill>
        <p:spPr bwMode="auto">
          <a:xfrm>
            <a:off x="0" y="0"/>
            <a:ext cx="9644063"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a:duotone>
              <a:prstClr val="black"/>
              <a:srgbClr val="D9C3A5">
                <a:tint val="50000"/>
                <a:satMod val="180000"/>
              </a:srgbClr>
            </a:duotone>
            <a:lum bright="71000" contrast="-43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1000" contrast="-43000"/>
          </a:blip>
          <a:srcRect/>
          <a:stretch>
            <a:fillRect/>
          </a:stretch>
        </p:blipFill>
        <p:spPr bwMode="auto">
          <a:xfrm>
            <a:off x="0" y="-19050"/>
            <a:ext cx="9144000" cy="6877050"/>
          </a:xfrm>
          <a:prstGeom prst="rect">
            <a:avLst/>
          </a:prstGeom>
          <a:noFill/>
          <a:ln w="9525">
            <a:noFill/>
            <a:miter lim="800000"/>
            <a:headEnd/>
            <a:tailEnd/>
          </a:ln>
        </p:spPr>
      </p:pic>
      <p:sp>
        <p:nvSpPr>
          <p:cNvPr id="2050" name="3 Rectángulo"/>
          <p:cNvSpPr>
            <a:spLocks noChangeArrowheads="1"/>
          </p:cNvSpPr>
          <p:nvPr/>
        </p:nvSpPr>
        <p:spPr bwMode="auto">
          <a:xfrm>
            <a:off x="5000628" y="214290"/>
            <a:ext cx="3786230" cy="6432530"/>
          </a:xfrm>
          <a:prstGeom prst="rect">
            <a:avLst/>
          </a:prstGeom>
          <a:noFill/>
          <a:ln w="9525">
            <a:noFill/>
            <a:miter lim="800000"/>
            <a:headEnd/>
            <a:tailEnd/>
          </a:ln>
        </p:spPr>
        <p:txBody>
          <a:bodyPr wrap="square">
            <a:spAutoFit/>
          </a:bodyPr>
          <a:lstStyle/>
          <a:p>
            <a:pPr algn="ctr"/>
            <a:r>
              <a:rPr lang="es-ES" sz="3600" b="1" i="1" dirty="0" smtClean="0">
                <a:latin typeface="Arial" pitchFamily="34" charset="0"/>
                <a:cs typeface="Arial" pitchFamily="34" charset="0"/>
              </a:rPr>
              <a:t>La </a:t>
            </a:r>
            <a:r>
              <a:rPr lang="es-ES" sz="3600" b="1" i="1" dirty="0">
                <a:latin typeface="Arial" pitchFamily="34" charset="0"/>
                <a:cs typeface="Arial" pitchFamily="34" charset="0"/>
              </a:rPr>
              <a:t>isla del no retorno</a:t>
            </a:r>
          </a:p>
          <a:p>
            <a:pPr algn="ctr"/>
            <a:r>
              <a:rPr lang="es-ES" sz="2000" b="1" i="1" dirty="0">
                <a:latin typeface="Arial" pitchFamily="34" charset="0"/>
                <a:cs typeface="Arial" pitchFamily="34" charset="0"/>
              </a:rPr>
              <a:t>Poveglia es una pequeña isla situada entre Venecia y el </a:t>
            </a:r>
            <a:r>
              <a:rPr lang="es-ES" sz="2000" b="1" i="1" dirty="0" err="1">
                <a:latin typeface="Arial" pitchFamily="34" charset="0"/>
                <a:cs typeface="Arial" pitchFamily="34" charset="0"/>
              </a:rPr>
              <a:t>Lido</a:t>
            </a:r>
            <a:r>
              <a:rPr lang="es-ES" sz="2000" b="1" i="1" dirty="0">
                <a:latin typeface="Arial" pitchFamily="34" charset="0"/>
                <a:cs typeface="Arial" pitchFamily="34" charset="0"/>
              </a:rPr>
              <a:t> en la Laguna de Venecia, al norte de Italia. Un pequeño canal divide la isla en dos partes y a día de hoy su visita sigue estando prohibida. De hecho los venecianos la llaman “la isla del no retorno”. No es un lugar especialmente violento en el oleaje pero algunas veces, este es capaz de arrastrar restos humanos carbonizados procedentes de la historia más terrorífica que podamos imaginar.</a:t>
            </a:r>
          </a:p>
        </p:txBody>
      </p:sp>
      <p:pic>
        <p:nvPicPr>
          <p:cNvPr id="3" name="Picture 2" descr="C:\Documents and Settings\Dell\Escritorio\POVEGLIA, LA ISLA DE LOS HORRORES\venice12.jpg"/>
          <p:cNvPicPr>
            <a:picLocks noChangeAspect="1" noChangeArrowheads="1"/>
          </p:cNvPicPr>
          <p:nvPr/>
        </p:nvPicPr>
        <p:blipFill>
          <a:blip r:embed="rId3"/>
          <a:srcRect/>
          <a:stretch>
            <a:fillRect/>
          </a:stretch>
        </p:blipFill>
        <p:spPr bwMode="auto">
          <a:xfrm>
            <a:off x="0" y="0"/>
            <a:ext cx="4543425" cy="6858000"/>
          </a:xfrm>
          <a:prstGeom prst="rect">
            <a:avLst/>
          </a:prstGeom>
          <a:noFill/>
          <a:ln w="9525">
            <a:noFill/>
            <a:miter lim="800000"/>
            <a:headEnd/>
            <a:tailEnd/>
          </a:ln>
        </p:spPr>
      </p:pic>
    </p:spTree>
  </p:cSld>
  <p:clrMapOvr>
    <a:masterClrMapping/>
  </p:clrMapOvr>
  <p:transition spd="slow"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POVEGLIA, LA ISLA DE LOS HORRORES\poveglia.jpg"/>
          <p:cNvPicPr>
            <a:picLocks noChangeAspect="1" noChangeArrowheads="1"/>
          </p:cNvPicPr>
          <p:nvPr/>
        </p:nvPicPr>
        <p:blipFill>
          <a:blip r:embed="rId2"/>
          <a:srcRect/>
          <a:stretch>
            <a:fillRect/>
          </a:stretch>
        </p:blipFill>
        <p:spPr bwMode="auto">
          <a:xfrm>
            <a:off x="0" y="0"/>
            <a:ext cx="9337675"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a:duotone>
              <a:prstClr val="black"/>
              <a:srgbClr val="D9C3A5">
                <a:tint val="50000"/>
                <a:satMod val="180000"/>
              </a:srgbClr>
            </a:duotone>
            <a:lum bright="71000" contrast="-43000"/>
          </a:blip>
          <a:srcRect/>
          <a:stretch>
            <a:fillRect/>
          </a:stretch>
        </p:blipFill>
        <p:spPr bwMode="auto">
          <a:xfrm>
            <a:off x="0" y="-19050"/>
            <a:ext cx="9144000" cy="6877050"/>
          </a:xfrm>
          <a:prstGeom prst="rect">
            <a:avLst/>
          </a:prstGeom>
          <a:noFill/>
          <a:ln w="9525">
            <a:noFill/>
            <a:miter lim="800000"/>
            <a:headEnd/>
            <a:tailEnd/>
          </a:ln>
        </p:spPr>
      </p:pic>
      <p:sp>
        <p:nvSpPr>
          <p:cNvPr id="4098" name="1 Rectángulo"/>
          <p:cNvSpPr>
            <a:spLocks noChangeArrowheads="1"/>
          </p:cNvSpPr>
          <p:nvPr/>
        </p:nvSpPr>
        <p:spPr bwMode="auto">
          <a:xfrm>
            <a:off x="5572132" y="714356"/>
            <a:ext cx="3071818" cy="5632311"/>
          </a:xfrm>
          <a:prstGeom prst="rect">
            <a:avLst/>
          </a:prstGeom>
          <a:noFill/>
          <a:ln w="9525">
            <a:noFill/>
            <a:miter lim="800000"/>
            <a:headEnd/>
            <a:tailEnd/>
          </a:ln>
        </p:spPr>
        <p:txBody>
          <a:bodyPr wrap="square">
            <a:spAutoFit/>
          </a:bodyPr>
          <a:lstStyle/>
          <a:p>
            <a:pPr algn="ctr"/>
            <a:r>
              <a:rPr lang="es-ES" sz="2000" b="1" i="1" dirty="0" smtClean="0">
                <a:latin typeface="Arial" pitchFamily="34" charset="0"/>
                <a:cs typeface="Arial" pitchFamily="34" charset="0"/>
              </a:rPr>
              <a:t>La </a:t>
            </a:r>
            <a:r>
              <a:rPr lang="es-ES" sz="2000" b="1" i="1" dirty="0">
                <a:latin typeface="Arial" pitchFamily="34" charset="0"/>
                <a:cs typeface="Arial" pitchFamily="34" charset="0"/>
              </a:rPr>
              <a:t>isla se ha convertido en una zona podrida de hecho. El suelo de la isla junto con los restos carbonizados de los cuerpos arrojados allí, ha desembocado en la creación de una gruesa capa de ceniza pegajosa. El núcleo de la isla es, literalmente, los restos humanos que ha dado a la isla una reputación detestable, aunque parece ser muy bueno para las vides que se plantan allí.</a:t>
            </a:r>
          </a:p>
        </p:txBody>
      </p:sp>
      <p:pic>
        <p:nvPicPr>
          <p:cNvPr id="3" name="Picture 1" descr="C:\Documents and Settings\Dell\Escritorio\POVEGLIA, LA ISLA DE LOS HORRORES\2poveglia-1.jpg"/>
          <p:cNvPicPr>
            <a:picLocks noChangeAspect="1" noChangeArrowheads="1"/>
          </p:cNvPicPr>
          <p:nvPr/>
        </p:nvPicPr>
        <p:blipFill>
          <a:blip r:embed="rId3"/>
          <a:srcRect/>
          <a:stretch>
            <a:fillRect/>
          </a:stretch>
        </p:blipFill>
        <p:spPr bwMode="auto">
          <a:xfrm>
            <a:off x="285720" y="285728"/>
            <a:ext cx="4714876" cy="6371055"/>
          </a:xfrm>
          <a:prstGeom prst="rect">
            <a:avLst/>
          </a:prstGeom>
          <a:noFill/>
          <a:ln w="9525">
            <a:noFill/>
            <a:miter lim="800000"/>
            <a:headEnd/>
            <a:tailEnd/>
          </a:ln>
        </p:spPr>
      </p:pic>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labitacoradelmiedo.files.wordpress.com/2010/10/poveglia.jpg?w=763&amp;h=470"/>
          <p:cNvPicPr>
            <a:picLocks noChangeAspect="1" noChangeArrowheads="1"/>
          </p:cNvPicPr>
          <p:nvPr/>
        </p:nvPicPr>
        <p:blipFill>
          <a:blip r:embed="rId2"/>
          <a:srcRect/>
          <a:stretch>
            <a:fillRect/>
          </a:stretch>
        </p:blipFill>
        <p:spPr bwMode="auto">
          <a:xfrm>
            <a:off x="0" y="0"/>
            <a:ext cx="9218937"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a:duotone>
              <a:prstClr val="black"/>
              <a:srgbClr val="D9C3A5">
                <a:tint val="50000"/>
                <a:satMod val="180000"/>
              </a:srgbClr>
            </a:duotone>
            <a:lum bright="71000" contrast="-43000"/>
          </a:blip>
          <a:srcRect/>
          <a:stretch>
            <a:fillRect/>
          </a:stretch>
        </p:blipFill>
        <p:spPr bwMode="auto">
          <a:xfrm>
            <a:off x="0" y="-19050"/>
            <a:ext cx="9144000" cy="6877050"/>
          </a:xfrm>
          <a:prstGeom prst="rect">
            <a:avLst/>
          </a:prstGeom>
          <a:noFill/>
          <a:ln w="9525">
            <a:noFill/>
            <a:miter lim="800000"/>
            <a:headEnd/>
            <a:tailEnd/>
          </a:ln>
        </p:spPr>
      </p:pic>
      <p:sp>
        <p:nvSpPr>
          <p:cNvPr id="3074" name="1 Rectángulo"/>
          <p:cNvSpPr>
            <a:spLocks noChangeArrowheads="1"/>
          </p:cNvSpPr>
          <p:nvPr/>
        </p:nvSpPr>
        <p:spPr bwMode="auto">
          <a:xfrm>
            <a:off x="785786" y="1214422"/>
            <a:ext cx="7643866" cy="4401205"/>
          </a:xfrm>
          <a:prstGeom prst="rect">
            <a:avLst/>
          </a:prstGeom>
          <a:noFill/>
          <a:ln w="9525">
            <a:noFill/>
            <a:miter lim="800000"/>
            <a:headEnd/>
            <a:tailEnd/>
          </a:ln>
        </p:spPr>
        <p:txBody>
          <a:bodyPr wrap="square">
            <a:spAutoFit/>
          </a:bodyPr>
          <a:lstStyle/>
          <a:p>
            <a:pPr algn="just"/>
            <a:r>
              <a:rPr lang="es-ES" sz="2000" b="1" i="1" dirty="0">
                <a:latin typeface="Arial" pitchFamily="34" charset="0"/>
                <a:cs typeface="Arial" pitchFamily="34" charset="0"/>
              </a:rPr>
              <a:t>La oscura historia de la Isla de Poveglia comenzó durante la época romana cuando se usó para aislar víctimas de la peste de la población general. Siglos más tarde serviría para el mismo menester.</a:t>
            </a:r>
          </a:p>
          <a:p>
            <a:pPr algn="just"/>
            <a:r>
              <a:rPr lang="es-ES" sz="2000" b="1" i="1" dirty="0">
                <a:latin typeface="Arial" pitchFamily="34" charset="0"/>
                <a:cs typeface="Arial" pitchFamily="34" charset="0"/>
              </a:rPr>
              <a:t>A comienzos del  Renacimiento (XIV ),Europa sufrió una tremenda plaga de peste bubónica. En Venecia se cebó especialmente, un lugar del que era imposible escapar, sus ya sucias aguas, la humedad y el trasiego de mercaderes hicieron el resto. Se llegó a tal extremo que no había sitio dónde dejar los cadáveres, se apilaban como montañas de naipes, pero no era suficiente y había que buscar una salida a la situación desesperada. Ante tal desastre humano las autoridades de la ciudad deciden en consenso con el clero que los cuerpos sean trasladados a la isla de Poveglia</a:t>
            </a:r>
            <a:r>
              <a:rPr lang="es-ES" sz="2000" b="1" i="1" dirty="0" smtClean="0">
                <a:latin typeface="Arial" pitchFamily="34" charset="0"/>
                <a:cs typeface="Arial" pitchFamily="34" charset="0"/>
              </a:rPr>
              <a:t>.</a:t>
            </a:r>
            <a:endParaRPr lang="es-ES" sz="2000" b="1" i="1" dirty="0">
              <a:latin typeface="Arial" pitchFamily="34" charset="0"/>
              <a:cs typeface="Arial" pitchFamily="34" charset="0"/>
            </a:endParaRPr>
          </a:p>
        </p:txBody>
      </p:sp>
    </p:spTree>
  </p:cSld>
  <p:clrMapOvr>
    <a:masterClrMapping/>
  </p:clrMapOvr>
  <p:transition spd="slow"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POVEGLIA, LA ISLA DE LOS HORRORES\2poveglia-30.jpg"/>
          <p:cNvPicPr>
            <a:picLocks noChangeAspect="1" noChangeArrowheads="1"/>
          </p:cNvPicPr>
          <p:nvPr/>
        </p:nvPicPr>
        <p:blipFill>
          <a:blip r:embed="rId2"/>
          <a:srcRect/>
          <a:stretch>
            <a:fillRect/>
          </a:stretch>
        </p:blipFill>
        <p:spPr bwMode="auto">
          <a:xfrm>
            <a:off x="0" y="0"/>
            <a:ext cx="9242425"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a:duotone>
              <a:prstClr val="black"/>
              <a:srgbClr val="D9C3A5">
                <a:tint val="50000"/>
                <a:satMod val="180000"/>
              </a:srgbClr>
            </a:duotone>
            <a:lum bright="71000" contrast="-43000"/>
          </a:blip>
          <a:srcRect/>
          <a:stretch>
            <a:fillRect/>
          </a:stretch>
        </p:blipFill>
        <p:spPr bwMode="auto">
          <a:xfrm>
            <a:off x="0" y="-19050"/>
            <a:ext cx="9144000" cy="6877050"/>
          </a:xfrm>
          <a:prstGeom prst="rect">
            <a:avLst/>
          </a:prstGeom>
          <a:noFill/>
          <a:ln w="9525">
            <a:noFill/>
            <a:miter lim="800000"/>
            <a:headEnd/>
            <a:tailEnd/>
          </a:ln>
        </p:spPr>
      </p:pic>
      <p:sp>
        <p:nvSpPr>
          <p:cNvPr id="3074" name="1 Rectángulo"/>
          <p:cNvSpPr>
            <a:spLocks noChangeArrowheads="1"/>
          </p:cNvSpPr>
          <p:nvPr/>
        </p:nvSpPr>
        <p:spPr bwMode="auto">
          <a:xfrm>
            <a:off x="785786" y="857232"/>
            <a:ext cx="7643866" cy="5324535"/>
          </a:xfrm>
          <a:prstGeom prst="rect">
            <a:avLst/>
          </a:prstGeom>
          <a:noFill/>
          <a:ln w="9525">
            <a:noFill/>
            <a:miter lim="800000"/>
            <a:headEnd/>
            <a:tailEnd/>
          </a:ln>
        </p:spPr>
        <p:txBody>
          <a:bodyPr wrap="square">
            <a:spAutoFit/>
          </a:bodyPr>
          <a:lstStyle/>
          <a:p>
            <a:pPr algn="just"/>
            <a:r>
              <a:rPr lang="es-ES" sz="2000" b="1" i="1" dirty="0" smtClean="0">
                <a:latin typeface="Arial" pitchFamily="34" charset="0"/>
                <a:cs typeface="Arial" pitchFamily="34" charset="0"/>
              </a:rPr>
              <a:t>Los </a:t>
            </a:r>
            <a:r>
              <a:rPr lang="es-ES" sz="2000" b="1" i="1" dirty="0">
                <a:latin typeface="Arial" pitchFamily="34" charset="0"/>
                <a:cs typeface="Arial" pitchFamily="34" charset="0"/>
              </a:rPr>
              <a:t>cadáveres eran trasladados a la isla y en enormes fosas eran incinerados. Mientras Venecia y media Europa era devastada por la peste negra, según un censo de la época fue aniquilada más de un tercio de la población europea. Las autoridades médicas y civiles decidieron que no sólo había que llevar a los muertos, sino también a los que padeciesen los síntomas. Hasta allí eran arrastrados hombres, mujeres y niños todavía vivos y lanzados a las piras crematorias. En pocos años más de 160.000 personas acabaron sus días en aquella isla.</a:t>
            </a:r>
          </a:p>
          <a:p>
            <a:pPr algn="just"/>
            <a:r>
              <a:rPr lang="es-ES" sz="2000" b="1" i="1" dirty="0">
                <a:latin typeface="Arial" pitchFamily="34" charset="0"/>
                <a:cs typeface="Arial" pitchFamily="34" charset="0"/>
              </a:rPr>
              <a:t>Tal fue el enorme crematorio que se originó y tal fue la cantidad de restos humanos calcinados que a día de hoy el oleaje aún arrastra despojos humanos a las costas más cercanas a la isla. Nadie puede visitar la isla salvo los dueños de los viñedos que allí existen, incluso los pescadores temen acercarse al lugar por si acaso sus redes capturan huesos humanos.</a:t>
            </a:r>
          </a:p>
        </p:txBody>
      </p:sp>
    </p:spTree>
  </p:cSld>
  <p:clrMapOvr>
    <a:masterClrMapping/>
  </p:clrMapOvr>
  <p:transition spd="slow" advTm="3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POVEGLIA, LA ISLA DE LOS HORRORES\2poveglia-31.jpg"/>
          <p:cNvPicPr>
            <a:picLocks noChangeAspect="1" noChangeArrowheads="1"/>
          </p:cNvPicPr>
          <p:nvPr/>
        </p:nvPicPr>
        <p:blipFill>
          <a:blip r:embed="rId2"/>
          <a:srcRect/>
          <a:stretch>
            <a:fillRect/>
          </a:stretch>
        </p:blipFill>
        <p:spPr bwMode="auto">
          <a:xfrm>
            <a:off x="0" y="0"/>
            <a:ext cx="9236075"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POVEGLIA, LA ISLA DE LOS HORRORES\2poveglia-4.jpg"/>
          <p:cNvPicPr>
            <a:picLocks noChangeAspect="1" noChangeArrowheads="1"/>
          </p:cNvPicPr>
          <p:nvPr/>
        </p:nvPicPr>
        <p:blipFill>
          <a:blip r:embed="rId2"/>
          <a:srcRect/>
          <a:stretch>
            <a:fillRect/>
          </a:stretch>
        </p:blipFill>
        <p:spPr bwMode="auto">
          <a:xfrm>
            <a:off x="0" y="0"/>
            <a:ext cx="952500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a:duotone>
              <a:prstClr val="black"/>
              <a:srgbClr val="D9C3A5">
                <a:tint val="50000"/>
                <a:satMod val="180000"/>
              </a:srgbClr>
            </a:duotone>
            <a:lum bright="71000" contrast="-43000"/>
          </a:blip>
          <a:srcRect/>
          <a:stretch>
            <a:fillRect/>
          </a:stretch>
        </p:blipFill>
        <p:spPr bwMode="auto">
          <a:xfrm>
            <a:off x="0" y="0"/>
            <a:ext cx="9144000" cy="6877050"/>
          </a:xfrm>
          <a:prstGeom prst="rect">
            <a:avLst/>
          </a:prstGeom>
          <a:noFill/>
          <a:ln w="9525">
            <a:noFill/>
            <a:miter lim="800000"/>
            <a:headEnd/>
            <a:tailEnd/>
          </a:ln>
        </p:spPr>
      </p:pic>
      <p:sp>
        <p:nvSpPr>
          <p:cNvPr id="5122" name="1 Rectángulo"/>
          <p:cNvSpPr>
            <a:spLocks noChangeArrowheads="1"/>
          </p:cNvSpPr>
          <p:nvPr/>
        </p:nvSpPr>
        <p:spPr bwMode="auto">
          <a:xfrm>
            <a:off x="785786" y="1285860"/>
            <a:ext cx="7572428" cy="4401205"/>
          </a:xfrm>
          <a:prstGeom prst="rect">
            <a:avLst/>
          </a:prstGeom>
          <a:noFill/>
          <a:ln w="9525">
            <a:noFill/>
            <a:miter lim="800000"/>
            <a:headEnd/>
            <a:tailEnd/>
          </a:ln>
        </p:spPr>
        <p:txBody>
          <a:bodyPr wrap="square">
            <a:spAutoFit/>
          </a:bodyPr>
          <a:lstStyle/>
          <a:p>
            <a:pPr algn="ctr"/>
            <a:r>
              <a:rPr lang="es-ES" sz="2000" b="1" i="1" dirty="0" smtClean="0">
                <a:latin typeface="Arial" pitchFamily="34" charset="0"/>
                <a:cs typeface="Arial" pitchFamily="34" charset="0"/>
              </a:rPr>
              <a:t>Tuvieron </a:t>
            </a:r>
            <a:r>
              <a:rPr lang="es-ES" sz="2000" b="1" i="1" dirty="0">
                <a:latin typeface="Arial" pitchFamily="34" charset="0"/>
                <a:cs typeface="Arial" pitchFamily="34" charset="0"/>
              </a:rPr>
              <a:t>que pasar muchos años hasta que la isla quedó totalmente abandonada, pero en el año 1922 construyeron allí un psiquiátrico completo con un impresionante campanario que puede verse en toda la isla. Los recluidos allí (enfermos mentales, psicópatas)  fueron los primeros en informar de que veían a los fantasmas de las víctimas de la peste y escuchaban los lamentos de sus espíritus atormentados por el sufrimiento, pero nadie, por el estado mental de los testigos, quiso creerlos.</a:t>
            </a:r>
          </a:p>
          <a:p>
            <a:pPr algn="ctr"/>
            <a:r>
              <a:rPr lang="es-ES" sz="2000" b="1" i="1" dirty="0">
                <a:latin typeface="Arial" pitchFamily="34" charset="0"/>
                <a:cs typeface="Arial" pitchFamily="34" charset="0"/>
              </a:rPr>
              <a:t>El Director del psiquiátrico comenzó a experimentar con los pacientes nuevos métodos de curación, lobotomías y trepanaciones eran prácticas habituales en los pacientes con herramientas rudimentarias como taladros de mano, cinceles y </a:t>
            </a:r>
            <a:r>
              <a:rPr lang="es-ES" sz="2000" b="1" i="1" dirty="0" smtClean="0">
                <a:latin typeface="Arial" pitchFamily="34" charset="0"/>
                <a:cs typeface="Arial" pitchFamily="34" charset="0"/>
              </a:rPr>
              <a:t>martillos.</a:t>
            </a:r>
            <a:endParaRPr lang="es-ES" sz="2000" b="1" i="1" dirty="0">
              <a:latin typeface="Arial" pitchFamily="34" charset="0"/>
              <a:cs typeface="Arial" pitchFamily="34" charset="0"/>
            </a:endParaRPr>
          </a:p>
        </p:txBody>
      </p:sp>
    </p:spTree>
  </p:cSld>
  <p:clrMapOvr>
    <a:masterClrMapping/>
  </p:clrMapOvr>
  <p:transition spd="slow"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POVEGLIA, LA ISLA DE LOS HORRORES\2poveglia-12.jpg"/>
          <p:cNvPicPr>
            <a:picLocks noChangeAspect="1" noChangeArrowheads="1"/>
          </p:cNvPicPr>
          <p:nvPr/>
        </p:nvPicPr>
        <p:blipFill>
          <a:blip r:embed="rId2"/>
          <a:srcRect/>
          <a:stretch>
            <a:fillRect/>
          </a:stretch>
        </p:blipFill>
        <p:spPr bwMode="auto">
          <a:xfrm>
            <a:off x="0" y="0"/>
            <a:ext cx="9358346"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POVEGLIA, LA ISLA DE LOS HORRORES\2poveglia-15.jpg"/>
          <p:cNvPicPr>
            <a:picLocks noChangeAspect="1" noChangeArrowheads="1"/>
          </p:cNvPicPr>
          <p:nvPr/>
        </p:nvPicPr>
        <p:blipFill>
          <a:blip r:embed="rId2"/>
          <a:srcRect/>
          <a:stretch>
            <a:fillRect/>
          </a:stretch>
        </p:blipFill>
        <p:spPr bwMode="auto">
          <a:xfrm>
            <a:off x="0" y="0"/>
            <a:ext cx="9129713"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a:duotone>
              <a:prstClr val="black"/>
              <a:srgbClr val="D9C3A5">
                <a:tint val="50000"/>
                <a:satMod val="180000"/>
              </a:srgbClr>
            </a:duotone>
            <a:lum bright="71000" contrast="-43000"/>
          </a:blip>
          <a:srcRect/>
          <a:stretch>
            <a:fillRect/>
          </a:stretch>
        </p:blipFill>
        <p:spPr bwMode="auto">
          <a:xfrm>
            <a:off x="0" y="-19050"/>
            <a:ext cx="9144000" cy="6877050"/>
          </a:xfrm>
          <a:prstGeom prst="rect">
            <a:avLst/>
          </a:prstGeom>
          <a:noFill/>
          <a:ln w="9525">
            <a:noFill/>
            <a:miter lim="800000"/>
            <a:headEnd/>
            <a:tailEnd/>
          </a:ln>
        </p:spPr>
      </p:pic>
      <p:sp>
        <p:nvSpPr>
          <p:cNvPr id="5122" name="1 Rectángulo"/>
          <p:cNvSpPr>
            <a:spLocks noChangeArrowheads="1"/>
          </p:cNvSpPr>
          <p:nvPr/>
        </p:nvSpPr>
        <p:spPr bwMode="auto">
          <a:xfrm>
            <a:off x="714348" y="1000108"/>
            <a:ext cx="7929618" cy="4708981"/>
          </a:xfrm>
          <a:prstGeom prst="rect">
            <a:avLst/>
          </a:prstGeom>
          <a:noFill/>
          <a:ln w="9525">
            <a:noFill/>
            <a:miter lim="800000"/>
            <a:headEnd/>
            <a:tailEnd/>
          </a:ln>
        </p:spPr>
        <p:txBody>
          <a:bodyPr wrap="square">
            <a:spAutoFit/>
          </a:bodyPr>
          <a:lstStyle/>
          <a:p>
            <a:pPr algn="just"/>
            <a:r>
              <a:rPr lang="es-ES" sz="2000" b="1" i="1" dirty="0" smtClean="0">
                <a:latin typeface="Arial" pitchFamily="34" charset="0"/>
                <a:cs typeface="Arial" pitchFamily="34" charset="0"/>
              </a:rPr>
              <a:t>Muchos </a:t>
            </a:r>
            <a:r>
              <a:rPr lang="es-ES" sz="2000" b="1" i="1" dirty="0">
                <a:latin typeface="Arial" pitchFamily="34" charset="0"/>
                <a:cs typeface="Arial" pitchFamily="34" charset="0"/>
              </a:rPr>
              <a:t>de ellos fueron llevados a la torre del campanario, donde fueron torturados y sometidos a una serie de inhumanos horrores.</a:t>
            </a:r>
          </a:p>
          <a:p>
            <a:pPr algn="just"/>
            <a:r>
              <a:rPr lang="es-ES" sz="2000" b="1" i="1" dirty="0">
                <a:latin typeface="Arial" pitchFamily="34" charset="0"/>
                <a:cs typeface="Arial" pitchFamily="34" charset="0"/>
              </a:rPr>
              <a:t>Según la tradición, después de muchos años de realizar estos actos inmorales, el malvado doctor empezó a ver los torturados espíritus de los muertos por la peste. Esto le llevó a subir a la torre del campanario desde donde saltó y según una enfermera que fue testigo de la caída, ésta no le mató en el acto, sino que mientras el médico se retorcía de dolor en el suelo, una especie de niebla salió del suelo y lo estranguló hasta la muerte. Se rumorea que el espíritu del médico sigue entre los ladrillos del campanario y alguna que otra noche, se puede escuchar el repicar de la campana en toda la bahía. Aquel acontecimiento fue el final del psiquiátrico que hoy día aún permanece cerrado en Poveglia.</a:t>
            </a:r>
          </a:p>
        </p:txBody>
      </p:sp>
    </p:spTree>
  </p:cSld>
  <p:clrMapOvr>
    <a:masterClrMapping/>
  </p:clrMapOvr>
  <p:transition spd="slow" advTm="3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POVEGLIA, LA ISLA DE LOS HORRORES\2poveglia.jpg"/>
          <p:cNvPicPr>
            <a:picLocks noChangeAspect="1" noChangeArrowheads="1"/>
          </p:cNvPicPr>
          <p:nvPr/>
        </p:nvPicPr>
        <p:blipFill>
          <a:blip r:embed="rId2"/>
          <a:srcRect/>
          <a:stretch>
            <a:fillRect/>
          </a:stretch>
        </p:blipFill>
        <p:spPr bwMode="auto">
          <a:xfrm>
            <a:off x="0" y="0"/>
            <a:ext cx="929640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POVEGLIA, LA ISLA DE LOS HORRORES\2poveglia-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285720" y="6072206"/>
            <a:ext cx="6313588" cy="584775"/>
          </a:xfrm>
          <a:prstGeom prst="rect">
            <a:avLst/>
          </a:prstGeom>
        </p:spPr>
        <p:txBody>
          <a:bodyPr wrap="none">
            <a:spAutoFit/>
          </a:bodyPr>
          <a:lstStyle/>
          <a:p>
            <a:r>
              <a:rPr lang="es-ES" sz="3200" b="1" dirty="0" smtClean="0">
                <a:solidFill>
                  <a:srgbClr val="FFFF00"/>
                </a:solidFill>
                <a:latin typeface="Calibri" pitchFamily="34" charset="0"/>
              </a:rPr>
              <a:t>(Fosa común de huesos en Poveglia)</a:t>
            </a:r>
            <a:endParaRPr lang="es-ES" sz="3200" b="1" dirty="0">
              <a:solidFill>
                <a:srgbClr val="FFFF00"/>
              </a:solidFill>
              <a:latin typeface="Calibri" pitchFamily="34" charset="0"/>
            </a:endParaRPr>
          </a:p>
        </p:txBody>
      </p:sp>
    </p:spTree>
  </p:cSld>
  <p:clrMapOvr>
    <a:masterClrMapping/>
  </p:clrMapOvr>
  <p:transition spd="slow" advTm="10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ww.forensicgenealogy.info/images/mystery_place_Poveglia_2012.jpg"/>
          <p:cNvPicPr>
            <a:picLocks noChangeAspect="1" noChangeArrowheads="1"/>
          </p:cNvPicPr>
          <p:nvPr/>
        </p:nvPicPr>
        <p:blipFill>
          <a:blip r:embed="rId2"/>
          <a:srcRect/>
          <a:stretch>
            <a:fillRect/>
          </a:stretch>
        </p:blipFill>
        <p:spPr bwMode="auto">
          <a:xfrm>
            <a:off x="-81472" y="0"/>
            <a:ext cx="9225472" cy="6858000"/>
          </a:xfrm>
          <a:prstGeom prst="rect">
            <a:avLst/>
          </a:prstGeom>
          <a:noFill/>
          <a:ln w="9525">
            <a:noFill/>
            <a:miter lim="800000"/>
            <a:headEnd/>
            <a:tailEnd/>
          </a:ln>
        </p:spPr>
      </p:pic>
      <p:sp>
        <p:nvSpPr>
          <p:cNvPr id="3" name="2 Rectángulo"/>
          <p:cNvSpPr/>
          <p:nvPr/>
        </p:nvSpPr>
        <p:spPr>
          <a:xfrm>
            <a:off x="428596" y="6143644"/>
            <a:ext cx="6313588" cy="584775"/>
          </a:xfrm>
          <a:prstGeom prst="rect">
            <a:avLst/>
          </a:prstGeom>
        </p:spPr>
        <p:txBody>
          <a:bodyPr wrap="none">
            <a:spAutoFit/>
          </a:bodyPr>
          <a:lstStyle/>
          <a:p>
            <a:r>
              <a:rPr lang="es-ES" sz="3200" b="1" dirty="0" smtClean="0">
                <a:solidFill>
                  <a:srgbClr val="FFFF00"/>
                </a:solidFill>
                <a:latin typeface="Calibri" pitchFamily="34" charset="0"/>
              </a:rPr>
              <a:t>(Fosa común de huesos en Poveglia)</a:t>
            </a:r>
            <a:endParaRPr lang="es-ES" sz="3200" b="1" dirty="0">
              <a:solidFill>
                <a:srgbClr val="FFFF00"/>
              </a:solidFill>
              <a:latin typeface="Calibri" pitchFamily="34" charset="0"/>
            </a:endParaRPr>
          </a:p>
        </p:txBody>
      </p:sp>
    </p:spTree>
  </p:cSld>
  <p:clrMapOvr>
    <a:masterClrMapping/>
  </p:clrMapOvr>
  <p:transition spd="slow" advTm="10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a:duotone>
              <a:prstClr val="black"/>
              <a:srgbClr val="D9C3A5">
                <a:tint val="50000"/>
                <a:satMod val="180000"/>
              </a:srgbClr>
            </a:duotone>
            <a:lum bright="71000" contrast="-43000"/>
          </a:blip>
          <a:srcRect/>
          <a:stretch>
            <a:fillRect/>
          </a:stretch>
        </p:blipFill>
        <p:spPr bwMode="auto">
          <a:xfrm>
            <a:off x="0" y="0"/>
            <a:ext cx="9144000" cy="6877050"/>
          </a:xfrm>
          <a:prstGeom prst="rect">
            <a:avLst/>
          </a:prstGeom>
          <a:noFill/>
          <a:ln w="9525">
            <a:noFill/>
            <a:miter lim="800000"/>
            <a:headEnd/>
            <a:tailEnd/>
          </a:ln>
        </p:spPr>
      </p:pic>
      <p:sp>
        <p:nvSpPr>
          <p:cNvPr id="7170" name="1 Rectángulo"/>
          <p:cNvSpPr>
            <a:spLocks noChangeArrowheads="1"/>
          </p:cNvSpPr>
          <p:nvPr/>
        </p:nvSpPr>
        <p:spPr bwMode="auto">
          <a:xfrm>
            <a:off x="5429700" y="2000240"/>
            <a:ext cx="3714300" cy="5262979"/>
          </a:xfrm>
          <a:prstGeom prst="rect">
            <a:avLst/>
          </a:prstGeom>
          <a:noFill/>
          <a:ln w="9525">
            <a:noFill/>
            <a:miter lim="800000"/>
            <a:headEnd/>
            <a:tailEnd/>
          </a:ln>
        </p:spPr>
        <p:txBody>
          <a:bodyPr wrap="square">
            <a:spAutoFit/>
          </a:bodyPr>
          <a:lstStyle/>
          <a:p>
            <a:pPr algn="ctr"/>
            <a:r>
              <a:rPr lang="es-ES" sz="4800" b="1" i="1" dirty="0" smtClean="0">
                <a:latin typeface="Arial" pitchFamily="34" charset="0"/>
                <a:cs typeface="Arial" pitchFamily="34" charset="0"/>
              </a:rPr>
              <a:t>Ahora</a:t>
            </a:r>
          </a:p>
          <a:p>
            <a:pPr algn="ctr"/>
            <a:endParaRPr lang="es-ES" sz="4800" b="1" i="1" dirty="0" smtClean="0">
              <a:latin typeface="Arial" pitchFamily="34" charset="0"/>
              <a:cs typeface="Arial" pitchFamily="34" charset="0"/>
            </a:endParaRPr>
          </a:p>
          <a:p>
            <a:pPr algn="ctr"/>
            <a:endParaRPr lang="es-ES" sz="4800" b="1" i="1" dirty="0" smtClean="0">
              <a:latin typeface="Arial" pitchFamily="34" charset="0"/>
              <a:cs typeface="Arial" pitchFamily="34" charset="0"/>
            </a:endParaRPr>
          </a:p>
          <a:p>
            <a:pPr algn="ctr"/>
            <a:r>
              <a:rPr lang="es-ES" sz="4800" b="1" i="1" dirty="0" smtClean="0">
                <a:latin typeface="Arial" pitchFamily="34" charset="0"/>
                <a:cs typeface="Arial" pitchFamily="34" charset="0"/>
              </a:rPr>
              <a:t>en </a:t>
            </a:r>
            <a:r>
              <a:rPr lang="es-ES" sz="4800" b="1" i="1" dirty="0">
                <a:latin typeface="Arial" pitchFamily="34" charset="0"/>
                <a:cs typeface="Arial" pitchFamily="34" charset="0"/>
              </a:rPr>
              <a:t>el Hospital </a:t>
            </a:r>
            <a:endParaRPr lang="es-ES" sz="4800" b="1" i="1" dirty="0" smtClean="0">
              <a:latin typeface="Arial" pitchFamily="34" charset="0"/>
              <a:cs typeface="Arial" pitchFamily="34" charset="0"/>
            </a:endParaRPr>
          </a:p>
          <a:p>
            <a:pPr algn="ctr"/>
            <a:r>
              <a:rPr lang="es-ES" sz="4800" b="1" i="1" dirty="0" smtClean="0">
                <a:latin typeface="Arial" pitchFamily="34" charset="0"/>
                <a:cs typeface="Arial" pitchFamily="34" charset="0"/>
              </a:rPr>
              <a:t>Psiquiátrico.</a:t>
            </a:r>
            <a:endParaRPr lang="es-ES" sz="4800" i="1" dirty="0">
              <a:latin typeface="Arial" pitchFamily="34" charset="0"/>
              <a:cs typeface="Arial" pitchFamily="34" charset="0"/>
            </a:endParaRPr>
          </a:p>
        </p:txBody>
      </p:sp>
      <p:pic>
        <p:nvPicPr>
          <p:cNvPr id="3" name="Picture 2" descr="C:\Documents and Settings\Dell\Escritorio\POVEGLIA, LA ISLA DE LOS HORRORES\2poveglia-24.jpg"/>
          <p:cNvPicPr>
            <a:picLocks noChangeAspect="1" noChangeArrowheads="1"/>
          </p:cNvPicPr>
          <p:nvPr/>
        </p:nvPicPr>
        <p:blipFill>
          <a:blip r:embed="rId3"/>
          <a:srcRect/>
          <a:stretch>
            <a:fillRect/>
          </a:stretch>
        </p:blipFill>
        <p:spPr bwMode="auto">
          <a:xfrm>
            <a:off x="0" y="0"/>
            <a:ext cx="5214942" cy="6858000"/>
          </a:xfrm>
          <a:prstGeom prst="rect">
            <a:avLst/>
          </a:prstGeom>
          <a:noFill/>
          <a:ln w="9525">
            <a:noFill/>
            <a:miter lim="800000"/>
            <a:headEnd/>
            <a:tailEnd/>
          </a:ln>
        </p:spPr>
      </p:pic>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C:\Documents and Settings\Dell\Escritorio\MOVIMIENTO PARA HACER\090228gif_annimation_eye.gif"/>
          <p:cNvPicPr>
            <a:picLocks noChangeAspect="1" noChangeArrowheads="1" noCrop="1"/>
          </p:cNvPicPr>
          <p:nvPr/>
        </p:nvPicPr>
        <p:blipFill>
          <a:blip r:embed="rId2"/>
          <a:srcRect/>
          <a:stretch>
            <a:fillRect/>
          </a:stretch>
        </p:blipFill>
        <p:spPr bwMode="auto">
          <a:xfrm>
            <a:off x="4000496" y="785794"/>
            <a:ext cx="5500694" cy="4398372"/>
          </a:xfrm>
          <a:prstGeom prst="rect">
            <a:avLst/>
          </a:prstGeom>
          <a:noFill/>
        </p:spPr>
      </p:pic>
      <p:pic>
        <p:nvPicPr>
          <p:cNvPr id="3" name="Picture 2" descr="C:\Documents and Settings\Dell\Escritorio\MOVIMIENTO PARA HACER\090228gif_annimation_eye.gif"/>
          <p:cNvPicPr>
            <a:picLocks noChangeAspect="1" noChangeArrowheads="1" noCrop="1"/>
          </p:cNvPicPr>
          <p:nvPr/>
        </p:nvPicPr>
        <p:blipFill>
          <a:blip r:embed="rId2"/>
          <a:srcRect/>
          <a:stretch>
            <a:fillRect/>
          </a:stretch>
        </p:blipFill>
        <p:spPr bwMode="auto">
          <a:xfrm flipH="1">
            <a:off x="-357222" y="785794"/>
            <a:ext cx="5429288" cy="4398372"/>
          </a:xfrm>
          <a:prstGeom prst="rect">
            <a:avLst/>
          </a:prstGeom>
          <a:noFill/>
        </p:spPr>
      </p:pic>
    </p:spTree>
  </p:cSld>
  <p:clrMapOvr>
    <a:masterClrMapping/>
  </p:clrMapOvr>
  <p:transition spd="slow" advTm="16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C:\Documents and Settings\Dell\Escritorio\POVEGLIA, LA ISLA DE LOS HORRORES\2poveglia-1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POVEGLIA, LA ISLA DE LOS HORRORES\2poveglia-22.jpg"/>
          <p:cNvPicPr>
            <a:picLocks noChangeAspect="1" noChangeArrowheads="1"/>
          </p:cNvPicPr>
          <p:nvPr/>
        </p:nvPicPr>
        <p:blipFill>
          <a:blip r:embed="rId2"/>
          <a:srcRect/>
          <a:stretch>
            <a:fillRect/>
          </a:stretch>
        </p:blipFill>
        <p:spPr bwMode="auto">
          <a:xfrm>
            <a:off x="0" y="0"/>
            <a:ext cx="9242425"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POVEGLIA, LA ISLA DE LOS HORRORES\2poveglia-1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POVEGLIA, LA ISLA DE LOS HORRORES\2poveglia-14.jpg"/>
          <p:cNvPicPr>
            <a:picLocks noChangeAspect="1" noChangeArrowheads="1"/>
          </p:cNvPicPr>
          <p:nvPr/>
        </p:nvPicPr>
        <p:blipFill>
          <a:blip r:embed="rId2"/>
          <a:srcRect/>
          <a:stretch>
            <a:fillRect/>
          </a:stretch>
        </p:blipFill>
        <p:spPr bwMode="auto">
          <a:xfrm>
            <a:off x="0" y="0"/>
            <a:ext cx="9129713"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POVEGLIA, LA ISLA DE LOS HORRORES\2poveglia-2SSSSS.jpg"/>
          <p:cNvPicPr>
            <a:picLocks noChangeAspect="1" noChangeArrowheads="1"/>
          </p:cNvPicPr>
          <p:nvPr/>
        </p:nvPicPr>
        <p:blipFill>
          <a:blip r:embed="rId2"/>
          <a:srcRect/>
          <a:stretch>
            <a:fillRect/>
          </a:stretch>
        </p:blipFill>
        <p:spPr bwMode="auto">
          <a:xfrm>
            <a:off x="0" y="0"/>
            <a:ext cx="9250363"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POVEGLIA, LA ISLA DE LOS HORRORES\2poveglia-3.jpg"/>
          <p:cNvPicPr>
            <a:picLocks noChangeAspect="1" noChangeArrowheads="1"/>
          </p:cNvPicPr>
          <p:nvPr/>
        </p:nvPicPr>
        <p:blipFill>
          <a:blip r:embed="rId2"/>
          <a:srcRect/>
          <a:stretch>
            <a:fillRect/>
          </a:stretch>
        </p:blipFill>
        <p:spPr bwMode="auto">
          <a:xfrm>
            <a:off x="1" y="0"/>
            <a:ext cx="914400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C:\Documents and Settings\Dell\Escritorio\POVEGLIA, LA ISLA DE LOS HORRORES\2poveglia-18.jpg"/>
          <p:cNvPicPr>
            <a:picLocks noChangeAspect="1" noChangeArrowheads="1"/>
          </p:cNvPicPr>
          <p:nvPr/>
        </p:nvPicPr>
        <p:blipFill>
          <a:blip r:embed="rId2"/>
          <a:srcRect/>
          <a:stretch>
            <a:fillRect/>
          </a:stretch>
        </p:blipFill>
        <p:spPr bwMode="auto">
          <a:xfrm>
            <a:off x="0" y="0"/>
            <a:ext cx="9129713"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a:duotone>
              <a:prstClr val="black"/>
              <a:srgbClr val="D9C3A5">
                <a:tint val="50000"/>
                <a:satMod val="180000"/>
              </a:srgbClr>
            </a:duotone>
            <a:lum bright="71000" contrast="-43000"/>
          </a:blip>
          <a:srcRect/>
          <a:stretch>
            <a:fillRect/>
          </a:stretch>
        </p:blipFill>
        <p:spPr bwMode="auto">
          <a:xfrm>
            <a:off x="0" y="-19050"/>
            <a:ext cx="9144000" cy="6877050"/>
          </a:xfrm>
          <a:prstGeom prst="rect">
            <a:avLst/>
          </a:prstGeom>
          <a:noFill/>
          <a:ln w="9525">
            <a:noFill/>
            <a:miter lim="800000"/>
            <a:headEnd/>
            <a:tailEnd/>
          </a:ln>
        </p:spPr>
      </p:pic>
      <p:sp>
        <p:nvSpPr>
          <p:cNvPr id="6146" name="1 Rectángulo"/>
          <p:cNvSpPr>
            <a:spLocks noChangeArrowheads="1"/>
          </p:cNvSpPr>
          <p:nvPr/>
        </p:nvSpPr>
        <p:spPr bwMode="auto">
          <a:xfrm>
            <a:off x="714348" y="1142984"/>
            <a:ext cx="7786742" cy="4524315"/>
          </a:xfrm>
          <a:prstGeom prst="rect">
            <a:avLst/>
          </a:prstGeom>
          <a:noFill/>
          <a:ln w="9525">
            <a:noFill/>
            <a:miter lim="800000"/>
            <a:headEnd/>
            <a:tailEnd/>
          </a:ln>
        </p:spPr>
        <p:txBody>
          <a:bodyPr wrap="square">
            <a:spAutoFit/>
          </a:bodyPr>
          <a:lstStyle/>
          <a:p>
            <a:pPr algn="just"/>
            <a:r>
              <a:rPr lang="es-ES" sz="2400" b="1" i="1" dirty="0" smtClean="0">
                <a:latin typeface="Arial" pitchFamily="34" charset="0"/>
                <a:cs typeface="Arial" pitchFamily="34" charset="0"/>
              </a:rPr>
              <a:t>Durante </a:t>
            </a:r>
            <a:r>
              <a:rPr lang="es-ES" sz="2400" b="1" i="1" dirty="0">
                <a:latin typeface="Arial" pitchFamily="34" charset="0"/>
                <a:cs typeface="Arial" pitchFamily="34" charset="0"/>
              </a:rPr>
              <a:t>un tiempo, el gobierno italiano fue el propietario de la isla, pero fue vendida más tarde. El dueño la abandonó en la década de 1960 y fue la última persona en tratar de vivir allí. Una familia recientemente trató de comprar la isla y construir una casa de vacaciones en ella, pero después de pasar la primera noche allí, se marcharon al día siguiente corriendo muy asustados y se negaron a comentar nada sobre lo sucedido. El único hecho que sí sabemos es que una de sus hijas sufrió un desgarro en la cara y requirió catorce puntos de sutura</a:t>
            </a:r>
            <a:r>
              <a:rPr lang="es-ES" sz="2400" b="1" i="1" dirty="0" smtClean="0">
                <a:latin typeface="Arial" pitchFamily="34" charset="0"/>
                <a:cs typeface="Arial" pitchFamily="34" charset="0"/>
              </a:rPr>
              <a:t>.</a:t>
            </a:r>
            <a:endParaRPr lang="es-ES" sz="2400" b="1" i="1" dirty="0">
              <a:latin typeface="Arial" pitchFamily="34" charset="0"/>
              <a:cs typeface="Arial" pitchFamily="34" charset="0"/>
            </a:endParaRPr>
          </a:p>
        </p:txBody>
      </p:sp>
    </p:spTree>
  </p:cSld>
  <p:clrMapOvr>
    <a:masterClrMapping/>
  </p:clrMapOvr>
  <p:transition spd="slow"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C:\Documents and Settings\Dell\Escritorio\POVEGLIA, LA ISLA DE LOS HORRORES\2poveglia-20.jpg"/>
          <p:cNvPicPr>
            <a:picLocks noChangeAspect="1" noChangeArrowheads="1"/>
          </p:cNvPicPr>
          <p:nvPr/>
        </p:nvPicPr>
        <p:blipFill>
          <a:blip r:embed="rId2"/>
          <a:srcRect/>
          <a:stretch>
            <a:fillRect/>
          </a:stretch>
        </p:blipFill>
        <p:spPr bwMode="auto">
          <a:xfrm>
            <a:off x="-73025" y="0"/>
            <a:ext cx="9217025"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C:\Documents and Settings\Dell\Escritorio\POVEGLIA, LA ISLA DE LOS HORRORES\2poveglia-16.jpg"/>
          <p:cNvPicPr>
            <a:picLocks noChangeAspect="1" noChangeArrowheads="1"/>
          </p:cNvPicPr>
          <p:nvPr/>
        </p:nvPicPr>
        <p:blipFill>
          <a:blip r:embed="rId2"/>
          <a:srcRect/>
          <a:stretch>
            <a:fillRect/>
          </a:stretch>
        </p:blipFill>
        <p:spPr bwMode="auto">
          <a:xfrm>
            <a:off x="0" y="0"/>
            <a:ext cx="924560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POVEGLIA, LA ISLA DE LOS HORRORES\2poveglia-17.jpg"/>
          <p:cNvPicPr>
            <a:picLocks noChangeAspect="1" noChangeArrowheads="1"/>
          </p:cNvPicPr>
          <p:nvPr/>
        </p:nvPicPr>
        <p:blipFill>
          <a:blip r:embed="rId2"/>
          <a:srcRect/>
          <a:stretch>
            <a:fillRect/>
          </a:stretch>
        </p:blipFill>
        <p:spPr bwMode="auto">
          <a:xfrm>
            <a:off x="0" y="0"/>
            <a:ext cx="9323388"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POVEGLIA, LA ISLA DE LOS HORRORES\2poveglia-25.jpg"/>
          <p:cNvPicPr>
            <a:picLocks noChangeAspect="1" noChangeArrowheads="1"/>
          </p:cNvPicPr>
          <p:nvPr/>
        </p:nvPicPr>
        <p:blipFill>
          <a:blip r:embed="rId2"/>
          <a:srcRect/>
          <a:stretch>
            <a:fillRect/>
          </a:stretch>
        </p:blipFill>
        <p:spPr bwMode="auto">
          <a:xfrm>
            <a:off x="0" y="0"/>
            <a:ext cx="9402763"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POVEGLIA, LA ISLA DE LOS HORRORES\2poveglia-21.jpg"/>
          <p:cNvPicPr>
            <a:picLocks noChangeAspect="1" noChangeArrowheads="1"/>
          </p:cNvPicPr>
          <p:nvPr/>
        </p:nvPicPr>
        <p:blipFill>
          <a:blip r:embed="rId2"/>
          <a:srcRect/>
          <a:stretch>
            <a:fillRect/>
          </a:stretch>
        </p:blipFill>
        <p:spPr bwMode="auto">
          <a:xfrm>
            <a:off x="0" y="0"/>
            <a:ext cx="947420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POVEGLIA, LA ISLA DE LOS HORRORES\2poveglia-2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a:duotone>
              <a:prstClr val="black"/>
              <a:srgbClr val="D9C3A5">
                <a:tint val="50000"/>
                <a:satMod val="180000"/>
              </a:srgbClr>
            </a:duotone>
            <a:lum bright="71000" contrast="-43000"/>
          </a:blip>
          <a:srcRect/>
          <a:stretch>
            <a:fillRect/>
          </a:stretch>
        </p:blipFill>
        <p:spPr bwMode="auto">
          <a:xfrm>
            <a:off x="0" y="-19050"/>
            <a:ext cx="9144000" cy="6877050"/>
          </a:xfrm>
          <a:prstGeom prst="rect">
            <a:avLst/>
          </a:prstGeom>
          <a:noFill/>
          <a:ln w="9525">
            <a:noFill/>
            <a:miter lim="800000"/>
            <a:headEnd/>
            <a:tailEnd/>
          </a:ln>
        </p:spPr>
      </p:pic>
      <p:sp>
        <p:nvSpPr>
          <p:cNvPr id="6146" name="1 Rectángulo"/>
          <p:cNvSpPr>
            <a:spLocks noChangeArrowheads="1"/>
          </p:cNvSpPr>
          <p:nvPr/>
        </p:nvSpPr>
        <p:spPr bwMode="auto">
          <a:xfrm>
            <a:off x="642910" y="785794"/>
            <a:ext cx="7929618" cy="5016758"/>
          </a:xfrm>
          <a:prstGeom prst="rect">
            <a:avLst/>
          </a:prstGeom>
          <a:noFill/>
          <a:ln w="9525">
            <a:noFill/>
            <a:miter lim="800000"/>
            <a:headEnd/>
            <a:tailEnd/>
          </a:ln>
        </p:spPr>
        <p:txBody>
          <a:bodyPr wrap="square">
            <a:spAutoFit/>
          </a:bodyPr>
          <a:lstStyle/>
          <a:p>
            <a:pPr algn="just"/>
            <a:r>
              <a:rPr lang="es-ES" sz="2000" b="1" i="1" dirty="0" smtClean="0">
                <a:latin typeface="Arial" pitchFamily="34" charset="0"/>
                <a:cs typeface="Arial" pitchFamily="34" charset="0"/>
              </a:rPr>
              <a:t>Varios </a:t>
            </a:r>
            <a:r>
              <a:rPr lang="es-ES" sz="2000" b="1" i="1" dirty="0">
                <a:latin typeface="Arial" pitchFamily="34" charset="0"/>
                <a:cs typeface="Arial" pitchFamily="34" charset="0"/>
              </a:rPr>
              <a:t>psíquicos han visitado la isla y  el hospital abandonado, pero todos ellos han sentido allí un miedo a la muerte atroz. De vez en cuando algunos temerarios han esquivado las patrullas de la policía para explorar la isla, pero todo el mundo que lo ha hecho se ha negado a regresar diciendo que hay una atmósfera pesada maligna, que sientes como si alguien respirara sobre tu cuello, ves sombras en movimiento y que los gritos y gemidos de los torturados que atraviesan la isla hace insoportable permanecer allí.</a:t>
            </a:r>
          </a:p>
          <a:p>
            <a:pPr algn="just"/>
            <a:r>
              <a:rPr lang="es-ES" sz="2000" b="1" i="1" dirty="0">
                <a:latin typeface="Arial" pitchFamily="34" charset="0"/>
                <a:cs typeface="Arial" pitchFamily="34" charset="0"/>
              </a:rPr>
              <a:t>Un informe de unos buscadores de emociones equivocadas que huyeron de la isla, dice que después de entrar en el hospital abandonado, una voz sin cuerpo les ordenó, “Salgan inmediatamente y no vuelvan</a:t>
            </a:r>
            <a:r>
              <a:rPr lang="es-ES" sz="2000" b="1" i="1" dirty="0" smtClean="0">
                <a:latin typeface="Arial" pitchFamily="34" charset="0"/>
                <a:cs typeface="Arial" pitchFamily="34" charset="0"/>
              </a:rPr>
              <a:t>”. Ellos </a:t>
            </a:r>
            <a:r>
              <a:rPr lang="es-ES" sz="2000" b="1" i="1" dirty="0">
                <a:latin typeface="Arial" pitchFamily="34" charset="0"/>
                <a:cs typeface="Arial" pitchFamily="34" charset="0"/>
              </a:rPr>
              <a:t>nunca pudieron hacerlo.</a:t>
            </a:r>
          </a:p>
          <a:p>
            <a:pPr algn="just"/>
            <a:r>
              <a:rPr lang="es-ES" sz="2000" b="1" i="1" dirty="0">
                <a:latin typeface="Arial" pitchFamily="34" charset="0"/>
                <a:cs typeface="Arial" pitchFamily="34" charset="0"/>
              </a:rPr>
              <a:t>Actualmente (si bien solo durante los días ya que a la noche no queda nadie ahí, seguramente por ser de la zona y conocer las leyenda sobre ese lugar), se dice que la están refaccionando…</a:t>
            </a:r>
          </a:p>
        </p:txBody>
      </p:sp>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POVEGLIA, LA ISLA DE LOS HORRORES\2poveglia-2.jpg"/>
          <p:cNvPicPr>
            <a:picLocks noChangeAspect="1" noChangeArrowheads="1"/>
          </p:cNvPicPr>
          <p:nvPr/>
        </p:nvPicPr>
        <p:blipFill>
          <a:blip r:embed="rId2"/>
          <a:srcRect/>
          <a:stretch>
            <a:fillRect/>
          </a:stretch>
        </p:blipFill>
        <p:spPr bwMode="auto">
          <a:xfrm>
            <a:off x="0" y="0"/>
            <a:ext cx="9444038"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POVEGLIA, LA ISLA DE LOS HORRORES\2poveglia-2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POVEGLIA, LA ISLA DE LOS HORRORES\2poveglia-29.jpg"/>
          <p:cNvPicPr>
            <a:picLocks noChangeAspect="1" noChangeArrowheads="1"/>
          </p:cNvPicPr>
          <p:nvPr/>
        </p:nvPicPr>
        <p:blipFill>
          <a:blip r:embed="rId2"/>
          <a:srcRect/>
          <a:stretch>
            <a:fillRect/>
          </a:stretch>
        </p:blipFill>
        <p:spPr bwMode="auto">
          <a:xfrm>
            <a:off x="-1" y="0"/>
            <a:ext cx="9131137"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POVEGLIA, LA ISLA DE LOS HORRORES\2poveglia-28.jpg"/>
          <p:cNvPicPr>
            <a:picLocks noChangeAspect="1" noChangeArrowheads="1"/>
          </p:cNvPicPr>
          <p:nvPr/>
        </p:nvPicPr>
        <p:blipFill>
          <a:blip r:embed="rId2"/>
          <a:srcRect/>
          <a:stretch>
            <a:fillRect/>
          </a:stretch>
        </p:blipFill>
        <p:spPr bwMode="auto">
          <a:xfrm>
            <a:off x="0" y="0"/>
            <a:ext cx="913130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POVEGLIA, LA ISLA DE LOS HORRORES\2poveglia-33.jpg"/>
          <p:cNvPicPr>
            <a:picLocks noChangeAspect="1" noChangeArrowheads="1"/>
          </p:cNvPicPr>
          <p:nvPr/>
        </p:nvPicPr>
        <p:blipFill>
          <a:blip r:embed="rId2"/>
          <a:srcRect/>
          <a:stretch>
            <a:fillRect/>
          </a:stretch>
        </p:blipFill>
        <p:spPr bwMode="auto">
          <a:xfrm>
            <a:off x="0" y="0"/>
            <a:ext cx="9504363"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POVEGLIA, LA ISLA DE LOS HORRORES\2poveglia-23.jpg"/>
          <p:cNvPicPr>
            <a:picLocks noChangeAspect="1" noChangeArrowheads="1"/>
          </p:cNvPicPr>
          <p:nvPr/>
        </p:nvPicPr>
        <p:blipFill>
          <a:blip r:embed="rId2"/>
          <a:srcRect/>
          <a:stretch>
            <a:fillRect/>
          </a:stretch>
        </p:blipFill>
        <p:spPr bwMode="auto">
          <a:xfrm>
            <a:off x="0" y="0"/>
            <a:ext cx="924265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POVEGLIA, LA ISLA DE LOS HORRORES\2poveglia-5.jpg"/>
          <p:cNvPicPr>
            <a:picLocks noChangeAspect="1" noChangeArrowheads="1"/>
          </p:cNvPicPr>
          <p:nvPr/>
        </p:nvPicPr>
        <p:blipFill>
          <a:blip r:embed="rId2"/>
          <a:srcRect/>
          <a:stretch>
            <a:fillRect/>
          </a:stretch>
        </p:blipFill>
        <p:spPr bwMode="auto">
          <a:xfrm>
            <a:off x="0" y="0"/>
            <a:ext cx="9429750" cy="685800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2" descr="C:\Documents and Settings\Dell\Escritorio\MOVIMIENTO PARA HACER\090228gif_annimation_eye.gif"/>
          <p:cNvPicPr>
            <a:picLocks noChangeAspect="1" noChangeArrowheads="1" noCrop="1"/>
          </p:cNvPicPr>
          <p:nvPr/>
        </p:nvPicPr>
        <p:blipFill>
          <a:blip r:embed="rId2"/>
          <a:srcRect/>
          <a:stretch>
            <a:fillRect/>
          </a:stretch>
        </p:blipFill>
        <p:spPr bwMode="auto">
          <a:xfrm flipH="1">
            <a:off x="-1857420" y="0"/>
            <a:ext cx="9144000" cy="6858000"/>
          </a:xfrm>
          <a:prstGeom prst="rect">
            <a:avLst/>
          </a:prstGeom>
          <a:noFill/>
        </p:spPr>
      </p:pic>
      <p:pic>
        <p:nvPicPr>
          <p:cNvPr id="16" name="Picture 2" descr="C:\Documents and Settings\Dell\Escritorio\POVEGLIA, LA ISLA DE LOS HORRORES\2poveglia-7.jpg"/>
          <p:cNvPicPr>
            <a:picLocks noChangeAspect="1" noChangeArrowheads="1"/>
          </p:cNvPicPr>
          <p:nvPr/>
        </p:nvPicPr>
        <p:blipFill>
          <a:blip r:embed="rId3"/>
          <a:srcRect/>
          <a:stretch>
            <a:fillRect/>
          </a:stretch>
        </p:blipFill>
        <p:spPr bwMode="auto">
          <a:xfrm>
            <a:off x="0" y="0"/>
            <a:ext cx="9144000" cy="6858000"/>
          </a:xfrm>
          <a:prstGeom prst="rect">
            <a:avLst/>
          </a:prstGeom>
          <a:noFill/>
          <a:ln w="9525">
            <a:solidFill>
              <a:schemeClr val="tx1">
                <a:alpha val="0"/>
              </a:schemeClr>
            </a:solidFill>
            <a:miter lim="800000"/>
            <a:headEnd/>
            <a:tailEnd/>
          </a:ln>
        </p:spPr>
      </p:pic>
      <p:sp>
        <p:nvSpPr>
          <p:cNvPr id="6" name="5 Rectángulo"/>
          <p:cNvSpPr/>
          <p:nvPr/>
        </p:nvSpPr>
        <p:spPr>
          <a:xfrm>
            <a:off x="4463892" y="714356"/>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5" presetClass="exit" presetSubtype="0" fill="hold" nodeType="clickEffect">
                                  <p:stCondLst>
                                    <p:cond delay="0"/>
                                  </p:stCondLst>
                                  <p:childTnLst>
                                    <p:animEffect transition="out" filter="fade">
                                      <p:cBhvr>
                                        <p:cTn id="11" dur="2000"/>
                                        <p:tgtEl>
                                          <p:spTgt spid="16"/>
                                        </p:tgtEl>
                                      </p:cBhvr>
                                    </p:animEffect>
                                    <p:anim calcmode="lin" valueType="num">
                                      <p:cBhvr>
                                        <p:cTn id="12" dur="2000"/>
                                        <p:tgtEl>
                                          <p:spTgt spid="16"/>
                                        </p:tgtEl>
                                        <p:attrNameLst>
                                          <p:attrName>style.rotation</p:attrName>
                                        </p:attrNameLst>
                                      </p:cBhvr>
                                      <p:tavLst>
                                        <p:tav tm="0">
                                          <p:val>
                                            <p:fltVal val="0"/>
                                          </p:val>
                                        </p:tav>
                                        <p:tav tm="100000">
                                          <p:val>
                                            <p:fltVal val="720"/>
                                          </p:val>
                                        </p:tav>
                                      </p:tavLst>
                                    </p:anim>
                                    <p:anim calcmode="lin" valueType="num">
                                      <p:cBhvr>
                                        <p:cTn id="13" dur="2000"/>
                                        <p:tgtEl>
                                          <p:spTgt spid="16"/>
                                        </p:tgtEl>
                                        <p:attrNameLst>
                                          <p:attrName>ppt_h</p:attrName>
                                        </p:attrNameLst>
                                      </p:cBhvr>
                                      <p:tavLst>
                                        <p:tav tm="0">
                                          <p:val>
                                            <p:strVal val="ppt_h"/>
                                          </p:val>
                                        </p:tav>
                                        <p:tav tm="100000">
                                          <p:val>
                                            <p:fltVal val="0"/>
                                          </p:val>
                                        </p:tav>
                                      </p:tavLst>
                                    </p:anim>
                                    <p:anim calcmode="lin" valueType="num">
                                      <p:cBhvr>
                                        <p:cTn id="14" dur="2000"/>
                                        <p:tgtEl>
                                          <p:spTgt spid="16"/>
                                        </p:tgtEl>
                                        <p:attrNameLst>
                                          <p:attrName>ppt_w</p:attrName>
                                        </p:attrNameLst>
                                      </p:cBhvr>
                                      <p:tavLst>
                                        <p:tav tm="0">
                                          <p:val>
                                            <p:strVal val="ppt_w"/>
                                          </p:val>
                                        </p:tav>
                                        <p:tav tm="100000">
                                          <p:val>
                                            <p:fltVal val="0"/>
                                          </p:val>
                                        </p:tav>
                                      </p:tavLst>
                                    </p:anim>
                                    <p:set>
                                      <p:cBhvr>
                                        <p:cTn id="15" dur="1" fill="hold">
                                          <p:stCondLst>
                                            <p:cond delay="1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OVEGLIA LA ISLA DE LOS HORRORE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POVEGLIA LA ISLA DE LOS HORRORES</Template>
  <TotalTime>5</TotalTime>
  <Words>796</Words>
  <Application>Microsoft Office PowerPoint</Application>
  <PresentationFormat>Presentación en pantalla (4:3)</PresentationFormat>
  <Paragraphs>59</Paragraphs>
  <Slides>45</Slides>
  <Notes>0</Notes>
  <HiddenSlides>0</HiddenSlides>
  <MMClips>0</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POVEGLIA LA ISLA DE LOS HORRORES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2014-05-03T09:11:52Z</dcterms:created>
  <dcterms:modified xsi:type="dcterms:W3CDTF">2014-05-03T09:17:21Z</dcterms:modified>
</cp:coreProperties>
</file>