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3" r:id="rId3"/>
    <p:sldId id="329" r:id="rId4"/>
    <p:sldId id="366" r:id="rId5"/>
    <p:sldId id="374" r:id="rId6"/>
    <p:sldId id="363" r:id="rId7"/>
    <p:sldId id="367" r:id="rId8"/>
    <p:sldId id="370" r:id="rId9"/>
    <p:sldId id="352" r:id="rId10"/>
    <p:sldId id="376" r:id="rId11"/>
    <p:sldId id="342" r:id="rId12"/>
    <p:sldId id="347" r:id="rId13"/>
    <p:sldId id="364" r:id="rId14"/>
    <p:sldId id="330" r:id="rId15"/>
    <p:sldId id="368" r:id="rId16"/>
    <p:sldId id="350" r:id="rId17"/>
    <p:sldId id="369" r:id="rId18"/>
    <p:sldId id="357" r:id="rId19"/>
    <p:sldId id="343" r:id="rId20"/>
    <p:sldId id="354" r:id="rId21"/>
    <p:sldId id="359" r:id="rId22"/>
    <p:sldId id="349" r:id="rId23"/>
    <p:sldId id="377" r:id="rId24"/>
    <p:sldId id="383" r:id="rId25"/>
    <p:sldId id="384" r:id="rId26"/>
    <p:sldId id="385" r:id="rId27"/>
    <p:sldId id="355" r:id="rId28"/>
    <p:sldId id="346" r:id="rId29"/>
    <p:sldId id="372" r:id="rId30"/>
    <p:sldId id="351" r:id="rId31"/>
    <p:sldId id="348" r:id="rId32"/>
    <p:sldId id="361" r:id="rId33"/>
    <p:sldId id="356" r:id="rId34"/>
    <p:sldId id="345" r:id="rId35"/>
    <p:sldId id="375" r:id="rId36"/>
    <p:sldId id="371" r:id="rId37"/>
    <p:sldId id="380" r:id="rId38"/>
    <p:sldId id="344" r:id="rId39"/>
    <p:sldId id="378" r:id="rId40"/>
    <p:sldId id="327" r:id="rId41"/>
    <p:sldId id="373"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qeVyEqHATogl+inbHpAGg==" hashData="RTSlicYP/0yoItoAIvd0Ao3vgh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42" autoAdjust="0"/>
    <p:restoredTop sz="86381"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23/01/2015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p:transition spd="slow">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055DC8F-E214-48FA-95BF-D4AA068CD2A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23/01/2015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trips dir="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F43EEB1-AD3E-4B0A-9902-E0DA8C81DB9E}"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8.jpeg"/></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 name="Picture 3" descr="illusion-017"/>
          <p:cNvPicPr>
            <a:picLocks noChangeAspect="1" noChangeArrowheads="1" noCrop="1"/>
          </p:cNvPicPr>
          <p:nvPr/>
        </p:nvPicPr>
        <p:blipFill>
          <a:blip r:embed="rId3" cstate="print">
            <a:duotone>
              <a:schemeClr val="accent6">
                <a:shade val="45000"/>
                <a:satMod val="135000"/>
              </a:schemeClr>
              <a:prstClr val="white"/>
            </a:duotone>
            <a:lum bright="34000"/>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pic>
        <p:nvPicPr>
          <p:cNvPr id="17" name="Picture 6" descr="C:\Documents and Settings\Mousset gérard\Mes documents\Gerard MOUSSET\DOCPERSO\QUARANTAINE\ordinateur_51.gif"/>
          <p:cNvPicPr>
            <a:picLocks noChangeAspect="1" noChangeArrowheads="1" noCrop="1"/>
          </p:cNvPicPr>
          <p:nvPr/>
        </p:nvPicPr>
        <p:blipFill>
          <a:blip r:embed="rId9" cstate="print"/>
          <a:srcRect/>
          <a:stretch>
            <a:fillRect/>
          </a:stretch>
        </p:blipFill>
        <p:spPr bwMode="auto">
          <a:xfrm rot="328932">
            <a:off x="3679949" y="5834608"/>
            <a:ext cx="1567374" cy="997261"/>
          </a:xfrm>
          <a:prstGeom prst="rect">
            <a:avLst/>
          </a:prstGeom>
          <a:noFill/>
          <a:ln w="9525">
            <a:noFill/>
            <a:miter lim="800000"/>
            <a:headEnd/>
            <a:tailEnd/>
          </a:ln>
        </p:spPr>
      </p:pic>
      <p:sp>
        <p:nvSpPr>
          <p:cNvPr id="18" name="17 CuadroTexto"/>
          <p:cNvSpPr txBox="1"/>
          <p:nvPr/>
        </p:nvSpPr>
        <p:spPr>
          <a:xfrm>
            <a:off x="4716016" y="6237312"/>
            <a:ext cx="2046138" cy="369332"/>
          </a:xfrm>
          <a:prstGeom prst="rect">
            <a:avLst/>
          </a:prstGeom>
          <a:solidFill>
            <a:schemeClr val="accent2"/>
          </a:solidFill>
          <a:ln>
            <a:solidFill>
              <a:srgbClr val="FF0000"/>
            </a:solidFill>
          </a:ln>
        </p:spPr>
        <p:txBody>
          <a:bodyPr wrap="none" rtlCol="0">
            <a:spAutoFit/>
          </a:bodyPr>
          <a:lstStyle/>
          <a:p>
            <a:r>
              <a:rPr lang="es-ES" b="1" dirty="0" smtClean="0">
                <a:solidFill>
                  <a:srgbClr val="FFFF00"/>
                </a:solidFill>
              </a:rPr>
              <a:t>PASALAS TODAS TU</a:t>
            </a:r>
            <a:endParaRPr lang="es-ES" b="1" dirty="0">
              <a:solidFill>
                <a:srgbClr val="FFFF00"/>
              </a:solidFill>
            </a:endParaRPr>
          </a:p>
        </p:txBody>
      </p:sp>
      <p:sp>
        <p:nvSpPr>
          <p:cNvPr id="19" name="18 Rectángulo"/>
          <p:cNvSpPr/>
          <p:nvPr/>
        </p:nvSpPr>
        <p:spPr>
          <a:xfrm>
            <a:off x="0" y="1785926"/>
            <a:ext cx="9144000" cy="3139321"/>
          </a:xfrm>
          <a:prstGeom prst="rect">
            <a:avLst/>
          </a:prstGeom>
        </p:spPr>
        <p:txBody>
          <a:bodyPr wrap="square">
            <a:spAutoFit/>
          </a:bodyPr>
          <a:lstStyle/>
          <a:p>
            <a:pPr algn="ctr"/>
            <a:r>
              <a:rPr lang="es-ES" sz="66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pitchFamily="34" charset="0"/>
              </a:rPr>
              <a:t>¿Podría el bosón de Higgs</a:t>
            </a:r>
          </a:p>
          <a:p>
            <a:pPr algn="ctr"/>
            <a:r>
              <a:rPr lang="es-ES" sz="66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pitchFamily="34" charset="0"/>
              </a:rPr>
              <a:t> destruir </a:t>
            </a:r>
            <a:r>
              <a:rPr lang="es-ES" sz="6600" b="1" i="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pitchFamily="34" charset="0"/>
              </a:rPr>
              <a:t>el </a:t>
            </a:r>
            <a:r>
              <a:rPr lang="es-ES" sz="6600" b="1" i="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pitchFamily="34" charset="0"/>
              </a:rPr>
              <a:t>Universo?</a:t>
            </a:r>
            <a:endParaRPr lang="es-ES" sz="66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lin Sans FB" pitchFamily="34" charset="0"/>
            </a:endParaRPr>
          </a:p>
        </p:txBody>
      </p:sp>
    </p:spTree>
  </p:cSld>
  <p:clrMapOvr>
    <a:masterClrMapping/>
  </p:clrMapOvr>
  <p:transition advClick="0" advTm="10000">
    <p:sndAc>
      <p:stSnd>
        <p:snd r:embed="rId2" name="What a wonderful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0"/>
                                        </p:tgtEl>
                                        <p:attrNameLst>
                                          <p:attrName>style.opacity</p:attrName>
                                        </p:attrNameLst>
                                      </p:cBhvr>
                                      <p:to>
                                        <p:strVal val="0.25"/>
                                      </p:to>
                                    </p:set>
                                    <p:animEffect filter="image" prLst="opacity: 0.25">
                                      <p:cBhvr rctx="IE">
                                        <p:cTn id="7"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lhc-imagen-1.jpg"/>
          <p:cNvPicPr>
            <a:picLocks noChangeAspect="1" noChangeArrowheads="1"/>
          </p:cNvPicPr>
          <p:nvPr/>
        </p:nvPicPr>
        <p:blipFill>
          <a:blip r:embed="rId2" cstate="print"/>
          <a:srcRect/>
          <a:stretch>
            <a:fillRect/>
          </a:stretch>
        </p:blipFill>
        <p:spPr bwMode="auto">
          <a:xfrm>
            <a:off x="0" y="0"/>
            <a:ext cx="9235104" cy="6858000"/>
          </a:xfrm>
          <a:prstGeom prst="rect">
            <a:avLst/>
          </a:prstGeom>
          <a:noFill/>
        </p:spPr>
      </p:pic>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95573" y="5788149"/>
            <a:ext cx="1567374" cy="997261"/>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88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Berlin Sans FB" pitchFamily="34" charset="0"/>
                <a:cs typeface="Times New Roman"/>
              </a:rPr>
              <a:t>Acelerador</a:t>
            </a:r>
          </a:p>
          <a:p>
            <a:pPr algn="ctr">
              <a:defRPr/>
            </a:pPr>
            <a:r>
              <a:rPr lang="es-ES" sz="88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Berlin Sans FB" pitchFamily="34" charset="0"/>
                <a:cs typeface="Times New Roman"/>
              </a:rPr>
              <a:t>de </a:t>
            </a:r>
          </a:p>
          <a:p>
            <a:pPr algn="ctr">
              <a:defRPr/>
            </a:pPr>
            <a:r>
              <a:rPr lang="es-ES" sz="88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Berlin Sans FB" pitchFamily="34" charset="0"/>
                <a:cs typeface="Times New Roman"/>
              </a:rPr>
              <a:t>Partículas</a:t>
            </a:r>
            <a:endParaRPr lang="es-ES" sz="88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Berlin Sans FB" pitchFamily="34" charset="0"/>
              <a:cs typeface="Times New Roman"/>
            </a:endParaRPr>
          </a:p>
        </p:txBody>
      </p:sp>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67581" y="5788150"/>
            <a:ext cx="1567374" cy="997261"/>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MS_Higgs-event.jpg"/>
          <p:cNvPicPr>
            <a:picLocks noChangeAspect="1" noChangeArrowheads="1"/>
          </p:cNvPicPr>
          <p:nvPr/>
        </p:nvPicPr>
        <p:blipFill>
          <a:blip r:embed="rId2" cstate="print"/>
          <a:srcRect/>
          <a:stretch>
            <a:fillRect/>
          </a:stretch>
        </p:blipFill>
        <p:spPr bwMode="auto">
          <a:xfrm>
            <a:off x="-180528" y="0"/>
            <a:ext cx="9505056" cy="70294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gran-colisionador-de-hadrones-lhc.jpg"/>
          <p:cNvPicPr>
            <a:picLocks noChangeAspect="1" noChangeArrowheads="1"/>
          </p:cNvPicPr>
          <p:nvPr/>
        </p:nvPicPr>
        <p:blipFill>
          <a:blip r:embed="rId3" cstate="print"/>
          <a:srcRect/>
          <a:stretch>
            <a:fillRect/>
          </a:stretch>
        </p:blipFill>
        <p:spPr bwMode="auto">
          <a:xfrm>
            <a:off x="357158" y="928670"/>
            <a:ext cx="8534396" cy="5000636"/>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899592" y="620688"/>
            <a:ext cx="7776864" cy="6001643"/>
          </a:xfrm>
          <a:prstGeom prst="rect">
            <a:avLst/>
          </a:prstGeom>
        </p:spPr>
        <p:txBody>
          <a:bodyPr wrap="square">
            <a:spAutoFit/>
          </a:bodyPr>
          <a:lstStyle/>
          <a:p>
            <a:r>
              <a:rPr lang="es-ES" sz="2400" b="1" i="1" dirty="0" smtClean="0">
                <a:latin typeface="Arial Rounded MT Bold" pitchFamily="34" charset="0"/>
              </a:rPr>
              <a:t>El bosón de Higgs, </a:t>
            </a:r>
            <a:r>
              <a:rPr lang="es-ES" sz="2400" i="1" dirty="0" smtClean="0">
                <a:latin typeface="Arial Rounded MT Bold" pitchFamily="34" charset="0"/>
              </a:rPr>
              <a:t>la escurridiza partícula descubierta en 2012 después de años de búsqueda y que se encarga de dar masa a todas las demás, podría destruir el Universo. </a:t>
            </a:r>
          </a:p>
          <a:p>
            <a:r>
              <a:rPr lang="es-ES" sz="2400" i="1" dirty="0" smtClean="0">
                <a:latin typeface="Arial Rounded MT Bold" pitchFamily="34" charset="0"/>
              </a:rPr>
              <a:t>Esto advierte el famoso físico y cosmólogo británico </a:t>
            </a:r>
          </a:p>
          <a:p>
            <a:r>
              <a:rPr lang="es-ES" sz="2400" b="1" i="1" dirty="0" smtClean="0">
                <a:latin typeface="Arial Rounded MT Bold" pitchFamily="34" charset="0"/>
              </a:rPr>
              <a:t>Stephen Hawking</a:t>
            </a:r>
          </a:p>
          <a:p>
            <a:r>
              <a:rPr lang="es-ES" sz="2400" i="1" dirty="0" smtClean="0">
                <a:latin typeface="Arial Rounded MT Bold" pitchFamily="34" charset="0"/>
              </a:rPr>
              <a:t>En el prólogo del libro «Starmus: 50 años del hombre en el espacio», una colección de ensayos escritos por distintos científicos con motivo del festival del mismo nombre, que este año pasado se celebró en Tenerife del 22 al 27 de septiembre. </a:t>
            </a:r>
          </a:p>
          <a:p>
            <a:r>
              <a:rPr lang="es-ES" sz="2400" i="1" dirty="0" smtClean="0">
                <a:latin typeface="Arial Rounded MT Bold" pitchFamily="34" charset="0"/>
              </a:rPr>
              <a:t>El científico dice que si se alcanzaran niveles muy altos de energía, el bosón de Higgs podría volverse inestable y causar un «deterioro catastrófico de vacío» que colapsase espacio y tiempo. </a:t>
            </a: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Users\FUNDACIO\Desktop\hawking-starmus--644x362.jpg"/>
          <p:cNvPicPr>
            <a:picLocks noChangeAspect="1" noChangeArrowheads="1"/>
          </p:cNvPicPr>
          <p:nvPr/>
        </p:nvPicPr>
        <p:blipFill>
          <a:blip r:embed="rId3" cstate="print"/>
          <a:srcRect/>
          <a:stretch>
            <a:fillRect/>
          </a:stretch>
        </p:blipFill>
        <p:spPr bwMode="auto">
          <a:xfrm>
            <a:off x="857224" y="1285860"/>
            <a:ext cx="7371139" cy="4143404"/>
          </a:xfrm>
          <a:prstGeom prst="rect">
            <a:avLst/>
          </a:prstGeom>
          <a:noFill/>
        </p:spPr>
      </p:pic>
      <p:sp>
        <p:nvSpPr>
          <p:cNvPr id="4" name="3 Rectángulo"/>
          <p:cNvSpPr/>
          <p:nvPr/>
        </p:nvSpPr>
        <p:spPr>
          <a:xfrm>
            <a:off x="1214414" y="5786454"/>
            <a:ext cx="2143536" cy="369332"/>
          </a:xfrm>
          <a:prstGeom prst="rect">
            <a:avLst/>
          </a:prstGeom>
        </p:spPr>
        <p:txBody>
          <a:bodyPr wrap="none">
            <a:spAutoFit/>
          </a:bodyPr>
          <a:lstStyle/>
          <a:p>
            <a:r>
              <a:rPr lang="es-ES" b="1" i="1" dirty="0" smtClean="0">
                <a:latin typeface="Berlin Sans FB" pitchFamily="34" charset="0"/>
              </a:rPr>
              <a:t>Stephen Hawking</a:t>
            </a: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lhc.jpg"/>
          <p:cNvPicPr>
            <a:picLocks noChangeAspect="1" noChangeArrowheads="1"/>
          </p:cNvPicPr>
          <p:nvPr/>
        </p:nvPicPr>
        <p:blipFill>
          <a:blip r:embed="rId2" cstate="print"/>
          <a:srcRect/>
          <a:stretch>
            <a:fillRect/>
          </a:stretch>
        </p:blipFill>
        <p:spPr bwMode="auto">
          <a:xfrm>
            <a:off x="0" y="0"/>
            <a:ext cx="927113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oson-de-higgs.jpg"/>
          <p:cNvPicPr>
            <a:picLocks noChangeAspect="1" noChangeArrowheads="1"/>
          </p:cNvPicPr>
          <p:nvPr/>
        </p:nvPicPr>
        <p:blipFill>
          <a:blip r:embed="rId2" cstate="print"/>
          <a:srcRect/>
          <a:stretch>
            <a:fillRect/>
          </a:stretch>
        </p:blipFill>
        <p:spPr bwMode="auto">
          <a:xfrm>
            <a:off x="0" y="0"/>
            <a:ext cx="9176278"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28674" name="Picture 2" descr="C:\Documents and Settings\Dell\Escritorio\PARTIC4.gif"/>
          <p:cNvPicPr>
            <a:picLocks noChangeAspect="1" noChangeArrowheads="1"/>
          </p:cNvPicPr>
          <p:nvPr/>
        </p:nvPicPr>
        <p:blipFill>
          <a:blip r:embed="rId3" cstate="print"/>
          <a:srcRect/>
          <a:stretch>
            <a:fillRect/>
          </a:stretch>
        </p:blipFill>
        <p:spPr bwMode="auto">
          <a:xfrm>
            <a:off x="428596" y="1071546"/>
            <a:ext cx="8286808" cy="4500570"/>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images.jpg"/>
          <p:cNvPicPr>
            <a:picLocks noChangeAspect="1" noChangeArrowheads="1"/>
          </p:cNvPicPr>
          <p:nvPr/>
        </p:nvPicPr>
        <p:blipFill>
          <a:blip r:embed="rId2" cstate="print"/>
          <a:srcRect/>
          <a:stretch>
            <a:fillRect/>
          </a:stretch>
        </p:blipFill>
        <p:spPr bwMode="auto">
          <a:xfrm>
            <a:off x="0" y="0"/>
            <a:ext cx="915578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11213052146-higgs-boson-particle-collision-cern-story-top.jpg"/>
          <p:cNvPicPr>
            <a:picLocks noChangeAspect="1" noChangeArrowheads="1"/>
          </p:cNvPicPr>
          <p:nvPr/>
        </p:nvPicPr>
        <p:blipFill>
          <a:blip r:embed="rId2" cstate="print"/>
          <a:srcRect/>
          <a:stretch>
            <a:fillRect/>
          </a:stretch>
        </p:blipFill>
        <p:spPr bwMode="auto">
          <a:xfrm>
            <a:off x="-214346" y="0"/>
            <a:ext cx="952502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etraneutrones.jpg"/>
          <p:cNvPicPr>
            <a:picLocks noChangeAspect="1" noChangeArrowheads="1"/>
          </p:cNvPicPr>
          <p:nvPr/>
        </p:nvPicPr>
        <p:blipFill>
          <a:blip r:embed="rId2" cstate="print"/>
          <a:srcRect/>
          <a:stretch>
            <a:fillRect/>
          </a:stretch>
        </p:blipFill>
        <p:spPr bwMode="auto">
          <a:xfrm>
            <a:off x="-1" y="0"/>
            <a:ext cx="9205607"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187624" y="1196752"/>
            <a:ext cx="7560840" cy="5016758"/>
          </a:xfrm>
          <a:prstGeom prst="rect">
            <a:avLst/>
          </a:prstGeom>
        </p:spPr>
        <p:txBody>
          <a:bodyPr wrap="square">
            <a:spAutoFit/>
          </a:bodyPr>
          <a:lstStyle/>
          <a:p>
            <a:r>
              <a:rPr lang="es-ES" sz="2000" i="1" dirty="0" smtClean="0">
                <a:latin typeface="Arial Rounded MT Bold" pitchFamily="34" charset="0"/>
              </a:rPr>
              <a:t>Claro que todo tiene sus matices. El físico, también destaca que la posibilidad de que esto ocurra es «</a:t>
            </a:r>
            <a:r>
              <a:rPr lang="es-ES" sz="2000" b="1" i="1" dirty="0" smtClean="0">
                <a:latin typeface="Arial Rounded MT Bold" pitchFamily="34" charset="0"/>
              </a:rPr>
              <a:t>muy poco probable</a:t>
            </a:r>
            <a:r>
              <a:rPr lang="es-ES" sz="2000" i="1" dirty="0" smtClean="0">
                <a:latin typeface="Arial Rounded MT Bold" pitchFamily="34" charset="0"/>
              </a:rPr>
              <a:t>», ya que los científicos todavía no han logrado crear </a:t>
            </a:r>
            <a:r>
              <a:rPr lang="es-ES" sz="2000" b="1" i="1" dirty="0" smtClean="0">
                <a:latin typeface="Arial Rounded MT Bold" pitchFamily="34" charset="0"/>
              </a:rPr>
              <a:t>un acelerador de partículas lo suficientemente grande </a:t>
            </a:r>
            <a:r>
              <a:rPr lang="es-ES" sz="2000" i="1" dirty="0" smtClean="0">
                <a:latin typeface="Arial Rounded MT Bold" pitchFamily="34" charset="0"/>
              </a:rPr>
              <a:t>como para producir semejantes condiciones. </a:t>
            </a:r>
          </a:p>
          <a:p>
            <a:endParaRPr lang="es-ES" sz="2000" i="1" dirty="0" smtClean="0">
              <a:latin typeface="Arial Rounded MT Bold" pitchFamily="34" charset="0"/>
            </a:endParaRPr>
          </a:p>
          <a:p>
            <a:r>
              <a:rPr lang="es-ES" sz="2000" i="1" dirty="0" smtClean="0">
                <a:latin typeface="Arial Rounded MT Bold" pitchFamily="34" charset="0"/>
              </a:rPr>
              <a:t>«El bosón tiene la preocupante característica de poder convertirse en megastable a energías superiores a 100 mil millones de giga electronvoltios (GeV),», escribe. </a:t>
            </a:r>
          </a:p>
          <a:p>
            <a:r>
              <a:rPr lang="es-ES" sz="2000" i="1" dirty="0" smtClean="0">
                <a:latin typeface="Arial Rounded MT Bold" pitchFamily="34" charset="0"/>
              </a:rPr>
              <a:t>«Esto puede significar que el Universo sufriría un deterioro catastrófico provocado por una burbuja de vacío que se expandiese a la velocidad de la luz. Algo que </a:t>
            </a:r>
            <a:r>
              <a:rPr lang="es-ES" sz="2000" b="1" i="1" dirty="0" smtClean="0">
                <a:latin typeface="Arial Rounded MT Bold" pitchFamily="34" charset="0"/>
              </a:rPr>
              <a:t>es poco pronosticable y podría suceder en cualquier momento</a:t>
            </a:r>
            <a:r>
              <a:rPr lang="es-ES" sz="2000" i="1" dirty="0" smtClean="0">
                <a:latin typeface="Arial Rounded MT Bold" pitchFamily="34" charset="0"/>
              </a:rPr>
              <a:t>». </a:t>
            </a:r>
          </a:p>
          <a:p>
            <a:r>
              <a:rPr lang="es-ES" sz="2000" i="1" dirty="0" smtClean="0">
                <a:latin typeface="Arial Rounded MT Bold" pitchFamily="34" charset="0"/>
              </a:rPr>
              <a:t>Claro que el tiempo estimado para que algo así ocurra es «mayor que la edad del Universo», así que podemos estar tranquilos.</a:t>
            </a: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6a00d8341bf67c53ef012875878282970c-800wi.jpg"/>
          <p:cNvPicPr>
            <a:picLocks noChangeAspect="1" noChangeArrowheads="1"/>
          </p:cNvPicPr>
          <p:nvPr/>
        </p:nvPicPr>
        <p:blipFill>
          <a:blip r:embed="rId3" cstate="print"/>
          <a:srcRect/>
          <a:stretch>
            <a:fillRect/>
          </a:stretch>
        </p:blipFill>
        <p:spPr bwMode="auto">
          <a:xfrm>
            <a:off x="0" y="0"/>
            <a:ext cx="9326822" cy="6858000"/>
          </a:xfrm>
          <a:prstGeom prst="rect">
            <a:avLst/>
          </a:prstGeom>
          <a:noFill/>
        </p:spPr>
      </p:pic>
    </p:spTree>
  </p:cSld>
  <p:clrMapOvr>
    <a:masterClrMapping/>
  </p:clrMapOvr>
  <p:transition spd="slow">
    <p:strips dir="ru"/>
    <p:sndAc>
      <p:stSnd loop="1">
        <p:snd r:embed="rId2" name="oficial y caballero - joe cocker &amp; jennifer rush.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043608" y="836712"/>
            <a:ext cx="7500958" cy="5632311"/>
          </a:xfrm>
          <a:prstGeom prst="rect">
            <a:avLst/>
          </a:prstGeom>
        </p:spPr>
        <p:txBody>
          <a:bodyPr wrap="square">
            <a:spAutoFit/>
          </a:bodyPr>
          <a:lstStyle/>
          <a:p>
            <a:r>
              <a:rPr lang="es-ES" sz="2000" b="1" i="1" dirty="0" smtClean="0">
                <a:latin typeface="Arial Rounded MT Bold" pitchFamily="34" charset="0"/>
              </a:rPr>
              <a:t>Un acelerador más grande que la Tierra</a:t>
            </a:r>
          </a:p>
          <a:p>
            <a:r>
              <a:rPr lang="es-ES" sz="2000" i="1" dirty="0" smtClean="0">
                <a:latin typeface="Arial Rounded MT Bold" pitchFamily="34" charset="0"/>
              </a:rPr>
              <a:t>«Para lograr un acelerador de partículas que alcance los 100 mil millones de GeV, algo que sería más grande que la Tierra, haría falta mucha financiación, lo que lo hace poco probable en el actual clima económico», indica </a:t>
            </a:r>
            <a:r>
              <a:rPr lang="es-ES" sz="2000" b="1" i="1" dirty="0" smtClean="0">
                <a:latin typeface="Arial Rounded MT Bold" pitchFamily="34" charset="0"/>
              </a:rPr>
              <a:t>Hawking</a:t>
            </a:r>
            <a:r>
              <a:rPr lang="es-ES" sz="2000" i="1" dirty="0" smtClean="0">
                <a:latin typeface="Arial Rounded MT Bold" pitchFamily="34" charset="0"/>
              </a:rPr>
              <a:t> con el sarcasmo que lo caracteriza.</a:t>
            </a:r>
          </a:p>
          <a:p>
            <a:endParaRPr lang="es-ES" sz="2000" i="1" dirty="0" smtClean="0">
              <a:latin typeface="Arial Rounded MT Bold" pitchFamily="34" charset="0"/>
            </a:endParaRPr>
          </a:p>
          <a:p>
            <a:r>
              <a:rPr lang="es-ES" sz="2000" i="1" dirty="0" smtClean="0">
                <a:latin typeface="Arial Rounded MT Bold" pitchFamily="34" charset="0"/>
              </a:rPr>
              <a:t>Sin embargo, también señala que la potencial capacidad del bosón de Higgs para destruir a niveles de alta energía podría ofrecer importantes conocimientos, ya que «impone restricciones importantes en la evolución del Universo». </a:t>
            </a:r>
          </a:p>
          <a:p>
            <a:r>
              <a:rPr lang="es-ES" sz="2000" i="1" dirty="0" smtClean="0">
                <a:latin typeface="Arial Rounded MT Bold" pitchFamily="34" charset="0"/>
              </a:rPr>
              <a:t>Los aceleradores de partículas se utilizan para que los científicos pueden detectar pequeñas partículas que se desprenden de las colisiones, y funcionan aumentando la velocidad a la que las partículas subatómicas viajan, gracias al empleo de campos magnéticos y eléctricos que colisionen entre ellos. El más famoso es el </a:t>
            </a:r>
            <a:r>
              <a:rPr lang="es-ES" sz="2000" b="1" i="1" dirty="0" smtClean="0">
                <a:latin typeface="Arial Rounded MT Bold" pitchFamily="34" charset="0"/>
              </a:rPr>
              <a:t>Gran Colisionador de Hadrones </a:t>
            </a:r>
            <a:r>
              <a:rPr lang="es-ES" sz="2000" i="1" dirty="0" smtClean="0">
                <a:latin typeface="Arial Rounded MT Bold" pitchFamily="34" charset="0"/>
              </a:rPr>
              <a:t>(LHC) en el </a:t>
            </a:r>
            <a:r>
              <a:rPr lang="es-ES" sz="2000" b="1" i="1" dirty="0" smtClean="0">
                <a:latin typeface="Arial Rounded MT Bold" pitchFamily="34" charset="0"/>
              </a:rPr>
              <a:t>CERN</a:t>
            </a:r>
            <a:r>
              <a:rPr lang="es-ES" sz="2000" i="1" dirty="0" smtClean="0">
                <a:latin typeface="Arial Rounded MT Bold" pitchFamily="34" charset="0"/>
              </a:rPr>
              <a:t>, Suiza. </a:t>
            </a:r>
            <a:endParaRPr lang="es-ES" sz="2000" i="1" dirty="0">
              <a:latin typeface="Arial Rounded MT Bold" pitchFamily="34" charset="0"/>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600px-SSC-tunnel.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29698" name="Picture 2" descr="C:\Documents and Settings\Dell\Escritorio\PARTIC3.jpg"/>
          <p:cNvPicPr>
            <a:picLocks noChangeAspect="1" noChangeArrowheads="1"/>
          </p:cNvPicPr>
          <p:nvPr/>
        </p:nvPicPr>
        <p:blipFill>
          <a:blip r:embed="rId3" cstate="print"/>
          <a:srcRect/>
          <a:stretch>
            <a:fillRect/>
          </a:stretch>
        </p:blipFill>
        <p:spPr bwMode="auto">
          <a:xfrm>
            <a:off x="285720" y="785794"/>
            <a:ext cx="8587652" cy="4929197"/>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800px-Inside_the_CERN_LHC_tunnel.jpg"/>
          <p:cNvPicPr>
            <a:picLocks noChangeAspect="1" noChangeArrowheads="1"/>
          </p:cNvPicPr>
          <p:nvPr/>
        </p:nvPicPr>
        <p:blipFill>
          <a:blip r:embed="rId2" cstate="print"/>
          <a:srcRect/>
          <a:stretch>
            <a:fillRect/>
          </a:stretch>
        </p:blipFill>
        <p:spPr bwMode="auto">
          <a:xfrm>
            <a:off x="0" y="0"/>
            <a:ext cx="9131030"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500034" y="908720"/>
            <a:ext cx="8643966" cy="5262979"/>
          </a:xfrm>
          <a:prstGeom prst="rect">
            <a:avLst/>
          </a:prstGeom>
        </p:spPr>
        <p:txBody>
          <a:bodyPr wrap="square">
            <a:spAutoFit/>
          </a:bodyPr>
          <a:lstStyle/>
          <a:p>
            <a:r>
              <a:rPr lang="es-ES" sz="2400" i="1" dirty="0" smtClean="0">
                <a:latin typeface="Arial Rounded MT Bold" pitchFamily="34" charset="0"/>
              </a:rPr>
              <a:t>Meg Urry es el profesor Israel Munson de física y astronomía en la Universidad de Yale y director del Centro Yale para la Astronomía y Astrofísica. Las opiniones expresadas en este comentario son únicamente las del autor. </a:t>
            </a:r>
            <a:br>
              <a:rPr lang="es-ES" sz="2400" i="1" dirty="0" smtClean="0">
                <a:latin typeface="Arial Rounded MT Bold" pitchFamily="34" charset="0"/>
              </a:rPr>
            </a:br>
            <a:r>
              <a:rPr lang="es-ES" sz="2400" i="1" dirty="0" smtClean="0">
                <a:latin typeface="Arial Rounded MT Bold" pitchFamily="34" charset="0"/>
              </a:rPr>
              <a:t>El físico mundialmente famoso </a:t>
            </a:r>
            <a:r>
              <a:rPr lang="es-ES" sz="2400" b="1" i="1" dirty="0" smtClean="0">
                <a:latin typeface="Arial Rounded MT Bold" pitchFamily="34" charset="0"/>
              </a:rPr>
              <a:t>Stephen</a:t>
            </a:r>
            <a:r>
              <a:rPr lang="es-ES" sz="2400" i="1" dirty="0" smtClean="0">
                <a:latin typeface="Arial Rounded MT Bold" pitchFamily="34" charset="0"/>
              </a:rPr>
              <a:t> </a:t>
            </a:r>
            <a:r>
              <a:rPr lang="es-ES" sz="2400" b="1" i="1" dirty="0" smtClean="0">
                <a:latin typeface="Arial Rounded MT Bold" pitchFamily="34" charset="0"/>
              </a:rPr>
              <a:t>Hawkins </a:t>
            </a:r>
            <a:r>
              <a:rPr lang="es-ES" sz="2400" i="1" dirty="0" smtClean="0">
                <a:latin typeface="Arial Rounded MT Bold" pitchFamily="34" charset="0"/>
              </a:rPr>
              <a:t>dijo recientemente que el mundo tal y como lo conocemos podría ser borrado instantáneamente. Básicamente, estaríamos aquí un minuto y nos iríamos al siguiente.</a:t>
            </a:r>
            <a:br>
              <a:rPr lang="es-ES" sz="2400" i="1" dirty="0" smtClean="0">
                <a:latin typeface="Arial Rounded MT Bold" pitchFamily="34" charset="0"/>
              </a:rPr>
            </a:br>
            <a:r>
              <a:rPr lang="es-ES" sz="2400" i="1" dirty="0" smtClean="0">
                <a:latin typeface="Arial Rounded MT Bold" pitchFamily="34" charset="0"/>
              </a:rPr>
              <a:t>La física que subyace a esta especulación tiene que ver con la partícula de Higgs, cuyo descubrimiento fue anunciado el 4 de julio 2012, en el Gran Colisionador de Hadrones, el mayor acelerador de partículas del mundo, en Ginebra, Suiza.</a:t>
            </a: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35842" name="Picture 2" descr="C:\Documents and Settings\Dell\Escritorio\thegate.jpg"/>
          <p:cNvPicPr>
            <a:picLocks noChangeAspect="1" noChangeArrowheads="1"/>
          </p:cNvPicPr>
          <p:nvPr/>
        </p:nvPicPr>
        <p:blipFill>
          <a:blip r:embed="rId3" cstate="print"/>
          <a:srcRect/>
          <a:stretch>
            <a:fillRect/>
          </a:stretch>
        </p:blipFill>
        <p:spPr bwMode="auto">
          <a:xfrm>
            <a:off x="571472" y="1142984"/>
            <a:ext cx="7939638" cy="4429132"/>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WE.bmp"/>
          <p:cNvPicPr>
            <a:picLocks noChangeAspect="1" noChangeArrowheads="1"/>
          </p:cNvPicPr>
          <p:nvPr/>
        </p:nvPicPr>
        <p:blipFill>
          <a:blip r:embed="rId2" cstate="print"/>
          <a:srcRect/>
          <a:stretch>
            <a:fillRect/>
          </a:stretch>
        </p:blipFill>
        <p:spPr bwMode="auto">
          <a:xfrm>
            <a:off x="0" y="0"/>
            <a:ext cx="9149718"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350219171_952919_1350219739_noticia_normal.jpg"/>
          <p:cNvPicPr>
            <a:picLocks noChangeAspect="1" noChangeArrowheads="1"/>
          </p:cNvPicPr>
          <p:nvPr/>
        </p:nvPicPr>
        <p:blipFill>
          <a:blip r:embed="rId2" cstate="print"/>
          <a:srcRect/>
          <a:stretch>
            <a:fillRect/>
          </a:stretch>
        </p:blipFill>
        <p:spPr bwMode="auto">
          <a:xfrm>
            <a:off x="0" y="0"/>
            <a:ext cx="9256220"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Documents and Settings\Dell\Escritorio\dibujo20121219-atlas-event-four-electons-higgs-18-may-2012.jpg"/>
          <p:cNvPicPr>
            <a:picLocks noChangeAspect="1" noChangeArrowheads="1"/>
          </p:cNvPicPr>
          <p:nvPr/>
        </p:nvPicPr>
        <p:blipFill>
          <a:blip r:embed="rId2" cstate="print"/>
          <a:srcRect/>
          <a:stretch>
            <a:fillRect/>
          </a:stretch>
        </p:blipFill>
        <p:spPr bwMode="auto">
          <a:xfrm>
            <a:off x="251520" y="0"/>
            <a:ext cx="8592106"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341388793317.jpg"/>
          <p:cNvPicPr>
            <a:picLocks noChangeAspect="1" noChangeArrowheads="1"/>
          </p:cNvPicPr>
          <p:nvPr/>
        </p:nvPicPr>
        <p:blipFill>
          <a:blip r:embed="rId2" cstate="print"/>
          <a:srcRect/>
          <a:stretch>
            <a:fillRect/>
          </a:stretch>
        </p:blipFill>
        <p:spPr bwMode="auto">
          <a:xfrm>
            <a:off x="0" y="0"/>
            <a:ext cx="9169738"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2050" name="Picture 2" descr="C:\Documents and Settings\Dell\Escritorio\Construction_of_LHC_at_CERN.jpg"/>
          <p:cNvPicPr>
            <a:picLocks noChangeAspect="1" noChangeArrowheads="1"/>
          </p:cNvPicPr>
          <p:nvPr/>
        </p:nvPicPr>
        <p:blipFill>
          <a:blip r:embed="rId3" cstate="print"/>
          <a:srcRect/>
          <a:stretch>
            <a:fillRect/>
          </a:stretch>
        </p:blipFill>
        <p:spPr bwMode="auto">
          <a:xfrm>
            <a:off x="1187624" y="764704"/>
            <a:ext cx="6953964" cy="5215473"/>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C:\Documents and Settings\Dell\Escritorio\CERN_LHC_Tunnel1.jpg"/>
          <p:cNvPicPr>
            <a:picLocks noChangeAspect="1" noChangeArrowheads="1"/>
          </p:cNvPicPr>
          <p:nvPr/>
        </p:nvPicPr>
        <p:blipFill>
          <a:blip r:embed="rId2" cstate="print"/>
          <a:srcRect/>
          <a:stretch>
            <a:fillRect/>
          </a:stretch>
        </p:blipFill>
        <p:spPr bwMode="auto">
          <a:xfrm>
            <a:off x="-569913" y="-131763"/>
            <a:ext cx="10820401" cy="8115301"/>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500034" y="1124744"/>
            <a:ext cx="8643966" cy="5262979"/>
          </a:xfrm>
          <a:prstGeom prst="rect">
            <a:avLst/>
          </a:prstGeom>
        </p:spPr>
        <p:txBody>
          <a:bodyPr wrap="square">
            <a:spAutoFit/>
          </a:bodyPr>
          <a:lstStyle/>
          <a:p>
            <a:r>
              <a:rPr lang="es-ES" sz="2400" i="1" dirty="0" smtClean="0">
                <a:latin typeface="Arial Rounded MT Bold" pitchFamily="34" charset="0"/>
              </a:rPr>
              <a:t>El argumento simplificado plantea que la partícula de Higgs impregna el espacio más o menos uniforme, con un alto peso – aproximadamente 126 veces la del protón. Los físicos teóricos observaron incluso antes de que existiera que el descubrimiento del bosón de Higgs por su relativamente alta masa implicaría estados de energía más bajos. </a:t>
            </a:r>
          </a:p>
          <a:p>
            <a:r>
              <a:rPr lang="es-ES" sz="2400" i="1" dirty="0" smtClean="0">
                <a:latin typeface="Arial Rounded MT Bold" pitchFamily="34" charset="0"/>
              </a:rPr>
              <a:t>Del mismo modo que la gravedad hace que una pelota ruede cuesta abajo, hasta el punto más bajo, por lo que el universo (o cualquier otro sistema) tiende hacia su estado de energía más bajo. Si el universo actual estuviera algún día en transición hacia ese estado de energía más bajo, entonces destruiría todas las partículas que existen en la actualidad. </a:t>
            </a:r>
            <a:endParaRPr lang="es-ES" sz="2400" i="1" dirty="0">
              <a:latin typeface="Arial Rounded MT Bold" pitchFamily="34" charset="0"/>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lhc-sim.jpg"/>
          <p:cNvPicPr>
            <a:picLocks noChangeAspect="1" noChangeArrowheads="1"/>
          </p:cNvPicPr>
          <p:nvPr/>
        </p:nvPicPr>
        <p:blipFill>
          <a:blip r:embed="rId2" cstate="print"/>
          <a:srcRect/>
          <a:stretch>
            <a:fillRect/>
          </a:stretch>
        </p:blipFill>
        <p:spPr bwMode="auto">
          <a:xfrm>
            <a:off x="-1" y="0"/>
            <a:ext cx="9179931"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lhc3.jpg"/>
          <p:cNvPicPr>
            <a:picLocks noChangeAspect="1" noChangeArrowheads="1"/>
          </p:cNvPicPr>
          <p:nvPr/>
        </p:nvPicPr>
        <p:blipFill>
          <a:blip r:embed="rId2" cstate="print"/>
          <a:srcRect/>
          <a:stretch>
            <a:fillRect/>
          </a:stretch>
        </p:blipFill>
        <p:spPr bwMode="auto">
          <a:xfrm>
            <a:off x="-1" y="0"/>
            <a:ext cx="9242795"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475656" y="1052736"/>
            <a:ext cx="7168310" cy="5016758"/>
          </a:xfrm>
          <a:prstGeom prst="rect">
            <a:avLst/>
          </a:prstGeom>
        </p:spPr>
        <p:txBody>
          <a:bodyPr wrap="square">
            <a:spAutoFit/>
          </a:bodyPr>
          <a:lstStyle/>
          <a:p>
            <a:r>
              <a:rPr lang="es-ES" sz="2000" i="1" dirty="0" smtClean="0">
                <a:latin typeface="Arial Rounded MT Bold" pitchFamily="34" charset="0"/>
              </a:rPr>
              <a:t>Esto ocurriría de forma espontánea en un punto en el espacio y en el tiempo, a continuación se expandiría por todo el universo a la velocidad de la luz. No habría ninguna advertencia, porque la señal más rápida advertencia podría viajar también a la velocidad de la luz, por lo que el desastre y la advertencia llegarían al mismo tiempo.</a:t>
            </a:r>
          </a:p>
          <a:p>
            <a:r>
              <a:rPr lang="es-ES" sz="2000" i="1" dirty="0" smtClean="0">
                <a:latin typeface="Arial Rounded MT Bold" pitchFamily="34" charset="0"/>
              </a:rPr>
              <a:t>Sabemos que ocurren eventos espontáneos. El universo empezó con una rápida expansión llamada inflación que duró sólo una pequeña fracción de segundo. Debemos nuestra existencia a ese acontecimiento repentino.</a:t>
            </a:r>
          </a:p>
          <a:p>
            <a:r>
              <a:rPr lang="es-ES" sz="2000" i="1" dirty="0" smtClean="0">
                <a:latin typeface="Arial Rounded MT Bold" pitchFamily="34" charset="0"/>
              </a:rPr>
              <a:t>Los cambios espontáneos son algo que has visto en clase de química. Agua súper enfriada cristalizará rápidamente en hielo si se le cae un copo de nieve, al igual que un cristal de sal crecerá cuando se añade a una solución salina sobresaturada</a:t>
            </a:r>
            <a:r>
              <a:rPr lang="es-ES" i="1" dirty="0" smtClean="0">
                <a:latin typeface="Arial Rounded MT Bold" pitchFamily="34" charset="0"/>
              </a:rPr>
              <a:t>. </a:t>
            </a: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UNDACIO\Desktop\lhc_boson_higgs--644x400.jpg"/>
          <p:cNvPicPr>
            <a:picLocks noChangeAspect="1" noChangeArrowheads="1"/>
          </p:cNvPicPr>
          <p:nvPr/>
        </p:nvPicPr>
        <p:blipFill>
          <a:blip r:embed="rId2" cstate="print"/>
          <a:srcRect/>
          <a:stretch>
            <a:fillRect/>
          </a:stretch>
        </p:blipFill>
        <p:spPr bwMode="auto">
          <a:xfrm>
            <a:off x="-1" y="0"/>
            <a:ext cx="9201173"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PARTIC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4000"/>
          </a:blip>
          <a:srcRect/>
          <a:stretch>
            <a:fillRect/>
          </a:stretch>
        </p:blipFill>
        <p:spPr bwMode="auto">
          <a:xfrm>
            <a:off x="0" y="-19050"/>
            <a:ext cx="9144000" cy="6877050"/>
          </a:xfrm>
          <a:prstGeom prst="rect">
            <a:avLst/>
          </a:prstGeom>
          <a:noFill/>
          <a:ln w="9525">
            <a:noFill/>
            <a:miter lim="800000"/>
            <a:headEnd/>
            <a:tailEnd/>
          </a:ln>
        </p:spPr>
      </p:pic>
      <p:pic>
        <p:nvPicPr>
          <p:cNvPr id="2050" name="Picture 2" descr="C:\Documents and Settings\Dell\Escritorio\image001.jpg"/>
          <p:cNvPicPr>
            <a:picLocks noChangeAspect="1" noChangeArrowheads="1"/>
          </p:cNvPicPr>
          <p:nvPr/>
        </p:nvPicPr>
        <p:blipFill>
          <a:blip r:embed="rId3" cstate="print"/>
          <a:srcRect/>
          <a:stretch>
            <a:fillRect/>
          </a:stretch>
        </p:blipFill>
        <p:spPr bwMode="auto">
          <a:xfrm>
            <a:off x="22985" y="620688"/>
            <a:ext cx="9121015" cy="5472608"/>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14000" contrast="21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1043608" y="908720"/>
            <a:ext cx="7744374" cy="5262979"/>
          </a:xfrm>
          <a:prstGeom prst="rect">
            <a:avLst/>
          </a:prstGeom>
        </p:spPr>
        <p:txBody>
          <a:bodyPr wrap="square">
            <a:spAutoFit/>
          </a:bodyPr>
          <a:lstStyle/>
          <a:p>
            <a:r>
              <a:rPr lang="es-ES" sz="2400" i="1" dirty="0" smtClean="0">
                <a:latin typeface="Arial Rounded MT Bold" pitchFamily="34" charset="0"/>
              </a:rPr>
              <a:t>Volviendo al universo. Si la existencia del bosón de Higgs significa que estamos condenados en función de la masa de otra partícula fundamental, el quark. Es la combinación del bosón de Higgs y las masas de los quarks las que determinan si nuestro universo es estable. </a:t>
            </a:r>
          </a:p>
          <a:p>
            <a:endParaRPr lang="es-ES" sz="2400" i="1" dirty="0" smtClean="0">
              <a:latin typeface="Arial Rounded MT Bold" pitchFamily="34" charset="0"/>
            </a:endParaRPr>
          </a:p>
          <a:p>
            <a:r>
              <a:rPr lang="es-ES" sz="2400" i="1" dirty="0" smtClean="0">
                <a:latin typeface="Arial Rounded MT Bold" pitchFamily="34" charset="0"/>
              </a:rPr>
              <a:t>Experimentos como el del colisionador de partículas nos permite medir estas masas. Pero no es necesario que contenga la respiración a la espera de la respuesta. La buena noticia es que un evento de este tipo es muy poco probable y no debe ocurrir hasta que el universo multiplique muchas veces su edad actual. </a:t>
            </a:r>
            <a:endParaRPr lang="es-ES" sz="2400" i="1" dirty="0">
              <a:latin typeface="Arial Rounded MT Bold" pitchFamily="34" charset="0"/>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Dell\Escritorio\untitled.bmp"/>
          <p:cNvPicPr>
            <a:picLocks noChangeAspect="1" noChangeArrowheads="1"/>
          </p:cNvPicPr>
          <p:nvPr/>
        </p:nvPicPr>
        <p:blipFill>
          <a:blip r:embed="rId2" cstate="print"/>
          <a:srcRect/>
          <a:stretch>
            <a:fillRect/>
          </a:stretch>
        </p:blipFill>
        <p:spPr bwMode="auto">
          <a:xfrm>
            <a:off x="0" y="0"/>
            <a:ext cx="9335221"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PARTIC2.jpg"/>
          <p:cNvPicPr>
            <a:picLocks noChangeAspect="1" noChangeArrowheads="1"/>
          </p:cNvPicPr>
          <p:nvPr/>
        </p:nvPicPr>
        <p:blipFill>
          <a:blip r:embed="rId2" cstate="print"/>
          <a:srcRect/>
          <a:stretch>
            <a:fillRect/>
          </a:stretch>
        </p:blipFill>
        <p:spPr bwMode="auto">
          <a:xfrm>
            <a:off x="0" y="0"/>
            <a:ext cx="9324474"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Lucas-Higgs-CE0047H-nice2--644x362.jpg"/>
          <p:cNvPicPr>
            <a:picLocks noChangeAspect="1" noChangeArrowheads="1"/>
          </p:cNvPicPr>
          <p:nvPr/>
        </p:nvPicPr>
        <p:blipFill>
          <a:blip r:embed="rId2" cstate="print"/>
          <a:srcRect/>
          <a:stretch>
            <a:fillRect/>
          </a:stretch>
        </p:blipFill>
        <p:spPr bwMode="auto">
          <a:xfrm>
            <a:off x="-1" y="0"/>
            <a:ext cx="9174673" cy="6858000"/>
          </a:xfrm>
          <a:prstGeom prst="rect">
            <a:avLst/>
          </a:prstGeom>
          <a:noFill/>
        </p:spPr>
      </p:pic>
    </p:spTree>
  </p:cSld>
  <p:clrMapOvr>
    <a:masterClrMapping/>
  </p:clrMapOvr>
  <p:transition spd="slow">
    <p:strips dir="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763688" y="764704"/>
            <a:ext cx="5328592" cy="4524297"/>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UN FUERTE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ABRAZO, </a:t>
            </a:r>
          </a:p>
          <a:p>
            <a:pPr lvl="1" algn="ctr">
              <a:defRPr/>
            </a:pP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QUE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Ravie"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5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13" dur="5000" fill="hold"/>
                                        <p:tgtEl>
                                          <p:spTgt spid="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DRIA EL BOSON DE HIGGS DESTRUIR EL UNIVERS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¿PODRIA EL BOSON DE HIGGS DESTRUIR EL UNIVERSO</Template>
  <TotalTime>1</TotalTime>
  <Words>929</Words>
  <Application>Microsoft Office PowerPoint</Application>
  <PresentationFormat>Presentación en pantalla (4:3)</PresentationFormat>
  <Paragraphs>64</Paragraphs>
  <Slides>40</Slides>
  <Notes>0</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¿PODRIA EL BOSON DE HIGGS DESTRUIR EL UNIVERSO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2015-01-23T20:07:52Z</dcterms:created>
  <dcterms:modified xsi:type="dcterms:W3CDTF">2015-01-23T20:09:03Z</dcterms:modified>
</cp:coreProperties>
</file>