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62" r:id="rId4"/>
    <p:sldId id="364" r:id="rId5"/>
    <p:sldId id="365" r:id="rId6"/>
    <p:sldId id="361" r:id="rId7"/>
    <p:sldId id="411" r:id="rId8"/>
    <p:sldId id="415" r:id="rId9"/>
    <p:sldId id="410" r:id="rId10"/>
    <p:sldId id="363" r:id="rId11"/>
    <p:sldId id="380" r:id="rId12"/>
    <p:sldId id="366" r:id="rId13"/>
    <p:sldId id="367" r:id="rId14"/>
    <p:sldId id="370" r:id="rId15"/>
    <p:sldId id="424" r:id="rId16"/>
    <p:sldId id="402" r:id="rId17"/>
    <p:sldId id="421" r:id="rId18"/>
    <p:sldId id="372" r:id="rId19"/>
    <p:sldId id="392" r:id="rId20"/>
    <p:sldId id="391" r:id="rId21"/>
    <p:sldId id="386" r:id="rId22"/>
    <p:sldId id="403" r:id="rId23"/>
    <p:sldId id="394" r:id="rId24"/>
    <p:sldId id="422" r:id="rId25"/>
    <p:sldId id="388" r:id="rId26"/>
    <p:sldId id="398" r:id="rId27"/>
    <p:sldId id="418" r:id="rId28"/>
    <p:sldId id="377" r:id="rId29"/>
    <p:sldId id="412" r:id="rId30"/>
    <p:sldId id="374" r:id="rId31"/>
    <p:sldId id="414" r:id="rId32"/>
    <p:sldId id="385" r:id="rId33"/>
    <p:sldId id="416" r:id="rId34"/>
    <p:sldId id="382" r:id="rId35"/>
    <p:sldId id="393" r:id="rId36"/>
    <p:sldId id="375" r:id="rId37"/>
    <p:sldId id="423" r:id="rId38"/>
    <p:sldId id="390" r:id="rId39"/>
    <p:sldId id="387" r:id="rId40"/>
    <p:sldId id="407" r:id="rId41"/>
    <p:sldId id="408" r:id="rId42"/>
    <p:sldId id="404" r:id="rId43"/>
    <p:sldId id="417" r:id="rId44"/>
    <p:sldId id="396" r:id="rId45"/>
    <p:sldId id="397" r:id="rId46"/>
    <p:sldId id="401" r:id="rId47"/>
    <p:sldId id="395" r:id="rId48"/>
    <p:sldId id="360" r:id="rId49"/>
    <p:sldId id="338" r:id="rId50"/>
    <p:sldId id="419" r:id="rId5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Fhkt+hJT2Ma9O8bIWk1Apw" hashData="qwTWtC2CiGMH0vvWYFK4W0Qw2k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85" autoAdjust="0"/>
  </p:normalViewPr>
  <p:slideViewPr>
    <p:cSldViewPr>
      <p:cViewPr varScale="1">
        <p:scale>
          <a:sx n="73" d="100"/>
          <a:sy n="73" d="100"/>
        </p:scale>
        <p:origin x="-90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6922BED-57EF-4636-ACC5-D0DEC58DAE11}"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46C7EA57-9054-4D1F-8E9C-F782CC56276B}"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C1AE3AA2-9F5C-4B3C-9CC0-3A76047400A6}"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504126EC-AD65-478F-834F-53080802A665}"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13546288-FBC9-4CCD-9560-56DB077CADEF}"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5B541B6E-0881-48C8-A198-BFF0847E02A6}"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7A68893C-F8FF-433C-80D0-3F0E8EFCEE3C}"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F74F294-1E2F-4555-B9EC-50017B9A3D0C}"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E079951B-B40A-4596-88C8-A763901E4AD7}"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5B06823C-C4B9-43CD-AFAC-0BC0556944BB}"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E011C660-66CE-41C2-9A1D-FF5EF37B7AF0}" type="slidenum">
              <a:rPr lang="es-ES_tradnl"/>
              <a:pPr>
                <a:defRPr/>
              </a:pPr>
              <a:t>‹Nº›</a:t>
            </a:fld>
            <a:endParaRPr lang="es-ES_tradnl"/>
          </a:p>
        </p:txBody>
      </p:sp>
    </p:spTree>
  </p:cSld>
  <p:clrMapOvr>
    <a:masterClrMapping/>
  </p:clrMapOvr>
  <p:transition spd="slow" advClick="0"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794FA601-5882-4513-9DDE-8B68F3CA5A2B}"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FF">
            <a:alpha val="32941"/>
          </a:srgb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1711090E-D8DE-48FB-B79A-54B9ACCCFA26}"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slow" advClick="0" advTm="6000">
    <p:blinds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706701C2-D0DC-4B42-AAD0-58E552B82BAA}"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4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biomagnetismo.jpg"/>
          <p:cNvPicPr>
            <a:picLocks noChangeAspect="1" noChangeArrowheads="1"/>
          </p:cNvPicPr>
          <p:nvPr/>
        </p:nvPicPr>
        <p:blipFill>
          <a:blip r:embed="rId3"/>
          <a:srcRect b="29167"/>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642910" y="357166"/>
            <a:ext cx="7500958" cy="1938974"/>
          </a:xfrm>
          <a:prstGeom prst="rect">
            <a:avLst/>
          </a:prstGeom>
        </p:spPr>
        <p:txBody>
          <a:bodyPr lIns="91422" tIns="45711" rIns="91422" bIns="45711">
            <a:spAutoFit/>
          </a:bodyPr>
          <a:lstStyle/>
          <a:p>
            <a:pPr>
              <a:defRPr/>
            </a:pPr>
            <a:r>
              <a:rPr lang="es-ES" sz="60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PERSONAS</a:t>
            </a:r>
          </a:p>
          <a:p>
            <a:pPr>
              <a:defRPr/>
            </a:pPr>
            <a:r>
              <a:rPr lang="es-ES" sz="60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MAGNETICAS</a:t>
            </a:r>
          </a:p>
        </p:txBody>
      </p:sp>
      <p:pic>
        <p:nvPicPr>
          <p:cNvPr id="3075" name="Picture 8"/>
          <p:cNvPicPr>
            <a:picLocks noChangeAspect="1" noChangeArrowheads="1"/>
          </p:cNvPicPr>
          <p:nvPr/>
        </p:nvPicPr>
        <p:blipFill>
          <a:blip r:embed="rId4"/>
          <a:srcRect/>
          <a:stretch>
            <a:fillRect/>
          </a:stretch>
        </p:blipFill>
        <p:spPr bwMode="auto">
          <a:xfrm>
            <a:off x="785813" y="5143500"/>
            <a:ext cx="1025525" cy="723900"/>
          </a:xfrm>
          <a:prstGeom prst="rect">
            <a:avLst/>
          </a:prstGeom>
          <a:noFill/>
          <a:ln w="9525">
            <a:noFill/>
            <a:round/>
            <a:headEnd/>
            <a:tailEnd/>
          </a:ln>
        </p:spPr>
      </p:pic>
      <p:pic>
        <p:nvPicPr>
          <p:cNvPr id="3076"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3077"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3078"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3079"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3080" name="Picture 2" descr="CARA"/>
          <p:cNvPicPr>
            <a:picLocks noChangeAspect="1" noChangeArrowheads="1"/>
          </p:cNvPicPr>
          <p:nvPr/>
        </p:nvPicPr>
        <p:blipFill>
          <a:blip r:embed="rId6"/>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
        <p:nvSpPr>
          <p:cNvPr id="3082" name="16 CuadroTexto"/>
          <p:cNvSpPr txBox="1">
            <a:spLocks noChangeArrowheads="1"/>
          </p:cNvSpPr>
          <p:nvPr/>
        </p:nvSpPr>
        <p:spPr bwMode="auto">
          <a:xfrm>
            <a:off x="428625" y="6072188"/>
            <a:ext cx="1928813" cy="338137"/>
          </a:xfrm>
          <a:prstGeom prst="rect">
            <a:avLst/>
          </a:prstGeom>
          <a:solidFill>
            <a:srgbClr val="FF33CC"/>
          </a:solidFill>
          <a:ln w="9525">
            <a:noFill/>
            <a:miter lim="800000"/>
            <a:headEnd/>
            <a:tailEnd/>
          </a:ln>
        </p:spPr>
        <p:txBody>
          <a:bodyPr>
            <a:spAutoFit/>
          </a:bodyPr>
          <a:lstStyle/>
          <a:p>
            <a:pPr algn="ctr"/>
            <a:r>
              <a:rPr lang="es-ES" sz="1600" b="1"/>
              <a:t>THE SHADOWS</a:t>
            </a:r>
          </a:p>
        </p:txBody>
      </p:sp>
    </p:spTree>
  </p:cSld>
  <p:clrMapOvr>
    <a:masterClrMapping/>
  </p:clrMapOvr>
  <p:transition spd="slow" advClick="0" advTm="11000">
    <p:blinds dir="vert"/>
    <p:sndAc>
      <p:stSnd loop="1">
        <p:snd r:embed="rId2" name="The-Shadows-The-Lady-In-Re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10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6">
                                            <p:txEl>
                                              <p:pRg st="0" end="0"/>
                                            </p:txEl>
                                          </p:spTgt>
                                        </p:tgtEl>
                                        <p:attrNameLst>
                                          <p:attrName>fill.type</p:attrName>
                                        </p:attrNameLst>
                                      </p:cBhvr>
                                      <p:to>
                                        <p:strVal val="solid"/>
                                      </p:to>
                                    </p:set>
                                  </p:childTnLst>
                                </p:cTn>
                              </p:par>
                            </p:childTnLst>
                          </p:cTn>
                        </p:par>
                        <p:par>
                          <p:cTn id="10" fill="hold">
                            <p:stCondLst>
                              <p:cond delay="45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3" dur="100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100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5" dur="1000"/>
                                        <p:tgtEl>
                                          <p:spTgt spid="6">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AURA.jpg"/>
          <p:cNvPicPr>
            <a:picLocks noChangeAspect="1" noChangeArrowheads="1"/>
          </p:cNvPicPr>
          <p:nvPr/>
        </p:nvPicPr>
        <p:blipFill>
          <a:blip r:embed="rId2"/>
          <a:srcRect/>
          <a:stretch>
            <a:fillRect/>
          </a:stretch>
        </p:blipFill>
        <p:spPr bwMode="auto">
          <a:xfrm>
            <a:off x="0" y="0"/>
            <a:ext cx="5857875" cy="6953250"/>
          </a:xfrm>
          <a:prstGeom prst="rect">
            <a:avLst/>
          </a:prstGeom>
          <a:noFill/>
          <a:ln w="9525">
            <a:noFill/>
            <a:miter lim="800000"/>
            <a:headEnd/>
            <a:tailEnd/>
          </a:ln>
        </p:spPr>
      </p:pic>
      <p:sp>
        <p:nvSpPr>
          <p:cNvPr id="4099" name="2 Rectángulo"/>
          <p:cNvSpPr>
            <a:spLocks noChangeArrowheads="1"/>
          </p:cNvSpPr>
          <p:nvPr/>
        </p:nvSpPr>
        <p:spPr bwMode="auto">
          <a:xfrm>
            <a:off x="6000750" y="642938"/>
            <a:ext cx="2857500" cy="5754687"/>
          </a:xfrm>
          <a:prstGeom prst="rect">
            <a:avLst/>
          </a:prstGeom>
          <a:noFill/>
          <a:ln w="9525">
            <a:noFill/>
            <a:miter lim="800000"/>
            <a:headEnd/>
            <a:tailEnd/>
          </a:ln>
        </p:spPr>
        <p:txBody>
          <a:bodyPr>
            <a:spAutoFit/>
          </a:bodyPr>
          <a:lstStyle/>
          <a:p>
            <a:pPr algn="ctr"/>
            <a:r>
              <a:rPr lang="es-ES" sz="1600" i="1"/>
              <a:t>Se sabe que las personas van almacenando carga positiva a lo largo del día. Y esto, aunque parezca que es bueno, produce problemas de salud. De hecho, la acumulación de la carga positiva en nuestro cuerpo hace que tengamos problemas de salud como dolores de cabeza e insomnio. Pero esta carga desaparece y se funde con la tierra cuando pisamos descalzos el suelo.</a:t>
            </a:r>
          </a:p>
          <a:p>
            <a:pPr algn="ctr"/>
            <a:r>
              <a:rPr lang="es-ES" sz="1600" i="1"/>
              <a:t>Lo de la acumulación de electricidad puede producir cierto magnetismo, pero hay personas que tienen magnetismo todo el tiempo... ¿será porque no pueden descargar su energía tan fácilmente como otras?</a:t>
            </a:r>
          </a:p>
        </p:txBody>
      </p:sp>
      <p:sp>
        <p:nvSpPr>
          <p:cNvPr id="4" name="Rectangle 1"/>
          <p:cNvSpPr/>
          <p:nvPr/>
        </p:nvSpPr>
        <p:spPr>
          <a:xfrm>
            <a:off x="5857875" y="0"/>
            <a:ext cx="3286125"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3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hakras.jpg"/>
          <p:cNvPicPr>
            <a:picLocks noChangeAspect="1" noChangeArrowheads="1"/>
          </p:cNvPicPr>
          <p:nvPr/>
        </p:nvPicPr>
        <p:blipFill>
          <a:blip r:embed="rId2"/>
          <a:srcRect/>
          <a:stretch>
            <a:fillRect/>
          </a:stretch>
        </p:blipFill>
        <p:spPr bwMode="auto">
          <a:xfrm>
            <a:off x="0" y="0"/>
            <a:ext cx="9145588"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biomagnetismo.jpg"/>
          <p:cNvPicPr>
            <a:picLocks noChangeAspect="1" noChangeArrowheads="1"/>
          </p:cNvPicPr>
          <p:nvPr/>
        </p:nvPicPr>
        <p:blipFill>
          <a:blip r:embed="rId2"/>
          <a:srcRect/>
          <a:stretch>
            <a:fillRect/>
          </a:stretch>
        </p:blipFill>
        <p:spPr bwMode="auto">
          <a:xfrm>
            <a:off x="0" y="0"/>
            <a:ext cx="6189663" cy="6858000"/>
          </a:xfrm>
          <a:prstGeom prst="rect">
            <a:avLst/>
          </a:prstGeom>
          <a:noFill/>
          <a:ln w="9525">
            <a:noFill/>
            <a:miter lim="800000"/>
            <a:headEnd/>
            <a:tailEnd/>
          </a:ln>
        </p:spPr>
      </p:pic>
      <p:sp>
        <p:nvSpPr>
          <p:cNvPr id="6147" name="2 Rectángulo"/>
          <p:cNvSpPr>
            <a:spLocks noChangeArrowheads="1"/>
          </p:cNvSpPr>
          <p:nvPr/>
        </p:nvSpPr>
        <p:spPr bwMode="auto">
          <a:xfrm>
            <a:off x="6429375" y="2428875"/>
            <a:ext cx="2500313" cy="4246563"/>
          </a:xfrm>
          <a:prstGeom prst="rect">
            <a:avLst/>
          </a:prstGeom>
          <a:noFill/>
          <a:ln w="9525">
            <a:noFill/>
            <a:miter lim="800000"/>
            <a:headEnd/>
            <a:tailEnd/>
          </a:ln>
        </p:spPr>
        <p:txBody>
          <a:bodyPr>
            <a:spAutoFit/>
          </a:bodyPr>
          <a:lstStyle/>
          <a:p>
            <a:pPr algn="ctr"/>
            <a:r>
              <a:rPr lang="es-ES" i="1"/>
              <a:t>Los expertos en electroterapia dicen que hay una pequeña minoría con cargas magnéticas anormalmente altas en sus cuerpos. Algunos rasgos comunes que presentan esta anomalía son altos niveles de estática o la capacidad de interferir con equipos electrónicos.</a:t>
            </a:r>
          </a:p>
        </p:txBody>
      </p:sp>
      <p:sp>
        <p:nvSpPr>
          <p:cNvPr id="4" name="Rectangle 1"/>
          <p:cNvSpPr/>
          <p:nvPr/>
        </p:nvSpPr>
        <p:spPr>
          <a:xfrm>
            <a:off x="6143625" y="0"/>
            <a:ext cx="3000375"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1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Nuevo ser humano.jpg"/>
          <p:cNvPicPr>
            <a:picLocks noChangeAspect="1" noChangeArrowheads="1"/>
          </p:cNvPicPr>
          <p:nvPr/>
        </p:nvPicPr>
        <p:blipFill>
          <a:blip r:embed="rId2"/>
          <a:srcRect/>
          <a:stretch>
            <a:fillRect/>
          </a:stretch>
        </p:blipFill>
        <p:spPr bwMode="auto">
          <a:xfrm>
            <a:off x="0" y="0"/>
            <a:ext cx="9204325"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Rectángulo"/>
          <p:cNvSpPr>
            <a:spLocks noChangeArrowheads="1"/>
          </p:cNvSpPr>
          <p:nvPr/>
        </p:nvSpPr>
        <p:spPr bwMode="auto">
          <a:xfrm>
            <a:off x="1143000" y="1143000"/>
            <a:ext cx="6715125" cy="4246563"/>
          </a:xfrm>
          <a:prstGeom prst="rect">
            <a:avLst/>
          </a:prstGeom>
          <a:noFill/>
          <a:ln w="9525">
            <a:noFill/>
            <a:miter lim="800000"/>
            <a:headEnd/>
            <a:tailEnd/>
          </a:ln>
        </p:spPr>
        <p:txBody>
          <a:bodyPr>
            <a:spAutoFit/>
          </a:bodyPr>
          <a:lstStyle/>
          <a:p>
            <a:pPr algn="ctr"/>
            <a:r>
              <a:rPr lang="es-ES" i="1"/>
              <a:t>Todo esto se da en física en los primeros años de la carrera universitaria o en cursos anteriores. Es el tema de</a:t>
            </a:r>
            <a:r>
              <a:rPr lang="es-ES" b="1" i="1"/>
              <a:t> ELECTROMAGNETISMO</a:t>
            </a:r>
            <a:r>
              <a:rPr lang="es-ES" i="1"/>
              <a:t> y lo que dice , simplificando mucho, es: una corriente eléctrica que varíe, genera un campo magnético y un campo magnético de por si implica la presencia de un campo eléctrico.</a:t>
            </a:r>
          </a:p>
          <a:p>
            <a:pPr algn="ctr"/>
            <a:endParaRPr lang="es-ES" i="1"/>
          </a:p>
          <a:p>
            <a:pPr algn="ctr"/>
            <a:r>
              <a:rPr lang="es-ES" i="1"/>
              <a:t>Sabiendo pues, que la electricidad de las células puede llegar a producir el magnetismo, ya solo nos queda saber porqué unas personas tienen más magnetismo que otras.</a:t>
            </a:r>
          </a:p>
          <a:p>
            <a:pPr algn="ctr"/>
            <a:endParaRPr lang="es-ES" i="1"/>
          </a:p>
          <a:p>
            <a:pPr algn="ctr"/>
            <a:r>
              <a:rPr lang="es-ES" i="1"/>
              <a:t>Los campos magnéticos producidos por el cuerpo humano y por otros seres son extremadamente tenues, entre nanoteslas y femtoteslas. El tesla es la unidad de medida de la inducción magnética o simplemente del campo magnético. </a:t>
            </a:r>
          </a:p>
        </p:txBody>
      </p:sp>
      <p:sp>
        <p:nvSpPr>
          <p:cNvPr id="4" name="4 Rectángulo"/>
          <p:cNvSpPr/>
          <p:nvPr/>
        </p:nvSpPr>
        <p:spPr>
          <a:xfrm>
            <a:off x="0" y="0"/>
            <a:ext cx="9144000" cy="6858000"/>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dirty="0"/>
              <a:t>                                                                                                                                                                                                                                                                                                                                                                                                                                                                                                                                                                                                                                                                                                                                   </a:t>
            </a:r>
          </a:p>
        </p:txBody>
      </p:sp>
      <p:sp>
        <p:nvSpPr>
          <p:cNvPr id="5" name="Rectangle 1"/>
          <p:cNvSpPr/>
          <p:nvPr/>
        </p:nvSpPr>
        <p:spPr>
          <a:xfrm>
            <a:off x="785813" y="785813"/>
            <a:ext cx="7572375" cy="52863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3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Human-Magnet.jpg"/>
          <p:cNvPicPr>
            <a:picLocks noChangeAspect="1" noChangeArrowheads="1"/>
          </p:cNvPicPr>
          <p:nvPr/>
        </p:nvPicPr>
        <p:blipFill>
          <a:blip r:embed="rId2"/>
          <a:srcRect/>
          <a:stretch>
            <a:fillRect/>
          </a:stretch>
        </p:blipFill>
        <p:spPr bwMode="auto">
          <a:xfrm>
            <a:off x="0" y="0"/>
            <a:ext cx="9144000" cy="7072313"/>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1357313" y="1428750"/>
            <a:ext cx="6429375" cy="3416300"/>
          </a:xfrm>
          <a:prstGeom prst="rect">
            <a:avLst/>
          </a:prstGeom>
          <a:noFill/>
          <a:ln w="9525">
            <a:noFill/>
            <a:miter lim="800000"/>
            <a:headEnd/>
            <a:tailEnd/>
          </a:ln>
        </p:spPr>
        <p:txBody>
          <a:bodyPr>
            <a:spAutoFit/>
          </a:bodyPr>
          <a:lstStyle/>
          <a:p>
            <a:pPr algn="ctr"/>
            <a:r>
              <a:rPr lang="es-ES" sz="2400" i="1"/>
              <a:t/>
            </a:r>
            <a:br>
              <a:rPr lang="es-ES" sz="2400" i="1"/>
            </a:br>
            <a:endParaRPr lang="es-ES" sz="2400" i="1"/>
          </a:p>
          <a:p>
            <a:pPr algn="ctr"/>
            <a:r>
              <a:rPr lang="es-ES" sz="2400" i="1"/>
              <a:t>Los campos magnéticos biológicos</a:t>
            </a:r>
            <a:r>
              <a:rPr lang="es-ES" sz="2400" b="1" i="1"/>
              <a:t> tienen su origen en corrientes eléctricas que circulan en algunas células, como en el sistema nervioso y en el corazón,</a:t>
            </a:r>
            <a:r>
              <a:rPr lang="es-ES" sz="2400" i="1"/>
              <a:t> o en materiales magnéticos acumulados en cierto órganos, como el hígado y los pulmones.</a:t>
            </a:r>
            <a:br>
              <a:rPr lang="es-ES" sz="2400" i="1"/>
            </a:br>
            <a:endParaRPr lang="es-ES" sz="2400" i="1"/>
          </a:p>
        </p:txBody>
      </p:sp>
      <p:sp>
        <p:nvSpPr>
          <p:cNvPr id="3" name="4 Rectángulo"/>
          <p:cNvSpPr/>
          <p:nvPr/>
        </p:nvSpPr>
        <p:spPr>
          <a:xfrm>
            <a:off x="0" y="0"/>
            <a:ext cx="9144000" cy="6857999"/>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Rectangle 1"/>
          <p:cNvSpPr/>
          <p:nvPr/>
        </p:nvSpPr>
        <p:spPr>
          <a:xfrm>
            <a:off x="642938" y="785813"/>
            <a:ext cx="7786687" cy="52863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ualidades-lider-hubiera-gustado-tener_1_177484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1267" name="2 Rectángulo"/>
          <p:cNvSpPr>
            <a:spLocks noChangeArrowheads="1"/>
          </p:cNvSpPr>
          <p:nvPr/>
        </p:nvSpPr>
        <p:spPr bwMode="auto">
          <a:xfrm>
            <a:off x="3000375" y="5000625"/>
            <a:ext cx="5000625" cy="1323975"/>
          </a:xfrm>
          <a:prstGeom prst="rect">
            <a:avLst/>
          </a:prstGeom>
          <a:noFill/>
          <a:ln w="9525">
            <a:noFill/>
            <a:miter lim="800000"/>
            <a:headEnd/>
            <a:tailEnd/>
          </a:ln>
        </p:spPr>
        <p:txBody>
          <a:bodyPr>
            <a:spAutoFit/>
          </a:bodyPr>
          <a:lstStyle/>
          <a:p>
            <a:pPr eaLnBrk="0" hangingPunct="0"/>
            <a:endParaRPr lang="es-ES" sz="2000">
              <a:latin typeface="Calibri" pitchFamily="34" charset="0"/>
            </a:endParaRPr>
          </a:p>
          <a:p>
            <a:pPr eaLnBrk="0" hangingPunct="0"/>
            <a:r>
              <a:rPr lang="es-ES" sz="2000">
                <a:latin typeface="Calibri" pitchFamily="34" charset="0"/>
              </a:rPr>
              <a:t>Pero...</a:t>
            </a:r>
            <a:r>
              <a:rPr lang="es-ES" sz="2000" b="1">
                <a:latin typeface="Calibri" pitchFamily="34" charset="0"/>
              </a:rPr>
              <a:t> ¿Cual es el origen de este magnetismo? y ¿porqué algunas personas tienen más magnetismo que otras?</a:t>
            </a:r>
            <a:endParaRPr lang="es-ES" sz="2000">
              <a:latin typeface="Calibri" pitchFamily="34" charset="0"/>
            </a:endParaRPr>
          </a:p>
        </p:txBody>
      </p:sp>
    </p:spTree>
  </p:cSld>
  <p:clrMapOvr>
    <a:masterClrMapping/>
  </p:clrMapOvr>
  <p:transition spd="slow" advClick="0" advTm="15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Rectángulo"/>
          <p:cNvSpPr>
            <a:spLocks noChangeArrowheads="1"/>
          </p:cNvSpPr>
          <p:nvPr/>
        </p:nvSpPr>
        <p:spPr bwMode="auto">
          <a:xfrm>
            <a:off x="500063" y="5857875"/>
            <a:ext cx="8286750" cy="830263"/>
          </a:xfrm>
          <a:prstGeom prst="rect">
            <a:avLst/>
          </a:prstGeom>
          <a:noFill/>
          <a:ln w="9525">
            <a:noFill/>
            <a:miter lim="800000"/>
            <a:headEnd/>
            <a:tailEnd/>
          </a:ln>
        </p:spPr>
        <p:txBody>
          <a:bodyPr>
            <a:spAutoFit/>
          </a:bodyPr>
          <a:lstStyle/>
          <a:p>
            <a:r>
              <a:rPr lang="es-ES" sz="1600" b="1" i="1">
                <a:solidFill>
                  <a:srgbClr val="333333"/>
                </a:solidFill>
                <a:latin typeface="Verdana" pitchFamily="34" charset="0"/>
                <a:cs typeface="Arial" charset="0"/>
              </a:rPr>
              <a:t>Etibar Elchiyev</a:t>
            </a:r>
            <a:r>
              <a:rPr lang="es-ES" sz="1600" i="1">
                <a:solidFill>
                  <a:srgbClr val="333333"/>
                </a:solidFill>
                <a:latin typeface="Verdana" pitchFamily="34" charset="0"/>
                <a:cs typeface="Arial" charset="0"/>
              </a:rPr>
              <a:t>, un entrenador de kickboxing de la ciudad de Tblisi, ya había conseguido adherir 50 cucharas a su cuerpo en 2011, pero en esta ocasión, después de muchos intentos frustrados, </a:t>
            </a:r>
            <a:r>
              <a:rPr lang="es-ES" sz="1600" b="1" i="1">
                <a:solidFill>
                  <a:srgbClr val="333333"/>
                </a:solidFill>
                <a:latin typeface="Verdana" pitchFamily="34" charset="0"/>
                <a:cs typeface="Arial" charset="0"/>
              </a:rPr>
              <a:t>superó su propia marca</a:t>
            </a:r>
            <a:endParaRPr lang="es-ES" sz="1600" i="1"/>
          </a:p>
        </p:txBody>
      </p:sp>
      <p:pic>
        <p:nvPicPr>
          <p:cNvPr id="12291" name="Picture 2" descr="C:\Documents and Settings\Dell\Escritorio\0001308165.jpg"/>
          <p:cNvPicPr>
            <a:picLocks noChangeAspect="1" noChangeArrowheads="1"/>
          </p:cNvPicPr>
          <p:nvPr/>
        </p:nvPicPr>
        <p:blipFill>
          <a:blip r:embed="rId2"/>
          <a:srcRect l="22488" r="6944"/>
          <a:stretch>
            <a:fillRect/>
          </a:stretch>
        </p:blipFill>
        <p:spPr bwMode="auto">
          <a:xfrm>
            <a:off x="1000125" y="357188"/>
            <a:ext cx="7286625" cy="5205412"/>
          </a:xfrm>
          <a:prstGeom prst="rect">
            <a:avLst/>
          </a:prstGeom>
          <a:noFill/>
          <a:ln w="9525">
            <a:noFill/>
            <a:miter lim="800000"/>
            <a:headEnd/>
            <a:tailEnd/>
          </a:ln>
        </p:spPr>
      </p:pic>
      <p:sp>
        <p:nvSpPr>
          <p:cNvPr id="4" name="Rectangle 1"/>
          <p:cNvSpPr/>
          <p:nvPr/>
        </p:nvSpPr>
        <p:spPr>
          <a:xfrm flipV="1">
            <a:off x="0" y="5572125"/>
            <a:ext cx="9144000" cy="178593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EL_HOM~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untitled.bmp"/>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3 Rectángulo"/>
          <p:cNvSpPr>
            <a:spLocks noChangeArrowheads="1"/>
          </p:cNvSpPr>
          <p:nvPr/>
        </p:nvSpPr>
        <p:spPr bwMode="auto">
          <a:xfrm>
            <a:off x="0" y="5041900"/>
            <a:ext cx="9144000" cy="1816100"/>
          </a:xfrm>
          <a:prstGeom prst="rect">
            <a:avLst/>
          </a:prstGeom>
          <a:noFill/>
          <a:ln w="9525">
            <a:noFill/>
            <a:miter lim="800000"/>
            <a:headEnd/>
            <a:tailEnd/>
          </a:ln>
        </p:spPr>
        <p:txBody>
          <a:bodyPr>
            <a:spAutoFit/>
          </a:bodyPr>
          <a:lstStyle/>
          <a:p>
            <a:pPr algn="ctr"/>
            <a:r>
              <a:rPr lang="es-ES" sz="1400" i="1">
                <a:latin typeface="Calibri" pitchFamily="34" charset="0"/>
              </a:rPr>
              <a:t>Etibar Elchiyev, georgiano de 42 años nacido en Tiblisi, ha logrado batir un Récord Guiness que él mismo creó en 2013, el de </a:t>
            </a:r>
            <a:r>
              <a:rPr lang="es-ES" sz="1400" b="1" i="1">
                <a:latin typeface="Calibri" pitchFamily="34" charset="0"/>
              </a:rPr>
              <a:t>ponerse más cucharas en el cuerpo humano.</a:t>
            </a:r>
            <a:r>
              <a:rPr lang="es-ES" sz="1400" i="1">
                <a:latin typeface="Calibri" pitchFamily="34" charset="0"/>
              </a:rPr>
              <a:t> Si hace dos años estableció el récord en 50, este año ha sido capaz de elevarlo a 53 cucharas.</a:t>
            </a:r>
          </a:p>
          <a:p>
            <a:pPr algn="ctr"/>
            <a:r>
              <a:rPr lang="es-ES" sz="1400" i="1">
                <a:latin typeface="Calibri" pitchFamily="34" charset="0"/>
              </a:rPr>
              <a:t>Y es que aunque hay dudas de cómo hace esto </a:t>
            </a:r>
            <a:r>
              <a:rPr lang="es-ES" sz="1400" b="1" i="1">
                <a:latin typeface="Calibri" pitchFamily="34" charset="0"/>
              </a:rPr>
              <a:t>el llamado 'hombre magnético', </a:t>
            </a:r>
            <a:r>
              <a:rPr lang="es-ES" sz="1400" i="1">
                <a:latin typeface="Calibri" pitchFamily="34" charset="0"/>
              </a:rPr>
              <a:t>él sigue manteniendo que su cuerpo es capaz de atraer todo tipo de objeto metálico. Él cuenta que descubrió su 'poder' cuando hace unos años magnetizó el capó de un coche con su cuerpo.</a:t>
            </a:r>
          </a:p>
          <a:p>
            <a:pPr algn="ctr"/>
            <a:r>
              <a:rPr lang="es-ES" sz="1400" i="1">
                <a:latin typeface="Calibri" pitchFamily="34" charset="0"/>
              </a:rPr>
              <a:t>Ahora su reto es hacer lo mismo pero esta vez </a:t>
            </a:r>
            <a:r>
              <a:rPr lang="es-ES" sz="1400" b="1" i="1">
                <a:latin typeface="Calibri" pitchFamily="34" charset="0"/>
              </a:rPr>
              <a:t>centrarse sólo en la cara </a:t>
            </a:r>
            <a:r>
              <a:rPr lang="es-ES" sz="1400" i="1">
                <a:latin typeface="Calibri" pitchFamily="34" charset="0"/>
              </a:rPr>
              <a:t>y batir el récord de más cucharas puestas en esa parte del cuerpo. De momento es propiedad del canadiense Aaron Caissie, que lo estableció en 2011.</a:t>
            </a:r>
          </a:p>
        </p:txBody>
      </p:sp>
      <p:pic>
        <p:nvPicPr>
          <p:cNvPr id="15363" name="Picture 2" descr="C:\Documents and Settings\Dell\Escritorio\0001308165.jpg"/>
          <p:cNvPicPr>
            <a:picLocks noChangeAspect="1" noChangeArrowheads="1"/>
          </p:cNvPicPr>
          <p:nvPr/>
        </p:nvPicPr>
        <p:blipFill>
          <a:blip r:embed="rId2"/>
          <a:srcRect/>
          <a:stretch>
            <a:fillRect/>
          </a:stretch>
        </p:blipFill>
        <p:spPr bwMode="auto">
          <a:xfrm>
            <a:off x="-68263" y="0"/>
            <a:ext cx="9212263" cy="5000625"/>
          </a:xfrm>
          <a:prstGeom prst="rect">
            <a:avLst/>
          </a:prstGeom>
          <a:noFill/>
          <a:ln w="9525">
            <a:noFill/>
            <a:miter lim="800000"/>
            <a:headEnd/>
            <a:tailEnd/>
          </a:ln>
        </p:spPr>
      </p:pic>
      <p:sp>
        <p:nvSpPr>
          <p:cNvPr id="4" name="Rectangle 1"/>
          <p:cNvSpPr/>
          <p:nvPr/>
        </p:nvSpPr>
        <p:spPr>
          <a:xfrm>
            <a:off x="0" y="5000625"/>
            <a:ext cx="9144000" cy="185737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3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guinness7.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Click="0" advTm="6000">
    <p:blinds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31.jpg"/>
          <p:cNvPicPr>
            <a:picLocks noChangeAspect="1" noChangeArrowheads="1"/>
          </p:cNvPicPr>
          <p:nvPr/>
        </p:nvPicPr>
        <p:blipFill>
          <a:blip r:embed="rId2"/>
          <a:srcRect/>
          <a:stretch>
            <a:fillRect/>
          </a:stretch>
        </p:blipFill>
        <p:spPr bwMode="auto">
          <a:xfrm>
            <a:off x="0" y="0"/>
            <a:ext cx="9069388"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246436_488384351211352_1506841855_n.jpg"/>
          <p:cNvPicPr>
            <a:picLocks noChangeAspect="1" noChangeArrowheads="1"/>
          </p:cNvPicPr>
          <p:nvPr/>
        </p:nvPicPr>
        <p:blipFill>
          <a:blip r:embed="rId2"/>
          <a:srcRect/>
          <a:stretch>
            <a:fillRect/>
          </a:stretch>
        </p:blipFill>
        <p:spPr bwMode="auto">
          <a:xfrm>
            <a:off x="-101600" y="-650876"/>
            <a:ext cx="9245600" cy="7508875"/>
          </a:xfrm>
          <a:prstGeom prst="rect">
            <a:avLst/>
          </a:prstGeom>
          <a:noFill/>
        </p:spPr>
      </p:pic>
    </p:spTree>
  </p:cSld>
  <p:clrMapOvr>
    <a:masterClrMapping/>
  </p:clrMapOvr>
  <p:transition spd="slow" advClick="0" advTm="6000">
    <p:blinds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p:cNvSpPr>
            <a:spLocks noChangeArrowheads="1"/>
          </p:cNvSpPr>
          <p:nvPr/>
        </p:nvSpPr>
        <p:spPr bwMode="auto">
          <a:xfrm>
            <a:off x="928688" y="3643313"/>
            <a:ext cx="7715250" cy="3000375"/>
          </a:xfrm>
          <a:prstGeom prst="rect">
            <a:avLst/>
          </a:prstGeom>
          <a:noFill/>
          <a:ln w="9525">
            <a:noFill/>
            <a:miter lim="800000"/>
            <a:headEnd/>
            <a:tailEnd/>
          </a:ln>
        </p:spPr>
        <p:txBody>
          <a:bodyPr rIns="660192" bIns="0" anchor="ctr">
            <a:spAutoFit/>
          </a:bodyPr>
          <a:lstStyle/>
          <a:p>
            <a:pPr algn="ctr"/>
            <a:r>
              <a:rPr lang="es-ES" sz="2400" b="1" i="1">
                <a:solidFill>
                  <a:srgbClr val="333333"/>
                </a:solidFill>
                <a:latin typeface="Verdana" pitchFamily="34" charset="0"/>
              </a:rPr>
              <a:t>Niños magnéticos</a:t>
            </a:r>
            <a:endParaRPr lang="es-ES" sz="2400" i="1"/>
          </a:p>
          <a:p>
            <a:pPr algn="ctr" eaLnBrk="0" hangingPunct="0"/>
            <a:r>
              <a:rPr lang="es-ES" sz="2400" b="1" i="1">
                <a:solidFill>
                  <a:srgbClr val="333333"/>
                </a:solidFill>
                <a:latin typeface="Verdana" pitchFamily="34" charset="0"/>
              </a:rPr>
              <a:t>En Croacia está Ivan Stoiljkovic</a:t>
            </a:r>
            <a:r>
              <a:rPr lang="es-ES" sz="2400" i="1">
                <a:solidFill>
                  <a:srgbClr val="333333"/>
                </a:solidFill>
                <a:latin typeface="Verdana" pitchFamily="34" charset="0"/>
              </a:rPr>
              <a:t> que parece </a:t>
            </a:r>
            <a:r>
              <a:rPr lang="es-ES" sz="2400" b="1" i="1">
                <a:solidFill>
                  <a:srgbClr val="333333"/>
                </a:solidFill>
                <a:latin typeface="Verdana" pitchFamily="34" charset="0"/>
              </a:rPr>
              <a:t>un niño común de seis años</a:t>
            </a:r>
            <a:r>
              <a:rPr lang="es-ES" sz="2400" i="1">
                <a:solidFill>
                  <a:srgbClr val="333333"/>
                </a:solidFill>
                <a:latin typeface="Verdana" pitchFamily="34" charset="0"/>
              </a:rPr>
              <a:t>, que vive en la localidad de Koprivnica, al norte de Croacia. Con algo de sobrepeso, le gusta jugar al fútbol y está aprendiendo a tocar el acordeón. Pero tiene algo que lo diferencia del resto: una personalidad magnética. </a:t>
            </a:r>
            <a:endParaRPr lang="es-ES" sz="2400" i="1"/>
          </a:p>
        </p:txBody>
      </p:sp>
      <p:pic>
        <p:nvPicPr>
          <p:cNvPr id="17411" name="Picture 2" descr="C:\Documents and Settings\Dell\Escritorio\1152011173243.jpg"/>
          <p:cNvPicPr>
            <a:picLocks noChangeAspect="1" noChangeArrowheads="1"/>
          </p:cNvPicPr>
          <p:nvPr/>
        </p:nvPicPr>
        <p:blipFill>
          <a:blip r:embed="rId3"/>
          <a:srcRect/>
          <a:stretch>
            <a:fillRect/>
          </a:stretch>
        </p:blipFill>
        <p:spPr bwMode="auto">
          <a:xfrm>
            <a:off x="0" y="0"/>
            <a:ext cx="9251950" cy="3500438"/>
          </a:xfrm>
          <a:prstGeom prst="rect">
            <a:avLst/>
          </a:prstGeom>
          <a:noFill/>
          <a:ln w="9525">
            <a:noFill/>
            <a:miter lim="800000"/>
            <a:headEnd/>
            <a:tailEnd/>
          </a:ln>
        </p:spPr>
      </p:pic>
      <p:sp>
        <p:nvSpPr>
          <p:cNvPr id="4" name="Rectangle 1"/>
          <p:cNvSpPr/>
          <p:nvPr/>
        </p:nvSpPr>
        <p:spPr>
          <a:xfrm>
            <a:off x="0" y="3500438"/>
            <a:ext cx="9144000" cy="335756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7000">
    <p:blinds dir="vert"/>
    <p:sndAc>
      <p:stSnd loop="1">
        <p:snd r:embed="rId2" name="The-Shadows-You-Keep-Me-Hangin-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MAGNET~1.JPG"/>
          <p:cNvPicPr>
            <a:picLocks noChangeAspect="1" noChangeArrowheads="1"/>
          </p:cNvPicPr>
          <p:nvPr/>
        </p:nvPicPr>
        <p:blipFill>
          <a:blip r:embed="rId2"/>
          <a:srcRect/>
          <a:stretch>
            <a:fillRect/>
          </a:stretch>
        </p:blipFill>
        <p:spPr bwMode="auto">
          <a:xfrm>
            <a:off x="0" y="0"/>
            <a:ext cx="9156700" cy="4214813"/>
          </a:xfrm>
          <a:prstGeom prst="rect">
            <a:avLst/>
          </a:prstGeom>
          <a:noFill/>
          <a:ln w="9525">
            <a:noFill/>
            <a:miter lim="800000"/>
            <a:headEnd/>
            <a:tailEnd/>
          </a:ln>
        </p:spPr>
      </p:pic>
      <p:sp>
        <p:nvSpPr>
          <p:cNvPr id="18435" name="2 Rectángulo"/>
          <p:cNvSpPr>
            <a:spLocks noChangeArrowheads="1"/>
          </p:cNvSpPr>
          <p:nvPr/>
        </p:nvSpPr>
        <p:spPr bwMode="auto">
          <a:xfrm>
            <a:off x="428625" y="4395788"/>
            <a:ext cx="8358188" cy="2462212"/>
          </a:xfrm>
          <a:prstGeom prst="rect">
            <a:avLst/>
          </a:prstGeom>
          <a:noFill/>
          <a:ln w="9525">
            <a:noFill/>
            <a:miter lim="800000"/>
            <a:headEnd/>
            <a:tailEnd/>
          </a:ln>
        </p:spPr>
        <p:txBody>
          <a:bodyPr>
            <a:spAutoFit/>
          </a:bodyPr>
          <a:lstStyle/>
          <a:p>
            <a:pPr algn="ctr"/>
            <a:r>
              <a:rPr lang="es-ES" sz="1400">
                <a:solidFill>
                  <a:srgbClr val="333333"/>
                </a:solidFill>
                <a:latin typeface="Verdana" pitchFamily="34" charset="0"/>
              </a:rPr>
              <a:t>Literalmente: por razones aún desconocidas, </a:t>
            </a:r>
            <a:r>
              <a:rPr lang="es-ES" sz="1400" b="1">
                <a:solidFill>
                  <a:srgbClr val="333333"/>
                </a:solidFill>
                <a:latin typeface="Verdana" pitchFamily="34" charset="0"/>
              </a:rPr>
              <a:t>Ivan tiene la capacidad de llevar objetos metálicos pegados a su cuerpo. </a:t>
            </a:r>
            <a:r>
              <a:rPr lang="es-ES" sz="1400">
                <a:solidFill>
                  <a:srgbClr val="333333"/>
                </a:solidFill>
                <a:latin typeface="Verdana" pitchFamily="34" charset="0"/>
              </a:rPr>
              <a:t>Cuando se saca la remera, según sus familiares, el niño puede cargar hasta 25 kilos de metal, sean teléfonos celulares, cucharas y hasta sartenes. </a:t>
            </a:r>
            <a:r>
              <a:rPr lang="es-ES" sz="1400"/>
              <a:t/>
            </a:r>
            <a:br>
              <a:rPr lang="es-ES" sz="1400"/>
            </a:br>
            <a:endParaRPr lang="es-ES" sz="1400"/>
          </a:p>
          <a:p>
            <a:pPr algn="ctr" eaLnBrk="0" hangingPunct="0"/>
            <a:r>
              <a:rPr lang="es-ES" sz="1400">
                <a:solidFill>
                  <a:srgbClr val="333333"/>
                </a:solidFill>
                <a:latin typeface="Verdana" pitchFamily="34" charset="0"/>
              </a:rPr>
              <a:t>Además, su familia </a:t>
            </a:r>
            <a:r>
              <a:rPr lang="es-ES" sz="1400" b="1">
                <a:solidFill>
                  <a:srgbClr val="333333"/>
                </a:solidFill>
                <a:latin typeface="Verdana" pitchFamily="34" charset="0"/>
              </a:rPr>
              <a:t>asegura que tiene poderes curativos, ya que alivió los dolores de varios de sus vecinos.</a:t>
            </a:r>
            <a:r>
              <a:rPr lang="es-ES" sz="1400">
                <a:solidFill>
                  <a:srgbClr val="333333"/>
                </a:solidFill>
                <a:latin typeface="Verdana" pitchFamily="34" charset="0"/>
              </a:rPr>
              <a:t> Mientras tanto, sigue asombrando al poblado con su curiosa habilidad. Cuando cura con sus manos, éstas se calientan si las pone sobre el estómago de su abuelo o las rodillas de un vecino e inmediatamente calma su dolor.</a:t>
            </a:r>
            <a:r>
              <a:rPr lang="es-ES" sz="1400"/>
              <a:t/>
            </a:r>
            <a:br>
              <a:rPr lang="es-ES" sz="1400"/>
            </a:br>
            <a:r>
              <a:rPr lang="es-ES" sz="1400">
                <a:solidFill>
                  <a:srgbClr val="333333"/>
                </a:solidFill>
                <a:latin typeface="Verdana" pitchFamily="34" charset="0"/>
              </a:rPr>
              <a:t>Iván también es mucho más fuerte que otros niños de su edad y </a:t>
            </a:r>
            <a:r>
              <a:rPr lang="es-ES" sz="1400" b="1">
                <a:solidFill>
                  <a:srgbClr val="333333"/>
                </a:solidFill>
                <a:latin typeface="Verdana" pitchFamily="34" charset="0"/>
              </a:rPr>
              <a:t>es capaz de cargar fácilmente bolsas de cemento de 50 libras.</a:t>
            </a:r>
            <a:endParaRPr lang="es-ES" sz="1400"/>
          </a:p>
        </p:txBody>
      </p:sp>
      <p:sp>
        <p:nvSpPr>
          <p:cNvPr id="4" name="Rectangle 1"/>
          <p:cNvSpPr/>
          <p:nvPr/>
        </p:nvSpPr>
        <p:spPr>
          <a:xfrm>
            <a:off x="0" y="4286250"/>
            <a:ext cx="9144000" cy="257175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4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IVN_NI~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C:\Documents and Settings\Dell\Escritorio\nino-iman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iman-Stoiljkovic.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2 Rectángulo"/>
          <p:cNvSpPr>
            <a:spLocks noChangeArrowheads="1"/>
          </p:cNvSpPr>
          <p:nvPr/>
        </p:nvSpPr>
        <p:spPr bwMode="auto">
          <a:xfrm>
            <a:off x="285750" y="4929188"/>
            <a:ext cx="8501063" cy="2862262"/>
          </a:xfrm>
          <a:prstGeom prst="rect">
            <a:avLst/>
          </a:prstGeom>
          <a:noFill/>
          <a:ln w="9525">
            <a:noFill/>
            <a:miter lim="800000"/>
            <a:headEnd/>
            <a:tailEnd/>
          </a:ln>
        </p:spPr>
        <p:txBody>
          <a:bodyPr>
            <a:spAutoFit/>
          </a:bodyPr>
          <a:lstStyle/>
          <a:p>
            <a:pPr algn="ctr"/>
            <a:r>
              <a:rPr lang="es-ES" dirty="0"/>
              <a:t/>
            </a:r>
            <a:br>
              <a:rPr lang="es-ES" dirty="0"/>
            </a:br>
            <a:endParaRPr lang="es-ES" b="1" i="1" dirty="0"/>
          </a:p>
          <a:p>
            <a:pPr algn="ctr"/>
            <a:r>
              <a:rPr lang="es-ES" b="1" i="1" dirty="0"/>
              <a:t>Tanto es el magnetismo que genera el cuerpo </a:t>
            </a:r>
            <a:r>
              <a:rPr lang="es-ES" b="1" i="1" dirty="0" smtClean="0"/>
              <a:t>de este otro niño brasileño que </a:t>
            </a:r>
            <a:r>
              <a:rPr lang="es-ES" b="1" i="1" dirty="0"/>
              <a:t>sus hermanos no le permiten ver televisión junto a ellos porque genera interferencia. También tiene prohibido acercarse a la computadora familiar, porque si toca los equipos se apagan.</a:t>
            </a:r>
          </a:p>
          <a:p>
            <a:r>
              <a:rPr lang="es-ES" dirty="0"/>
              <a:t/>
            </a:r>
            <a:br>
              <a:rPr lang="es-ES" dirty="0"/>
            </a:br>
            <a:endParaRPr lang="es-ES" dirty="0"/>
          </a:p>
          <a:p>
            <a:r>
              <a:rPr lang="es-ES" dirty="0"/>
              <a:t/>
            </a:r>
            <a:br>
              <a:rPr lang="es-ES" dirty="0"/>
            </a:br>
            <a:endParaRPr lang="es-ES" dirty="0"/>
          </a:p>
        </p:txBody>
      </p:sp>
      <p:pic>
        <p:nvPicPr>
          <p:cNvPr id="22531" name="Picture 2" descr="C:\Documents and Settings\Dell\Escritorio\hqdefaultSSSS.jpg"/>
          <p:cNvPicPr>
            <a:picLocks noChangeAspect="1" noChangeArrowheads="1"/>
          </p:cNvPicPr>
          <p:nvPr/>
        </p:nvPicPr>
        <p:blipFill>
          <a:blip r:embed="rId2"/>
          <a:srcRect b="26041"/>
          <a:stretch>
            <a:fillRect/>
          </a:stretch>
        </p:blipFill>
        <p:spPr bwMode="auto">
          <a:xfrm>
            <a:off x="0" y="0"/>
            <a:ext cx="9144000" cy="5143500"/>
          </a:xfrm>
          <a:prstGeom prst="rect">
            <a:avLst/>
          </a:prstGeom>
          <a:noFill/>
          <a:ln w="9525">
            <a:noFill/>
            <a:miter lim="800000"/>
            <a:headEnd/>
            <a:tailEnd/>
          </a:ln>
        </p:spPr>
      </p:pic>
      <p:sp>
        <p:nvSpPr>
          <p:cNvPr id="4" name="Rectangle 1"/>
          <p:cNvSpPr/>
          <p:nvPr/>
        </p:nvSpPr>
        <p:spPr>
          <a:xfrm>
            <a:off x="0" y="5072063"/>
            <a:ext cx="9144000" cy="178593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bogdan-02--146x11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C:\Documents and Settings\Dell\Escritorio\PAULO_~1.JPG"/>
          <p:cNvPicPr>
            <a:picLocks noChangeAspect="1" noChangeArrowheads="1"/>
          </p:cNvPicPr>
          <p:nvPr/>
        </p:nvPicPr>
        <p:blipFill>
          <a:blip r:embed="rId2"/>
          <a:srcRect/>
          <a:stretch>
            <a:fillRect/>
          </a:stretch>
        </p:blipFill>
        <p:spPr bwMode="auto">
          <a:xfrm>
            <a:off x="0" y="0"/>
            <a:ext cx="9324975" cy="7072313"/>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BOGDAN~1.JPG"/>
          <p:cNvPicPr>
            <a:picLocks noChangeAspect="1" noChangeArrowheads="1"/>
          </p:cNvPicPr>
          <p:nvPr/>
        </p:nvPicPr>
        <p:blipFill>
          <a:blip r:embed="rId2"/>
          <a:srcRect/>
          <a:stretch>
            <a:fillRect/>
          </a:stretch>
        </p:blipFill>
        <p:spPr bwMode="auto">
          <a:xfrm>
            <a:off x="0" y="0"/>
            <a:ext cx="9496425"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2 Rectángulo"/>
          <p:cNvSpPr>
            <a:spLocks noChangeArrowheads="1"/>
          </p:cNvSpPr>
          <p:nvPr/>
        </p:nvSpPr>
        <p:spPr bwMode="auto">
          <a:xfrm>
            <a:off x="642938" y="1285875"/>
            <a:ext cx="7715250" cy="4246563"/>
          </a:xfrm>
          <a:prstGeom prst="rect">
            <a:avLst/>
          </a:prstGeom>
          <a:noFill/>
          <a:ln w="9525">
            <a:noFill/>
            <a:miter lim="800000"/>
            <a:headEnd/>
            <a:tailEnd/>
          </a:ln>
        </p:spPr>
        <p:txBody>
          <a:bodyPr>
            <a:spAutoFit/>
          </a:bodyPr>
          <a:lstStyle/>
          <a:p>
            <a:pPr algn="ctr"/>
            <a:r>
              <a:rPr lang="es-ES"/>
              <a:t/>
            </a:r>
            <a:br>
              <a:rPr lang="es-ES"/>
            </a:br>
            <a:endParaRPr lang="es-ES" i="1"/>
          </a:p>
          <a:p>
            <a:pPr algn="ctr"/>
            <a:r>
              <a:rPr lang="es-ES" i="1"/>
              <a:t>Sin embargo, aunque resulte curioso, no es el único caso de imán humano que se conoce. El más famoso fue el siglo pasado y afectó a una familia rusa, donde esta particularidad se heredó por tres generaciones. La familia, de apellido Tenkaev, insiste en que el abuelo del grupo podía levantar objetos de hasta 23 kilos con su pecho.</a:t>
            </a:r>
          </a:p>
          <a:p>
            <a:pPr algn="ctr"/>
            <a:r>
              <a:rPr lang="es-ES" i="1"/>
              <a:t/>
            </a:r>
            <a:br>
              <a:rPr lang="es-ES" i="1"/>
            </a:br>
            <a:endParaRPr lang="es-ES" i="1"/>
          </a:p>
          <a:p>
            <a:pPr algn="ctr"/>
            <a:r>
              <a:rPr lang="es-ES" i="1"/>
              <a:t>El año pasado también se conoció el caso de Brenda Allison, una chica británica capaz de atraer objetos con su cuerpo. En 1990 en Bulgaria se realizó una conferencia de "Supercampos" y llegaron 300 personas de todo el mundo con esta capacidad.</a:t>
            </a:r>
          </a:p>
          <a:p>
            <a:r>
              <a:rPr lang="es-ES"/>
              <a:t/>
            </a:r>
            <a:br>
              <a:rPr lang="es-ES"/>
            </a:br>
            <a:endParaRPr lang="es-ES"/>
          </a:p>
        </p:txBody>
      </p:sp>
      <p:sp>
        <p:nvSpPr>
          <p:cNvPr id="3" name="Rectangle 1"/>
          <p:cNvSpPr/>
          <p:nvPr/>
        </p:nvSpPr>
        <p:spPr>
          <a:xfrm>
            <a:off x="0" y="0"/>
            <a:ext cx="914400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3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Rectángulo"/>
          <p:cNvSpPr>
            <a:spLocks noChangeArrowheads="1"/>
          </p:cNvSpPr>
          <p:nvPr/>
        </p:nvSpPr>
        <p:spPr bwMode="auto">
          <a:xfrm>
            <a:off x="500063" y="5214938"/>
            <a:ext cx="7858125" cy="1416050"/>
          </a:xfrm>
          <a:prstGeom prst="rect">
            <a:avLst/>
          </a:prstGeom>
          <a:noFill/>
          <a:ln w="9525">
            <a:noFill/>
            <a:miter lim="800000"/>
            <a:headEnd/>
            <a:tailEnd/>
          </a:ln>
        </p:spPr>
        <p:txBody>
          <a:bodyPr>
            <a:spAutoFit/>
          </a:bodyPr>
          <a:lstStyle/>
          <a:p>
            <a:pPr algn="ctr"/>
            <a:r>
              <a:rPr lang="es-ES" sz="3200" b="1" i="1">
                <a:solidFill>
                  <a:srgbClr val="333333"/>
                </a:solidFill>
                <a:latin typeface="Verdana" pitchFamily="34" charset="0"/>
                <a:cs typeface="Arial" charset="0"/>
              </a:rPr>
              <a:t>mujeres magnéticas”</a:t>
            </a:r>
          </a:p>
          <a:p>
            <a:pPr algn="ctr"/>
            <a:r>
              <a:rPr lang="es-ES" i="1">
                <a:solidFill>
                  <a:srgbClr val="333333"/>
                </a:solidFill>
                <a:latin typeface="Verdana" pitchFamily="34" charset="0"/>
                <a:cs typeface="Arial" charset="0"/>
              </a:rPr>
              <a:t>Muchos de ellos hicieron carrera en el mundo del espectáculo. La conferencia de "supercampos" en Bulgaria </a:t>
            </a:r>
          </a:p>
          <a:p>
            <a:pPr algn="ctr"/>
            <a:r>
              <a:rPr lang="es-ES" b="1" i="1">
                <a:solidFill>
                  <a:srgbClr val="333333"/>
                </a:solidFill>
                <a:latin typeface="Verdana" pitchFamily="34" charset="0"/>
                <a:cs typeface="Arial" charset="0"/>
              </a:rPr>
              <a:t>atrajo a 300 personas con este extraño poder.</a:t>
            </a:r>
            <a:endParaRPr lang="es-ES" i="1"/>
          </a:p>
        </p:txBody>
      </p:sp>
      <p:pic>
        <p:nvPicPr>
          <p:cNvPr id="26627" name="Picture 2" descr="C:\Documents and Settings\Dell\Escritorio\89216.jpg"/>
          <p:cNvPicPr>
            <a:picLocks noChangeAspect="1" noChangeArrowheads="1"/>
          </p:cNvPicPr>
          <p:nvPr/>
        </p:nvPicPr>
        <p:blipFill>
          <a:blip r:embed="rId2"/>
          <a:srcRect l="8511" r="14874"/>
          <a:stretch>
            <a:fillRect/>
          </a:stretch>
        </p:blipFill>
        <p:spPr bwMode="auto">
          <a:xfrm>
            <a:off x="428625" y="357188"/>
            <a:ext cx="8251825" cy="4500562"/>
          </a:xfrm>
          <a:prstGeom prst="rect">
            <a:avLst/>
          </a:prstGeom>
          <a:noFill/>
          <a:ln w="9525">
            <a:noFill/>
            <a:miter lim="800000"/>
            <a:headEnd/>
            <a:tailEnd/>
          </a:ln>
        </p:spPr>
      </p:pic>
      <p:sp>
        <p:nvSpPr>
          <p:cNvPr id="4" name="Rectangle 1"/>
          <p:cNvSpPr/>
          <p:nvPr/>
        </p:nvSpPr>
        <p:spPr>
          <a:xfrm>
            <a:off x="0" y="4786313"/>
            <a:ext cx="9144000" cy="207168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Magnet_2581541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concurso magnetismo vietnam 9.jpg"/>
          <p:cNvPicPr>
            <a:picLocks noChangeAspect="1" noChangeArrowheads="1"/>
          </p:cNvPicPr>
          <p:nvPr/>
        </p:nvPicPr>
        <p:blipFill>
          <a:blip r:embed="rId2"/>
          <a:srcRect/>
          <a:stretch>
            <a:fillRect/>
          </a:stretch>
        </p:blipFill>
        <p:spPr bwMode="auto">
          <a:xfrm>
            <a:off x="0" y="0"/>
            <a:ext cx="9351963"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2014 - 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MUJER_~1.JPG"/>
          <p:cNvPicPr>
            <a:picLocks noChangeAspect="1" noChangeArrowheads="1"/>
          </p:cNvPicPr>
          <p:nvPr/>
        </p:nvPicPr>
        <p:blipFill>
          <a:blip r:embed="rId2"/>
          <a:srcRect/>
          <a:stretch>
            <a:fillRect/>
          </a:stretch>
        </p:blipFill>
        <p:spPr bwMode="auto">
          <a:xfrm>
            <a:off x="0" y="0"/>
            <a:ext cx="925195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Brenda-Allison280_1108451a.jpg"/>
          <p:cNvPicPr>
            <a:picLocks noChangeAspect="1" noChangeArrowheads="1"/>
          </p:cNvPicPr>
          <p:nvPr/>
        </p:nvPicPr>
        <p:blipFill>
          <a:blip r:embed="rId2"/>
          <a:srcRect/>
          <a:stretch>
            <a:fillRect/>
          </a:stretch>
        </p:blipFill>
        <p:spPr bwMode="auto">
          <a:xfrm>
            <a:off x="0" y="0"/>
            <a:ext cx="5000625" cy="6965950"/>
          </a:xfrm>
          <a:prstGeom prst="rect">
            <a:avLst/>
          </a:prstGeom>
          <a:noFill/>
          <a:ln w="9525">
            <a:noFill/>
            <a:miter lim="800000"/>
            <a:headEnd/>
            <a:tailEnd/>
          </a:ln>
        </p:spPr>
      </p:pic>
      <p:pic>
        <p:nvPicPr>
          <p:cNvPr id="31747" name="Picture 2" descr="C:\Documents and Settings\Dell\Escritorio\y.jpg"/>
          <p:cNvPicPr>
            <a:picLocks noChangeAspect="1" noChangeArrowheads="1"/>
          </p:cNvPicPr>
          <p:nvPr/>
        </p:nvPicPr>
        <p:blipFill>
          <a:blip r:embed="rId3"/>
          <a:srcRect/>
          <a:stretch>
            <a:fillRect/>
          </a:stretch>
        </p:blipFill>
        <p:spPr bwMode="auto">
          <a:xfrm>
            <a:off x="4714875" y="0"/>
            <a:ext cx="4429125" cy="7031038"/>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5357813" y="500063"/>
            <a:ext cx="3429000" cy="5632450"/>
          </a:xfrm>
          <a:prstGeom prst="rect">
            <a:avLst/>
          </a:prstGeom>
          <a:noFill/>
          <a:ln w="9525">
            <a:noFill/>
            <a:miter lim="800000"/>
            <a:headEnd/>
            <a:tailEnd/>
          </a:ln>
        </p:spPr>
        <p:txBody>
          <a:bodyPr>
            <a:spAutoFit/>
          </a:bodyPr>
          <a:lstStyle/>
          <a:p>
            <a:pPr algn="ctr" eaLnBrk="0" hangingPunct="0"/>
            <a:endParaRPr lang="es-ES" b="1">
              <a:solidFill>
                <a:srgbClr val="FFFFFF"/>
              </a:solidFill>
              <a:cs typeface="Arial" charset="0"/>
            </a:endParaRPr>
          </a:p>
          <a:p>
            <a:pPr algn="ctr" eaLnBrk="0" hangingPunct="0"/>
            <a:r>
              <a:rPr lang="es-ES" b="1">
                <a:solidFill>
                  <a:srgbClr val="333333"/>
                </a:solidFill>
                <a:latin typeface="Verdana" pitchFamily="34" charset="0"/>
                <a:cs typeface="Arial" charset="0"/>
              </a:rPr>
              <a:t>No es el único caso</a:t>
            </a:r>
            <a:endParaRPr lang="es-ES">
              <a:cs typeface="Arial" charset="0"/>
            </a:endParaRPr>
          </a:p>
          <a:p>
            <a:pPr algn="ctr" eaLnBrk="0" hangingPunct="0"/>
            <a:r>
              <a:rPr lang="es-ES" b="1">
                <a:solidFill>
                  <a:srgbClr val="333333"/>
                </a:solidFill>
                <a:latin typeface="Verdana" pitchFamily="34" charset="0"/>
                <a:cs typeface="Arial" charset="0"/>
              </a:rPr>
              <a:t>El periódico británico </a:t>
            </a:r>
            <a:r>
              <a:rPr lang="es-ES" b="1" i="1">
                <a:solidFill>
                  <a:srgbClr val="333333"/>
                </a:solidFill>
                <a:latin typeface="Verdana" pitchFamily="34" charset="0"/>
                <a:cs typeface="Arial" charset="0"/>
              </a:rPr>
              <a:t>The Sun</a:t>
            </a:r>
            <a:r>
              <a:rPr lang="es-ES" b="1">
                <a:solidFill>
                  <a:srgbClr val="333333"/>
                </a:solidFill>
                <a:latin typeface="Verdana" pitchFamily="34" charset="0"/>
                <a:cs typeface="Arial" charset="0"/>
              </a:rPr>
              <a:t>, menciona al rumano Aurel Raileanu</a:t>
            </a:r>
            <a:r>
              <a:rPr lang="es-ES">
                <a:solidFill>
                  <a:srgbClr val="333333"/>
                </a:solidFill>
                <a:latin typeface="Verdana" pitchFamily="34" charset="0"/>
                <a:cs typeface="Arial" charset="0"/>
              </a:rPr>
              <a:t> que atrae toda clase de objetos metálicos, grandes y pequeños. Railenau</a:t>
            </a:r>
            <a:r>
              <a:rPr lang="es-ES" b="1">
                <a:solidFill>
                  <a:srgbClr val="333333"/>
                </a:solidFill>
                <a:latin typeface="Verdana" pitchFamily="34" charset="0"/>
                <a:cs typeface="Arial" charset="0"/>
              </a:rPr>
              <a:t> explicó al tabloide que cuando quiere atraer un objeto</a:t>
            </a:r>
            <a:r>
              <a:rPr lang="es-ES">
                <a:solidFill>
                  <a:srgbClr val="333333"/>
                </a:solidFill>
                <a:latin typeface="Verdana" pitchFamily="34" charset="0"/>
                <a:cs typeface="Arial" charset="0"/>
              </a:rPr>
              <a:t>, se concentra en el objeto en cuestión y deja salir un sentimiento de “atracción magnética”. Eso incluye </a:t>
            </a:r>
            <a:r>
              <a:rPr lang="es-ES" b="1">
                <a:solidFill>
                  <a:srgbClr val="333333"/>
                </a:solidFill>
                <a:latin typeface="Verdana" pitchFamily="34" charset="0"/>
                <a:cs typeface="Arial" charset="0"/>
              </a:rPr>
              <a:t>desde cucharillas pasando por teléfonos celulares hasta televisores de veinte kilogramos de peso.</a:t>
            </a:r>
            <a:endParaRPr lang="es-ES">
              <a:cs typeface="Arial" charset="0"/>
            </a:endParaRPr>
          </a:p>
        </p:txBody>
      </p:sp>
      <p:pic>
        <p:nvPicPr>
          <p:cNvPr id="32771" name="Picture 3" descr="C:\Documents and Settings\Dell\Escritorio\AUREL_~1.JPG"/>
          <p:cNvPicPr>
            <a:picLocks noChangeAspect="1" noChangeArrowheads="1"/>
          </p:cNvPicPr>
          <p:nvPr/>
        </p:nvPicPr>
        <p:blipFill>
          <a:blip r:embed="rId2"/>
          <a:srcRect/>
          <a:stretch>
            <a:fillRect/>
          </a:stretch>
        </p:blipFill>
        <p:spPr bwMode="auto">
          <a:xfrm>
            <a:off x="0" y="0"/>
            <a:ext cx="4914900" cy="6858000"/>
          </a:xfrm>
          <a:prstGeom prst="rect">
            <a:avLst/>
          </a:prstGeom>
          <a:noFill/>
          <a:ln w="9525">
            <a:noFill/>
            <a:miter lim="800000"/>
            <a:headEnd/>
            <a:tailEnd/>
          </a:ln>
        </p:spPr>
      </p:pic>
      <p:sp>
        <p:nvSpPr>
          <p:cNvPr id="4" name="Rectangle 1"/>
          <p:cNvSpPr/>
          <p:nvPr/>
        </p:nvSpPr>
        <p:spPr>
          <a:xfrm>
            <a:off x="4929188" y="0"/>
            <a:ext cx="4214812"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3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chino-magnetico1.jpg"/>
          <p:cNvPicPr>
            <a:picLocks noChangeAspect="1" noChangeArrowheads="1"/>
          </p:cNvPicPr>
          <p:nvPr/>
        </p:nvPicPr>
        <p:blipFill>
          <a:blip r:embed="rId3"/>
          <a:srcRect/>
          <a:stretch>
            <a:fillRect/>
          </a:stretch>
        </p:blipFill>
        <p:spPr bwMode="auto">
          <a:xfrm>
            <a:off x="0" y="0"/>
            <a:ext cx="6492875" cy="6858000"/>
          </a:xfrm>
          <a:prstGeom prst="rect">
            <a:avLst/>
          </a:prstGeom>
          <a:noFill/>
          <a:ln w="9525">
            <a:noFill/>
            <a:miter lim="800000"/>
            <a:headEnd/>
            <a:tailEnd/>
          </a:ln>
        </p:spPr>
      </p:pic>
      <p:sp>
        <p:nvSpPr>
          <p:cNvPr id="33795" name="2 Rectángulo"/>
          <p:cNvSpPr>
            <a:spLocks noChangeArrowheads="1"/>
          </p:cNvSpPr>
          <p:nvPr/>
        </p:nvSpPr>
        <p:spPr bwMode="auto">
          <a:xfrm>
            <a:off x="6572250" y="1071563"/>
            <a:ext cx="2571750" cy="4800600"/>
          </a:xfrm>
          <a:prstGeom prst="rect">
            <a:avLst/>
          </a:prstGeom>
          <a:noFill/>
          <a:ln w="9525">
            <a:noFill/>
            <a:miter lim="800000"/>
            <a:headEnd/>
            <a:tailEnd/>
          </a:ln>
        </p:spPr>
        <p:txBody>
          <a:bodyPr>
            <a:spAutoFit/>
          </a:bodyPr>
          <a:lstStyle/>
          <a:p>
            <a:pPr algn="ctr"/>
            <a:r>
              <a:rPr lang="es-ES" b="1">
                <a:solidFill>
                  <a:srgbClr val="333333"/>
                </a:solidFill>
                <a:latin typeface="Verdana" pitchFamily="34" charset="0"/>
                <a:cs typeface="Arial" charset="0"/>
              </a:rPr>
              <a:t>hombre imán"</a:t>
            </a:r>
            <a:r>
              <a:rPr lang="es-ES">
                <a:solidFill>
                  <a:srgbClr val="333333"/>
                </a:solidFill>
                <a:latin typeface="Verdana" pitchFamily="34" charset="0"/>
                <a:cs typeface="Arial" charset="0"/>
              </a:rPr>
              <a:t> tiene 46 años y es jubilado. </a:t>
            </a:r>
            <a:r>
              <a:rPr lang="es-ES" b="1" i="1">
                <a:solidFill>
                  <a:srgbClr val="333333"/>
                </a:solidFill>
                <a:latin typeface="Verdana" pitchFamily="34" charset="0"/>
                <a:cs typeface="Arial" charset="0"/>
              </a:rPr>
              <a:t>"Me tiraron un cubierto y se me pegó"</a:t>
            </a:r>
            <a:r>
              <a:rPr lang="es-ES" b="1">
                <a:solidFill>
                  <a:srgbClr val="333333"/>
                </a:solidFill>
                <a:latin typeface="Verdana" pitchFamily="34" charset="0"/>
                <a:cs typeface="Arial" charset="0"/>
              </a:rPr>
              <a:t> explicó Ángel</a:t>
            </a:r>
            <a:r>
              <a:rPr lang="es-ES">
                <a:solidFill>
                  <a:srgbClr val="333333"/>
                </a:solidFill>
                <a:latin typeface="Verdana" pitchFamily="34" charset="0"/>
                <a:cs typeface="Arial" charset="0"/>
              </a:rPr>
              <a:t>. Cabral </a:t>
            </a:r>
            <a:r>
              <a:rPr lang="es-ES" b="1">
                <a:solidFill>
                  <a:srgbClr val="333333"/>
                </a:solidFill>
                <a:latin typeface="Verdana" pitchFamily="34" charset="0"/>
                <a:cs typeface="Arial" charset="0"/>
              </a:rPr>
              <a:t>puede pegar a su cuerpo 22 kilos de puro metal, desde pesas hasta tenedores.</a:t>
            </a:r>
            <a:r>
              <a:rPr lang="es-ES">
                <a:solidFill>
                  <a:srgbClr val="333333"/>
                </a:solidFill>
                <a:latin typeface="Verdana" pitchFamily="34" charset="0"/>
                <a:cs typeface="Arial" charset="0"/>
              </a:rPr>
              <a:t> Confiesa que es el único humano que puede resistir pegado a su cuerpo tanto peso.</a:t>
            </a:r>
            <a:endParaRPr lang="es-ES"/>
          </a:p>
        </p:txBody>
      </p:sp>
      <p:sp>
        <p:nvSpPr>
          <p:cNvPr id="4" name="Rectangle 1"/>
          <p:cNvSpPr/>
          <p:nvPr/>
        </p:nvSpPr>
        <p:spPr>
          <a:xfrm>
            <a:off x="6500813" y="0"/>
            <a:ext cx="2643187"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7000">
    <p:blinds dir="vert"/>
    <p:sndAc>
      <p:stSnd>
        <p:snd r:embed="rId2" name="The-Shadows-The-Lady-In-Re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ruso-extrana-capacidad-atraer-cuerpo-objetos-metalicos-iman_1_703209.jpg"/>
          <p:cNvPicPr>
            <a:picLocks noChangeAspect="1" noChangeArrowheads="1"/>
          </p:cNvPicPr>
          <p:nvPr/>
        </p:nvPicPr>
        <p:blipFill>
          <a:blip r:embed="rId2"/>
          <a:srcRect/>
          <a:stretch>
            <a:fillRect/>
          </a:stretch>
        </p:blipFill>
        <p:spPr bwMode="auto">
          <a:xfrm>
            <a:off x="0" y="0"/>
            <a:ext cx="9210675"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382291_455149577889477_1332725306_n.jpg"/>
          <p:cNvPicPr>
            <a:picLocks noChangeAspect="1" noChangeArrowheads="1"/>
          </p:cNvPicPr>
          <p:nvPr/>
        </p:nvPicPr>
        <p:blipFill>
          <a:blip r:embed="rId2"/>
          <a:srcRect/>
          <a:stretch>
            <a:fillRect/>
          </a:stretch>
        </p:blipFill>
        <p:spPr bwMode="auto">
          <a:xfrm>
            <a:off x="0" y="-142892"/>
            <a:ext cx="9144000" cy="7000892"/>
          </a:xfrm>
          <a:prstGeom prst="rect">
            <a:avLst/>
          </a:prstGeom>
          <a:noFill/>
        </p:spPr>
      </p:pic>
    </p:spTree>
  </p:cSld>
  <p:clrMapOvr>
    <a:masterClrMapping/>
  </p:clrMapOvr>
  <p:transition spd="slow" advClick="0" advTm="6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Rectángulo"/>
          <p:cNvSpPr>
            <a:spLocks noChangeArrowheads="1"/>
          </p:cNvSpPr>
          <p:nvPr/>
        </p:nvSpPr>
        <p:spPr bwMode="auto">
          <a:xfrm>
            <a:off x="5929322" y="642918"/>
            <a:ext cx="2928938" cy="5724644"/>
          </a:xfrm>
          <a:prstGeom prst="rect">
            <a:avLst/>
          </a:prstGeom>
          <a:noFill/>
          <a:ln w="9525">
            <a:noFill/>
            <a:miter lim="800000"/>
            <a:headEnd/>
            <a:tailEnd/>
          </a:ln>
        </p:spPr>
        <p:txBody>
          <a:bodyPr>
            <a:spAutoFit/>
          </a:bodyPr>
          <a:lstStyle/>
          <a:p>
            <a:pPr algn="ctr" eaLnBrk="0" fontAlgn="t" hangingPunct="0"/>
            <a:r>
              <a:rPr lang="es-ES" sz="2400" b="1" i="1" dirty="0">
                <a:solidFill>
                  <a:srgbClr val="333333"/>
                </a:solidFill>
                <a:latin typeface="Verdana" pitchFamily="34" charset="0"/>
                <a:cs typeface="Arial" charset="0"/>
              </a:rPr>
              <a:t>P</a:t>
            </a:r>
            <a:r>
              <a:rPr lang="es-ES" sz="2400" b="1" i="1" dirty="0" smtClean="0">
                <a:solidFill>
                  <a:srgbClr val="333333"/>
                </a:solidFill>
                <a:latin typeface="Verdana" pitchFamily="34" charset="0"/>
                <a:cs typeface="Arial" charset="0"/>
              </a:rPr>
              <a:t>latos </a:t>
            </a:r>
            <a:r>
              <a:rPr lang="es-ES" sz="2400" b="1" i="1" dirty="0">
                <a:solidFill>
                  <a:srgbClr val="333333"/>
                </a:solidFill>
                <a:latin typeface="Verdana" pitchFamily="34" charset="0"/>
                <a:cs typeface="Arial" charset="0"/>
              </a:rPr>
              <a:t>de metal con superficies lisas</a:t>
            </a:r>
            <a:r>
              <a:rPr lang="es-ES" sz="2400" b="1" i="1" dirty="0" smtClean="0">
                <a:solidFill>
                  <a:srgbClr val="333333"/>
                </a:solidFill>
                <a:latin typeface="Verdana" pitchFamily="34" charset="0"/>
                <a:cs typeface="Arial" charset="0"/>
              </a:rPr>
              <a:t>.</a:t>
            </a:r>
          </a:p>
          <a:p>
            <a:pPr algn="ctr" eaLnBrk="0" fontAlgn="t" hangingPunct="0"/>
            <a:endParaRPr lang="es-ES" sz="2400" b="1" i="1" dirty="0">
              <a:solidFill>
                <a:srgbClr val="333333"/>
              </a:solidFill>
              <a:latin typeface="Verdana" pitchFamily="34" charset="0"/>
              <a:cs typeface="Arial" charset="0"/>
            </a:endParaRPr>
          </a:p>
          <a:p>
            <a:pPr algn="ctr" eaLnBrk="0" fontAlgn="t" hangingPunct="0"/>
            <a:r>
              <a:rPr lang="es-ES" i="1" dirty="0" smtClean="0">
                <a:solidFill>
                  <a:srgbClr val="333333"/>
                </a:solidFill>
                <a:latin typeface="Verdana" pitchFamily="34" charset="0"/>
                <a:cs typeface="Arial" charset="0"/>
              </a:rPr>
              <a:t>Este otro hombre que </a:t>
            </a:r>
            <a:r>
              <a:rPr lang="es-ES" i="1" dirty="0">
                <a:solidFill>
                  <a:srgbClr val="333333"/>
                </a:solidFill>
                <a:latin typeface="Verdana" pitchFamily="34" charset="0"/>
                <a:cs typeface="Arial" charset="0"/>
              </a:rPr>
              <a:t>e</a:t>
            </a:r>
            <a:r>
              <a:rPr lang="es-ES" i="1" dirty="0" smtClean="0">
                <a:solidFill>
                  <a:srgbClr val="333333"/>
                </a:solidFill>
                <a:latin typeface="Verdana" pitchFamily="34" charset="0"/>
                <a:cs typeface="Arial" charset="0"/>
              </a:rPr>
              <a:t>n </a:t>
            </a:r>
            <a:r>
              <a:rPr lang="es-ES" i="1" dirty="0">
                <a:solidFill>
                  <a:srgbClr val="333333"/>
                </a:solidFill>
                <a:latin typeface="Verdana" pitchFamily="34" charset="0"/>
                <a:cs typeface="Arial" charset="0"/>
              </a:rPr>
              <a:t>sus actuaciones parece entrar en un frenesí magnético mental, momento en el que coloca sus manos en la parte inferior de cuencos vueltos del revés, y los recoge, desafiando aparentemente la ley de la gravedad. También puede pegarse los cuencos en la calva</a:t>
            </a:r>
            <a:r>
              <a:rPr lang="es-ES" dirty="0">
                <a:solidFill>
                  <a:srgbClr val="333333"/>
                </a:solidFill>
                <a:latin typeface="Verdana" pitchFamily="34" charset="0"/>
                <a:cs typeface="Arial" charset="0"/>
              </a:rPr>
              <a:t>.</a:t>
            </a:r>
            <a:endParaRPr lang="es-ES" b="1" dirty="0">
              <a:cs typeface="Arial" charset="0"/>
            </a:endParaRPr>
          </a:p>
        </p:txBody>
      </p:sp>
      <p:pic>
        <p:nvPicPr>
          <p:cNvPr id="35843" name="Picture 2" descr="C:\Documents and Settings\Dell\Escritorio\blogger-image-1323715314.jpg"/>
          <p:cNvPicPr>
            <a:picLocks noChangeAspect="1" noChangeArrowheads="1"/>
          </p:cNvPicPr>
          <p:nvPr/>
        </p:nvPicPr>
        <p:blipFill>
          <a:blip r:embed="rId2"/>
          <a:srcRect/>
          <a:stretch>
            <a:fillRect/>
          </a:stretch>
        </p:blipFill>
        <p:spPr bwMode="auto">
          <a:xfrm>
            <a:off x="0" y="0"/>
            <a:ext cx="5900738" cy="6858000"/>
          </a:xfrm>
          <a:prstGeom prst="rect">
            <a:avLst/>
          </a:prstGeom>
          <a:noFill/>
          <a:ln w="9525">
            <a:noFill/>
            <a:miter lim="800000"/>
            <a:headEnd/>
            <a:tailEnd/>
          </a:ln>
        </p:spPr>
      </p:pic>
      <p:sp>
        <p:nvSpPr>
          <p:cNvPr id="4" name="Rectangle 1"/>
          <p:cNvSpPr/>
          <p:nvPr/>
        </p:nvSpPr>
        <p:spPr>
          <a:xfrm>
            <a:off x="5857875" y="0"/>
            <a:ext cx="3286125"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Click="0" advTm="2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magola_thumb.jpg"/>
          <p:cNvPicPr>
            <a:picLocks noChangeAspect="1" noChangeArrowheads="1"/>
          </p:cNvPicPr>
          <p:nvPr/>
        </p:nvPicPr>
        <p:blipFill>
          <a:blip r:embed="rId2"/>
          <a:srcRect/>
          <a:stretch>
            <a:fillRect/>
          </a:stretch>
        </p:blipFill>
        <p:spPr bwMode="auto">
          <a:xfrm>
            <a:off x="0" y="0"/>
            <a:ext cx="9429784" cy="7143776"/>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hqdefault.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3" descr="C:\Documents and Settings\Dell\Escritorio\EL IMAN HUMANO.jpg"/>
          <p:cNvPicPr>
            <a:picLocks noChangeAspect="1" noChangeArrowheads="1"/>
          </p:cNvPicPr>
          <p:nvPr/>
        </p:nvPicPr>
        <p:blipFill>
          <a:blip r:embed="rId2"/>
          <a:srcRect/>
          <a:stretch>
            <a:fillRect/>
          </a:stretch>
        </p:blipFill>
        <p:spPr bwMode="auto">
          <a:xfrm>
            <a:off x="1571625" y="-249238"/>
            <a:ext cx="5429250" cy="7107238"/>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hqdefaultVVV.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NGEL_A~1.JPG"/>
          <p:cNvPicPr>
            <a:picLocks noChangeAspect="1" noChangeArrowheads="1"/>
          </p:cNvPicPr>
          <p:nvPr/>
        </p:nvPicPr>
        <p:blipFill>
          <a:blip r:embed="rId2"/>
          <a:srcRect/>
          <a:stretch>
            <a:fillRect/>
          </a:stretch>
        </p:blipFill>
        <p:spPr bwMode="auto">
          <a:xfrm>
            <a:off x="0" y="0"/>
            <a:ext cx="9144000" cy="7572375"/>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concurso magnetismo vietnam 2.jpg"/>
          <p:cNvPicPr>
            <a:picLocks noChangeAspect="1" noChangeArrowheads="1"/>
          </p:cNvPicPr>
          <p:nvPr/>
        </p:nvPicPr>
        <p:blipFill>
          <a:blip r:embed="rId2"/>
          <a:srcRect/>
          <a:stretch>
            <a:fillRect/>
          </a:stretch>
        </p:blipFill>
        <p:spPr bwMode="auto">
          <a:xfrm>
            <a:off x="1571625" y="0"/>
            <a:ext cx="6154738"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0000"/>
          <p:cNvPicPr>
            <a:picLocks noChangeAspect="1" noChangeArrowheads="1"/>
          </p:cNvPicPr>
          <p:nvPr/>
        </p:nvPicPr>
        <p:blipFill>
          <a:blip r:embed="rId2"/>
          <a:srcRect/>
          <a:stretch>
            <a:fillRect/>
          </a:stretch>
        </p:blipFill>
        <p:spPr bwMode="auto">
          <a:xfrm>
            <a:off x="785813" y="0"/>
            <a:ext cx="6643687" cy="6919913"/>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magneto2_thumb.jpg"/>
          <p:cNvPicPr>
            <a:picLocks noChangeAspect="1" noChangeArrowheads="1"/>
          </p:cNvPicPr>
          <p:nvPr/>
        </p:nvPicPr>
        <p:blipFill>
          <a:blip r:embed="rId2"/>
          <a:srcRect/>
          <a:stretch>
            <a:fillRect/>
          </a:stretch>
        </p:blipFill>
        <p:spPr bwMode="auto">
          <a:xfrm>
            <a:off x="1714500" y="0"/>
            <a:ext cx="5399088"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concurso magnetismo vietnam 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MISTERIO SIN RESOLVER.jpg"/>
          <p:cNvPicPr>
            <a:picLocks noChangeAspect="1" noChangeArrowheads="1"/>
          </p:cNvPicPr>
          <p:nvPr/>
        </p:nvPicPr>
        <p:blipFill>
          <a:blip r:embed="rId2"/>
          <a:srcRect/>
          <a:stretch>
            <a:fillRect/>
          </a:stretch>
        </p:blipFill>
        <p:spPr bwMode="auto">
          <a:xfrm>
            <a:off x="0" y="0"/>
            <a:ext cx="9185275" cy="6858000"/>
          </a:xfrm>
          <a:prstGeom prst="rect">
            <a:avLst/>
          </a:prstGeom>
          <a:noFill/>
          <a:ln w="9525">
            <a:noFill/>
            <a:miter lim="800000"/>
            <a:headEnd/>
            <a:tailEnd/>
          </a:ln>
        </p:spPr>
      </p:pic>
    </p:spTree>
  </p:cSld>
  <p:clrMapOvr>
    <a:masterClrMapping/>
  </p:clrMapOvr>
  <p:transition spd="slow" advClick="0" advTm="6000">
    <p:blinds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biomagnetismo.jpg"/>
          <p:cNvPicPr>
            <a:picLocks noChangeAspect="1" noChangeArrowheads="1"/>
          </p:cNvPicPr>
          <p:nvPr/>
        </p:nvPicPr>
        <p:blipFill>
          <a:blip r:embed="rId2"/>
          <a:srcRect b="29167"/>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214346" y="285728"/>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47107"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47108"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47109"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47110"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47111"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Click="0"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endParaRPr lang="es-ES"/>
          </a:p>
        </p:txBody>
      </p:sp>
      <p:sp>
        <p:nvSpPr>
          <p:cNvPr id="48131"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endParaRPr lang="es-ES"/>
          </a:p>
        </p:txBody>
      </p:sp>
      <p:sp>
        <p:nvSpPr>
          <p:cNvPr id="48132"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endParaRPr lang="es-ES"/>
          </a:p>
        </p:txBody>
      </p:sp>
      <p:sp>
        <p:nvSpPr>
          <p:cNvPr id="48133" name="AutoShape 6"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endParaRPr lang="es-ES"/>
          </a:p>
        </p:txBody>
      </p:sp>
      <p:pic>
        <p:nvPicPr>
          <p:cNvPr id="4813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48135" name="Text Box 11"/>
          <p:cNvSpPr txBox="1">
            <a:spLocks noChangeArrowheads="1"/>
          </p:cNvSpPr>
          <p:nvPr/>
        </p:nvSpPr>
        <p:spPr bwMode="auto">
          <a:xfrm>
            <a:off x="0" y="5486400"/>
            <a:ext cx="9144000" cy="274638"/>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48136"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a:ln w="9525">
            <a:noFill/>
            <a:miter lim="800000"/>
            <a:headEnd/>
            <a:tailEnd/>
          </a:ln>
        </p:spPr>
      </p:pic>
      <p:sp>
        <p:nvSpPr>
          <p:cNvPr id="48137" name="Text Box 126"/>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48160" name="Text Box 386"/>
          <p:cNvSpPr txBox="1">
            <a:spLocks noChangeArrowheads="1"/>
          </p:cNvSpPr>
          <p:nvPr/>
        </p:nvSpPr>
        <p:spPr bwMode="auto">
          <a:xfrm>
            <a:off x="9144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48161" name="Text Box 387"/>
          <p:cNvSpPr txBox="1">
            <a:spLocks noChangeArrowheads="1"/>
          </p:cNvSpPr>
          <p:nvPr/>
        </p:nvSpPr>
        <p:spPr bwMode="auto">
          <a:xfrm>
            <a:off x="50292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48184"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48185" name="Text Box 417"/>
          <p:cNvSpPr txBox="1">
            <a:spLocks noChangeArrowheads="1"/>
          </p:cNvSpPr>
          <p:nvPr/>
        </p:nvSpPr>
        <p:spPr bwMode="auto">
          <a:xfrm>
            <a:off x="152400" y="2362200"/>
            <a:ext cx="9144000" cy="366713"/>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ERSONAS MAGNETICA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PERSONAS MAGNETICAS</Template>
  <TotalTime>13</TotalTime>
  <Words>832</Words>
  <Application>Microsoft Office PowerPoint</Application>
  <PresentationFormat>Presentación en pantalla (4:3)</PresentationFormat>
  <Paragraphs>75</Paragraphs>
  <Slides>49</Slides>
  <Notes>0</Notes>
  <HiddenSlides>0</HiddenSlides>
  <MMClips>0</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PERSONAS MAGNETICAS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2014-02-21T19:53:51Z</dcterms:created>
  <dcterms:modified xsi:type="dcterms:W3CDTF">2014-02-21T20:06:57Z</dcterms:modified>
</cp:coreProperties>
</file>