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41" r:id="rId5"/>
    <p:sldId id="350" r:id="rId6"/>
    <p:sldId id="342" r:id="rId7"/>
    <p:sldId id="343" r:id="rId8"/>
    <p:sldId id="344" r:id="rId9"/>
    <p:sldId id="345" r:id="rId10"/>
    <p:sldId id="346" r:id="rId11"/>
    <p:sldId id="347" r:id="rId12"/>
    <p:sldId id="349" r:id="rId13"/>
    <p:sldId id="351" r:id="rId14"/>
    <p:sldId id="348" r:id="rId15"/>
    <p:sldId id="352" r:id="rId16"/>
    <p:sldId id="353" r:id="rId17"/>
    <p:sldId id="354" r:id="rId18"/>
    <p:sldId id="355" r:id="rId19"/>
    <p:sldId id="356" r:id="rId20"/>
    <p:sldId id="357" r:id="rId21"/>
    <p:sldId id="358" r:id="rId22"/>
    <p:sldId id="359" r:id="rId23"/>
    <p:sldId id="360" r:id="rId24"/>
    <p:sldId id="361" r:id="rId25"/>
    <p:sldId id="362" r:id="rId26"/>
    <p:sldId id="363" r:id="rId27"/>
    <p:sldId id="364" r:id="rId28"/>
    <p:sldId id="365" r:id="rId29"/>
    <p:sldId id="366" r:id="rId30"/>
    <p:sldId id="368" r:id="rId31"/>
    <p:sldId id="369" r:id="rId32"/>
    <p:sldId id="370" r:id="rId33"/>
    <p:sldId id="372" r:id="rId34"/>
    <p:sldId id="371" r:id="rId35"/>
    <p:sldId id="367" r:id="rId36"/>
    <p:sldId id="373" r:id="rId37"/>
    <p:sldId id="374" r:id="rId38"/>
    <p:sldId id="375" r:id="rId39"/>
    <p:sldId id="376" r:id="rId40"/>
    <p:sldId id="377" r:id="rId41"/>
    <p:sldId id="378" r:id="rId42"/>
    <p:sldId id="379" r:id="rId43"/>
    <p:sldId id="380" r:id="rId44"/>
    <p:sldId id="386" r:id="rId45"/>
    <p:sldId id="381" r:id="rId46"/>
    <p:sldId id="382" r:id="rId47"/>
    <p:sldId id="383" r:id="rId48"/>
    <p:sldId id="384" r:id="rId49"/>
    <p:sldId id="385" r:id="rId50"/>
    <p:sldId id="387" r:id="rId51"/>
    <p:sldId id="388" r:id="rId52"/>
    <p:sldId id="389" r:id="rId53"/>
    <p:sldId id="390" r:id="rId54"/>
    <p:sldId id="391" r:id="rId55"/>
    <p:sldId id="392" r:id="rId56"/>
    <p:sldId id="393" r:id="rId57"/>
    <p:sldId id="394" r:id="rId58"/>
    <p:sldId id="395" r:id="rId59"/>
    <p:sldId id="396" r:id="rId60"/>
    <p:sldId id="400" r:id="rId61"/>
    <p:sldId id="397" r:id="rId62"/>
    <p:sldId id="398" r:id="rId63"/>
    <p:sldId id="399" r:id="rId64"/>
    <p:sldId id="401" r:id="rId65"/>
    <p:sldId id="402" r:id="rId66"/>
    <p:sldId id="403" r:id="rId67"/>
    <p:sldId id="338" r:id="rId68"/>
    <p:sldId id="406" r:id="rId6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11DUl1XBT9mhBQIQfgME1A" hashData="ho5LEWmBwyatj26GeymxMSFt/9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17D3"/>
    <a:srgbClr val="89E0FF"/>
    <a:srgbClr val="4A34F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EB6C5FB-F5F6-4E7A-9B49-9AE25CFFFA9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5000" r="-5000"/>
          </a:stretch>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diamond/>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70DED33-DA36-44FE-8027-859AA7BE73A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60.gif"/></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Imagen1.png"/>
          <p:cNvPicPr>
            <a:picLocks noChangeAspect="1" noChangeArrowheads="1"/>
          </p:cNvPicPr>
          <p:nvPr/>
        </p:nvPicPr>
        <p:blipFill>
          <a:blip r:embed="rId3"/>
          <a:srcRect/>
          <a:stretch>
            <a:fillRect/>
          </a:stretch>
        </p:blipFill>
        <p:spPr bwMode="auto">
          <a:xfrm>
            <a:off x="35693" y="0"/>
            <a:ext cx="9108307" cy="6858000"/>
          </a:xfrm>
          <a:prstGeom prst="rect">
            <a:avLst/>
          </a:prstGeom>
          <a:noFill/>
        </p:spPr>
      </p:pic>
      <p:sp>
        <p:nvSpPr>
          <p:cNvPr id="6" name="5 Rectángulo"/>
          <p:cNvSpPr/>
          <p:nvPr/>
        </p:nvSpPr>
        <p:spPr>
          <a:xfrm>
            <a:off x="1214414" y="2143116"/>
            <a:ext cx="7500958" cy="2308306"/>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2017D3"/>
                </a:solidFill>
                <a:effectLst>
                  <a:outerShdw dist="35921" dir="2700000" algn="ctr" rotWithShape="0">
                    <a:srgbClr val="808080">
                      <a:alpha val="79999"/>
                    </a:srgbClr>
                  </a:outerShdw>
                </a:effectLst>
                <a:latin typeface="Arial Black" pitchFamily="34" charset="0"/>
                <a:cs typeface="Times New Roman"/>
              </a:rPr>
              <a:t>Misterio del Río Celeste</a:t>
            </a:r>
            <a:endParaRPr lang="es-ES" sz="7200" b="1" i="1" kern="10" dirty="0">
              <a:ln w="25400">
                <a:solidFill>
                  <a:srgbClr val="E31C07"/>
                </a:solidFill>
                <a:round/>
                <a:headEnd/>
                <a:tailEnd/>
              </a:ln>
              <a:solidFill>
                <a:srgbClr val="2017D3"/>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noFill/>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5857892"/>
            <a:ext cx="1857388" cy="738664"/>
          </a:xfrm>
          <a:prstGeom prst="rect">
            <a:avLst/>
          </a:prstGeom>
          <a:solidFill>
            <a:srgbClr val="89E0FF"/>
          </a:solidFill>
          <a:ln>
            <a:solidFill>
              <a:schemeClr val="tx2"/>
            </a:solidFill>
          </a:ln>
        </p:spPr>
        <p:txBody>
          <a:bodyPr wrap="square" rtlCol="0">
            <a:spAutoFit/>
          </a:bodyPr>
          <a:lstStyle/>
          <a:p>
            <a:pPr algn="ctr"/>
            <a:r>
              <a:rPr lang="es-ES" sz="1400" b="1" dirty="0" smtClean="0"/>
              <a:t>MOON RIVER</a:t>
            </a:r>
          </a:p>
          <a:p>
            <a:pPr algn="ctr"/>
            <a:r>
              <a:rPr lang="es-ES" sz="1400" b="1" dirty="0" smtClean="0"/>
              <a:t>LA VIDA ES BELLA</a:t>
            </a:r>
          </a:p>
          <a:p>
            <a:pPr algn="ctr"/>
            <a:r>
              <a:rPr lang="es-ES" sz="1400" b="1" dirty="0" smtClean="0"/>
              <a:t>FLEUR DE TEU</a:t>
            </a:r>
            <a:endParaRPr lang="es-ES" sz="1400" b="1" dirty="0"/>
          </a:p>
        </p:txBody>
      </p:sp>
    </p:spTree>
  </p:cSld>
  <p:clrMapOvr>
    <a:masterClrMapping/>
  </p:clrMapOvr>
  <p:transition spd="slow" advTm="10000">
    <p:diamond/>
    <p:sndAc>
      <p:stSnd loop="1">
        <p:snd r:embed="rId2" name="luis amstrong - moon river.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C:\Documents and Settings\Dell\Escritorio\untitled.bmp"/>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9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Rio-Celest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5852" y="1928802"/>
            <a:ext cx="7429552" cy="2800767"/>
          </a:xfrm>
          <a:prstGeom prst="rect">
            <a:avLst/>
          </a:prstGeom>
        </p:spPr>
        <p:txBody>
          <a:bodyPr wrap="square">
            <a:spAutoFit/>
          </a:bodyPr>
          <a:lstStyle/>
          <a:p>
            <a:pPr algn="r"/>
            <a:r>
              <a:rPr lang="es-ES" sz="4400" dirty="0">
                <a:solidFill>
                  <a:srgbClr val="0000FF"/>
                </a:solidFill>
                <a:latin typeface="Harlow Solid Italic" pitchFamily="82" charset="0"/>
              </a:rPr>
              <a:t>Cuenta la leyenda </a:t>
            </a:r>
            <a:endParaRPr lang="es-ES" sz="4400" dirty="0" smtClean="0">
              <a:solidFill>
                <a:srgbClr val="0000FF"/>
              </a:solidFill>
              <a:latin typeface="Harlow Solid Italic" pitchFamily="82" charset="0"/>
            </a:endParaRPr>
          </a:p>
          <a:p>
            <a:pPr algn="r"/>
            <a:r>
              <a:rPr lang="es-ES" sz="4400" dirty="0" smtClean="0">
                <a:solidFill>
                  <a:srgbClr val="0000FF"/>
                </a:solidFill>
                <a:latin typeface="Harlow Solid Italic" pitchFamily="82" charset="0"/>
              </a:rPr>
              <a:t>popular </a:t>
            </a:r>
            <a:r>
              <a:rPr lang="es-ES" sz="4400" dirty="0">
                <a:solidFill>
                  <a:srgbClr val="0000FF"/>
                </a:solidFill>
                <a:latin typeface="Harlow Solid Italic" pitchFamily="82" charset="0"/>
              </a:rPr>
              <a:t>que tras acabar de pintar el cielo, Dios lavó sus pinceles en este </a:t>
            </a:r>
            <a:r>
              <a:rPr lang="es-ES" sz="4400" dirty="0" smtClean="0">
                <a:solidFill>
                  <a:srgbClr val="0000FF"/>
                </a:solidFill>
                <a:latin typeface="Harlow Solid Italic" pitchFamily="82" charset="0"/>
              </a:rPr>
              <a:t>río. </a:t>
            </a:r>
            <a:endParaRPr lang="es-ES" sz="4400" dirty="0">
              <a:solidFill>
                <a:srgbClr val="0000FF"/>
              </a:solidFill>
              <a:latin typeface="Harlow Solid Italic" pitchFamily="82" charset="0"/>
            </a:endParaRPr>
          </a:p>
        </p:txBody>
      </p:sp>
    </p:spTree>
  </p:cSld>
  <p:clrMapOvr>
    <a:masterClrMapping/>
  </p:clrMapOvr>
  <p:transition spd="slow" advTm="14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Rio_Celeste_Parque-Nacional_Volcan_Tenorio_Costa_Rica_4-600x400.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arenal_rio_celeste_volcan_tenorio_tour_picture_1.jpg"/>
          <p:cNvPicPr>
            <a:picLocks noChangeAspect="1" noChangeArrowheads="1"/>
          </p:cNvPicPr>
          <p:nvPr/>
        </p:nvPicPr>
        <p:blipFill>
          <a:blip r:embed="rId2"/>
          <a:srcRect/>
          <a:stretch>
            <a:fillRect/>
          </a:stretch>
        </p:blipFill>
        <p:spPr bwMode="auto">
          <a:xfrm>
            <a:off x="-71466" y="0"/>
            <a:ext cx="921546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1357290" y="2000240"/>
            <a:ext cx="714376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a:r>
              <a:rPr kumimoji="0" lang="es-ES" sz="2800" i="0" u="none" strike="noStrike" cap="none" normalizeH="0" baseline="0" dirty="0" smtClean="0">
                <a:ln>
                  <a:noFill/>
                </a:ln>
                <a:solidFill>
                  <a:srgbClr val="0000FF"/>
                </a:solidFill>
                <a:effectLst/>
                <a:latin typeface="Harlow Solid Italic" pitchFamily="82" charset="0"/>
              </a:rPr>
              <a:t>El color celeste que ve el </a:t>
            </a:r>
            <a:endParaRPr kumimoji="0" lang="es-ES" sz="2800" i="0" u="none" strike="noStrike" cap="none" normalizeH="0" baseline="0" dirty="0" smtClean="0">
              <a:ln>
                <a:noFill/>
              </a:ln>
              <a:solidFill>
                <a:srgbClr val="0000FF"/>
              </a:solidFill>
              <a:effectLst/>
              <a:latin typeface="Harlow Solid Italic" pitchFamily="82" charset="0"/>
            </a:endParaRPr>
          </a:p>
          <a:p>
            <a:pPr algn="r"/>
            <a:r>
              <a:rPr kumimoji="0" lang="es-ES" sz="2800" i="0" u="none" strike="noStrike" cap="none" normalizeH="0" baseline="0" dirty="0" smtClean="0">
                <a:ln>
                  <a:noFill/>
                </a:ln>
                <a:solidFill>
                  <a:srgbClr val="0000FF"/>
                </a:solidFill>
                <a:effectLst/>
                <a:latin typeface="Harlow Solid Italic" pitchFamily="82" charset="0"/>
              </a:rPr>
              <a:t>ojo </a:t>
            </a:r>
            <a:r>
              <a:rPr kumimoji="0" lang="es-ES" sz="2800" i="0" u="none" strike="noStrike" cap="none" normalizeH="0" baseline="0" dirty="0" smtClean="0">
                <a:ln>
                  <a:noFill/>
                </a:ln>
                <a:solidFill>
                  <a:srgbClr val="0000FF"/>
                </a:solidFill>
                <a:effectLst/>
                <a:latin typeface="Harlow Solid Italic" pitchFamily="82" charset="0"/>
              </a:rPr>
              <a:t>humano en las aguas del río, no es un fenómeno químico, sino óptico.</a:t>
            </a:r>
            <a:r>
              <a:rPr lang="es-ES" sz="2800" dirty="0" smtClean="0">
                <a:solidFill>
                  <a:srgbClr val="0000FF"/>
                </a:solidFill>
                <a:latin typeface="Harlow Solid Italic" pitchFamily="82" charset="0"/>
              </a:rPr>
              <a:t> </a:t>
            </a:r>
          </a:p>
          <a:p>
            <a:pPr algn="r"/>
            <a:r>
              <a:rPr lang="es-ES" sz="2800" dirty="0" smtClean="0">
                <a:solidFill>
                  <a:srgbClr val="0000FF"/>
                </a:solidFill>
                <a:latin typeface="Harlow Solid Italic" pitchFamily="82" charset="0"/>
              </a:rPr>
              <a:t>Lo mejor de todo es que no es ninguna sustancia tóxica, así que los bañistas pueden seguir disfrutando y admirando las aguas del </a:t>
            </a:r>
          </a:p>
          <a:p>
            <a:pPr algn="r"/>
            <a:r>
              <a:rPr lang="es-ES" sz="2800" dirty="0" smtClean="0">
                <a:solidFill>
                  <a:srgbClr val="0000FF"/>
                </a:solidFill>
                <a:latin typeface="Harlow Solid Italic" pitchFamily="82" charset="0"/>
              </a:rPr>
              <a:t>Río Celeste.</a:t>
            </a:r>
            <a:endParaRPr lang="es-ES" sz="2800" dirty="0">
              <a:solidFill>
                <a:srgbClr val="0000FF"/>
              </a:solidFill>
              <a:latin typeface="Harlow Solid Italic" pitchFamily="82" charset="0"/>
            </a:endParaRPr>
          </a:p>
        </p:txBody>
      </p:sp>
    </p:spTree>
  </p:cSld>
  <p:clrMapOvr>
    <a:masterClrMapping/>
  </p:clrMapOvr>
  <p:transition spd="slow" advTm="15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rio-celeste-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rio-celeste-072.jpg"/>
          <p:cNvPicPr>
            <a:picLocks noChangeAspect="1" noChangeArrowheads="1"/>
          </p:cNvPicPr>
          <p:nvPr/>
        </p:nvPicPr>
        <p:blipFill>
          <a:blip r:embed="rId2" cstate="print"/>
          <a:srcRect/>
          <a:stretch>
            <a:fillRect/>
          </a:stretch>
        </p:blipFill>
        <p:spPr bwMode="auto">
          <a:xfrm>
            <a:off x="-2600325" y="-1022350"/>
            <a:ext cx="12192000" cy="9144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heli-2.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Dell\Escritorio\Rio_Celeste_Parque-Nacional_Volcan_Tenorio_Costa_Rica_2-600x400.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image00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428860" y="2214554"/>
            <a:ext cx="6215106" cy="2308324"/>
          </a:xfrm>
          <a:prstGeom prst="rect">
            <a:avLst/>
          </a:prstGeom>
        </p:spPr>
        <p:txBody>
          <a:bodyPr wrap="square">
            <a:spAutoFit/>
          </a:bodyPr>
          <a:lstStyle/>
          <a:p>
            <a:pPr algn="r"/>
            <a:r>
              <a:rPr lang="es-ES" sz="3600" dirty="0" smtClean="0">
                <a:solidFill>
                  <a:srgbClr val="0000FF"/>
                </a:solidFill>
                <a:latin typeface="Harlow Solid Italic" pitchFamily="82" charset="0"/>
              </a:rPr>
              <a:t>...se produce por una reacción química en "los teñideros" entre el carbonato de calcio y el azufre que se emite del Volcán Tenorio</a:t>
            </a:r>
            <a:endParaRPr lang="es-ES" sz="3600" dirty="0">
              <a:solidFill>
                <a:srgbClr val="0000FF"/>
              </a:solidFill>
              <a:latin typeface="Harlow Solid Italic" pitchFamily="82" charset="0"/>
            </a:endParaRPr>
          </a:p>
        </p:txBody>
      </p:sp>
    </p:spTree>
  </p:cSld>
  <p:clrMapOvr>
    <a:masterClrMapping/>
  </p:clrMapOvr>
  <p:transition spd="slow" advTm="12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rio-celeste-costa-ricaGGG.jpg"/>
          <p:cNvPicPr>
            <a:picLocks noChangeAspect="1" noChangeArrowheads="1"/>
          </p:cNvPicPr>
          <p:nvPr/>
        </p:nvPicPr>
        <p:blipFill>
          <a:blip r:embed="rId2"/>
          <a:srcRect/>
          <a:stretch>
            <a:fillRect/>
          </a:stretch>
        </p:blipFill>
        <p:spPr bwMode="auto">
          <a:xfrm>
            <a:off x="0" y="0"/>
            <a:ext cx="9179153"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1500174"/>
            <a:ext cx="7358114" cy="3785652"/>
          </a:xfrm>
          <a:prstGeom prst="rect">
            <a:avLst/>
          </a:prstGeom>
        </p:spPr>
        <p:txBody>
          <a:bodyPr wrap="square">
            <a:spAutoFit/>
          </a:bodyPr>
          <a:lstStyle/>
          <a:p>
            <a:pPr algn="r"/>
            <a:r>
              <a:rPr lang="es-ES" sz="2000" i="1" dirty="0" smtClean="0">
                <a:solidFill>
                  <a:srgbClr val="0000FF"/>
                </a:solidFill>
                <a:latin typeface="Franklin Gothic Demi Cond" pitchFamily="34" charset="0"/>
              </a:rPr>
              <a:t>Un </a:t>
            </a:r>
            <a:r>
              <a:rPr lang="es-ES" sz="2000" i="1" dirty="0" smtClean="0">
                <a:solidFill>
                  <a:srgbClr val="0000FF"/>
                </a:solidFill>
                <a:latin typeface="Franklin Gothic Demi Cond" pitchFamily="34" charset="0"/>
              </a:rPr>
              <a:t>mérito más de la </a:t>
            </a:r>
            <a:r>
              <a:rPr lang="es-ES" sz="2000" i="1" dirty="0" smtClean="0">
                <a:solidFill>
                  <a:srgbClr val="0000FF"/>
                </a:solidFill>
                <a:latin typeface="Franklin Gothic Demi Cond" pitchFamily="34" charset="0"/>
              </a:rPr>
              <a:t>investigación</a:t>
            </a:r>
          </a:p>
          <a:p>
            <a:pPr algn="r"/>
            <a:r>
              <a:rPr lang="es-ES" sz="2000" i="1" dirty="0" smtClean="0">
                <a:solidFill>
                  <a:srgbClr val="0000FF"/>
                </a:solidFill>
                <a:latin typeface="Franklin Gothic Demi Cond" pitchFamily="34" charset="0"/>
              </a:rPr>
              <a:t>es </a:t>
            </a:r>
            <a:r>
              <a:rPr lang="es-ES" sz="2000" i="1" dirty="0" smtClean="0">
                <a:solidFill>
                  <a:srgbClr val="0000FF"/>
                </a:solidFill>
                <a:latin typeface="Franklin Gothic Demi Cond" pitchFamily="34" charset="0"/>
              </a:rPr>
              <a:t>que fue realizada, cien por ciento</a:t>
            </a:r>
            <a:r>
              <a:rPr lang="es-ES" sz="2000" i="1" dirty="0" smtClean="0">
                <a:solidFill>
                  <a:srgbClr val="0000FF"/>
                </a:solidFill>
                <a:latin typeface="Franklin Gothic Demi Cond" pitchFamily="34" charset="0"/>
              </a:rPr>
              <a:t>,</a:t>
            </a:r>
          </a:p>
          <a:p>
            <a:pPr algn="r"/>
            <a:r>
              <a:rPr lang="es-ES" sz="2000" i="1" dirty="0" smtClean="0">
                <a:solidFill>
                  <a:srgbClr val="0000FF"/>
                </a:solidFill>
                <a:latin typeface="Franklin Gothic Demi Cond" pitchFamily="34" charset="0"/>
              </a:rPr>
              <a:t> </a:t>
            </a:r>
            <a:r>
              <a:rPr lang="es-ES" sz="2000" i="1" dirty="0" smtClean="0">
                <a:solidFill>
                  <a:srgbClr val="0000FF"/>
                </a:solidFill>
                <a:latin typeface="Franklin Gothic Demi Cond" pitchFamily="34" charset="0"/>
              </a:rPr>
              <a:t>por científicos nacionales de universidades públicas </a:t>
            </a:r>
            <a:endParaRPr lang="es-ES" sz="2000" i="1" dirty="0" smtClean="0">
              <a:solidFill>
                <a:srgbClr val="0000FF"/>
              </a:solidFill>
              <a:latin typeface="Franklin Gothic Demi Cond" pitchFamily="34" charset="0"/>
            </a:endParaRPr>
          </a:p>
          <a:p>
            <a:pPr algn="r"/>
            <a:r>
              <a:rPr lang="es-ES" sz="2000" i="1" dirty="0" smtClean="0">
                <a:solidFill>
                  <a:srgbClr val="0000FF"/>
                </a:solidFill>
                <a:latin typeface="Franklin Gothic Demi Cond" pitchFamily="34" charset="0"/>
              </a:rPr>
              <a:t>y </a:t>
            </a:r>
            <a:r>
              <a:rPr lang="es-ES" sz="2000" i="1" dirty="0" smtClean="0">
                <a:solidFill>
                  <a:srgbClr val="0000FF"/>
                </a:solidFill>
                <a:latin typeface="Franklin Gothic Demi Cond" pitchFamily="34" charset="0"/>
              </a:rPr>
              <a:t>con equipos de laboratorio que se tienen en el país sin que fuera necesario recurrir a apoyo científico del exterior.</a:t>
            </a:r>
          </a:p>
          <a:p>
            <a:pPr algn="r"/>
            <a:r>
              <a:rPr lang="es-ES" sz="2000" i="1" dirty="0" smtClean="0">
                <a:solidFill>
                  <a:srgbClr val="0000FF"/>
                </a:solidFill>
                <a:latin typeface="Franklin Gothic Demi Cond" pitchFamily="34" charset="0"/>
              </a:rPr>
              <a:t>El artículo de los científicos costarricenses fue recientemente aceptado por la prestigiosa revista científica estadounidense “Plos One”, la cual lo publicará próximamente con el patrocinio de la Vicerrectoría de Investigación. La revista es de acceso abierto, así que lo podrá consultar cualquier persona interesada. Ahora a los turistas nacionales y extranjeros que visitan el lugar se les podrá dar una explicación veraz de los que ocurre en río </a:t>
            </a:r>
            <a:r>
              <a:rPr lang="es-ES" sz="2000" i="1" dirty="0" smtClean="0">
                <a:solidFill>
                  <a:srgbClr val="0000FF"/>
                </a:solidFill>
                <a:latin typeface="Franklin Gothic Demi Cond" pitchFamily="34" charset="0"/>
              </a:rPr>
              <a:t>Celeste.</a:t>
            </a:r>
            <a:endParaRPr lang="es-ES" sz="2000" i="1" dirty="0">
              <a:solidFill>
                <a:srgbClr val="0000FF"/>
              </a:solidFill>
              <a:latin typeface="Franklin Gothic Demi Cond" pitchFamily="34" charset="0"/>
            </a:endParaRPr>
          </a:p>
        </p:txBody>
      </p:sp>
    </p:spTree>
  </p:cSld>
  <p:clrMapOvr>
    <a:masterClrMapping/>
  </p:clrMapOvr>
  <p:transition spd="slow" advTm="33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Rio Celeste CR2.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tour-rio-celeste.jpg"/>
          <p:cNvPicPr>
            <a:picLocks noChangeAspect="1" noChangeArrowheads="1"/>
          </p:cNvPicPr>
          <p:nvPr/>
        </p:nvPicPr>
        <p:blipFill>
          <a:blip r:embed="rId2"/>
          <a:srcRect/>
          <a:stretch>
            <a:fillRect/>
          </a:stretch>
        </p:blipFill>
        <p:spPr bwMode="auto">
          <a:xfrm>
            <a:off x="0" y="-1"/>
            <a:ext cx="9144000" cy="6849687"/>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full-rio-celeste-bridge.jpg"/>
          <p:cNvPicPr>
            <a:picLocks noChangeAspect="1" noChangeArrowheads="1"/>
          </p:cNvPicPr>
          <p:nvPr/>
        </p:nvPicPr>
        <p:blipFill>
          <a:blip r:embed="rId2"/>
          <a:srcRect/>
          <a:stretch>
            <a:fillRect/>
          </a:stretch>
        </p:blipFill>
        <p:spPr bwMode="auto">
          <a:xfrm>
            <a:off x="1714480" y="0"/>
            <a:ext cx="5286375" cy="70485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Rio_Celeste_Parque-Nacional_Tenorio_Costa_Rica-603x400.jpg"/>
          <p:cNvPicPr>
            <a:picLocks noChangeAspect="1" noChangeArrowheads="1"/>
          </p:cNvPicPr>
          <p:nvPr/>
        </p:nvPicPr>
        <p:blipFill>
          <a:blip r:embed="rId2"/>
          <a:srcRect/>
          <a:stretch>
            <a:fillRect/>
          </a:stretch>
        </p:blipFill>
        <p:spPr bwMode="auto">
          <a:xfrm>
            <a:off x="-1" y="0"/>
            <a:ext cx="9261545"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RV_RioCelesteTour__3_.jpg"/>
          <p:cNvPicPr>
            <a:picLocks noChangeAspect="1" noChangeArrowheads="1"/>
          </p:cNvPicPr>
          <p:nvPr/>
        </p:nvPicPr>
        <p:blipFill>
          <a:blip r:embed="rId3"/>
          <a:srcRect t="33333" r="48572" b="27083"/>
          <a:stretch>
            <a:fillRect/>
          </a:stretch>
        </p:blipFill>
        <p:spPr bwMode="auto">
          <a:xfrm>
            <a:off x="-37559" y="0"/>
            <a:ext cx="9181559" cy="6858000"/>
          </a:xfrm>
          <a:prstGeom prst="rect">
            <a:avLst/>
          </a:prstGeom>
          <a:noFill/>
        </p:spPr>
      </p:pic>
      <p:sp>
        <p:nvSpPr>
          <p:cNvPr id="2" name="1 Rectángulo"/>
          <p:cNvSpPr/>
          <p:nvPr/>
        </p:nvSpPr>
        <p:spPr>
          <a:xfrm>
            <a:off x="928662" y="714356"/>
            <a:ext cx="7572412" cy="6678751"/>
          </a:xfrm>
          <a:prstGeom prst="rect">
            <a:avLst/>
          </a:prstGeom>
        </p:spPr>
        <p:txBody>
          <a:bodyPr wrap="square">
            <a:spAutoFit/>
          </a:bodyPr>
          <a:lstStyle/>
          <a:p>
            <a:pPr algn="ctr"/>
            <a:r>
              <a:rPr lang="es-ES" sz="2000" i="1" dirty="0">
                <a:solidFill>
                  <a:srgbClr val="0000FF"/>
                </a:solidFill>
                <a:latin typeface="Franklin Gothic Demi Cond" pitchFamily="34" charset="0"/>
              </a:rPr>
              <a:t>Situado dentro del Parque Nacional Volcán Tenorio, los vientos de Río Celeste, caen y se estrellan a través de una selva verde. Un viaje a este lugar implica un reto moderado, una caminata de una hora a través de bosques secundarios en el parque - un esfuerzo que vale la pena. Dos ríos se funden en uno a Borbollones, una confluencia donde los minerales en el río y el volcán se encuentran y posteriormente crean el tono </a:t>
            </a:r>
            <a:r>
              <a:rPr lang="es-ES" sz="2000" i="1" dirty="0" smtClean="0">
                <a:solidFill>
                  <a:srgbClr val="0000FF"/>
                </a:solidFill>
                <a:latin typeface="Franklin Gothic Demi Cond" pitchFamily="34" charset="0"/>
              </a:rPr>
              <a:t>azul. </a:t>
            </a:r>
            <a:r>
              <a:rPr lang="es-ES" sz="2000" i="1" dirty="0">
                <a:solidFill>
                  <a:srgbClr val="0000FF"/>
                </a:solidFill>
                <a:latin typeface="Franklin Gothic Demi Cond" pitchFamily="34" charset="0"/>
              </a:rPr>
              <a:t/>
            </a:r>
            <a:br>
              <a:rPr lang="es-ES" sz="2000" i="1" dirty="0">
                <a:solidFill>
                  <a:srgbClr val="0000FF"/>
                </a:solidFill>
                <a:latin typeface="Franklin Gothic Demi Cond" pitchFamily="34" charset="0"/>
              </a:rPr>
            </a:br>
            <a:r>
              <a:rPr lang="es-ES" sz="2000" i="1" dirty="0">
                <a:solidFill>
                  <a:srgbClr val="0000FF"/>
                </a:solidFill>
                <a:latin typeface="Franklin Gothic Demi Cond" pitchFamily="34" charset="0"/>
              </a:rPr>
              <a:t/>
            </a:r>
            <a:br>
              <a:rPr lang="es-ES" sz="2000" i="1" dirty="0">
                <a:solidFill>
                  <a:srgbClr val="0000FF"/>
                </a:solidFill>
                <a:latin typeface="Franklin Gothic Demi Cond" pitchFamily="34" charset="0"/>
              </a:rPr>
            </a:br>
            <a:r>
              <a:rPr lang="es-ES" sz="2000" i="1" dirty="0">
                <a:solidFill>
                  <a:srgbClr val="0000FF"/>
                </a:solidFill>
                <a:latin typeface="Franklin Gothic Demi Cond" pitchFamily="34" charset="0"/>
              </a:rPr>
              <a:t>Además de la atracción de colores del agua, el río también tiene varias fuentes termales y una gran catarata. Sumergirse y nadar en la laguna de la cascada es muy popular, como también bañarse en las aguas termales, sin embargo, hay que tener cuidado con la temperatura del agua y del barro volcánico, también cuando explora las orillas del río debe ser cuidadoso. </a:t>
            </a:r>
            <a:br>
              <a:rPr lang="es-ES" sz="2000" i="1" dirty="0">
                <a:solidFill>
                  <a:srgbClr val="0000FF"/>
                </a:solidFill>
                <a:latin typeface="Franklin Gothic Demi Cond" pitchFamily="34" charset="0"/>
              </a:rPr>
            </a:br>
            <a:r>
              <a:rPr lang="es-ES" sz="2000" i="1" dirty="0">
                <a:solidFill>
                  <a:srgbClr val="0000FF"/>
                </a:solidFill>
                <a:latin typeface="Franklin Gothic Demi Cond" pitchFamily="34" charset="0"/>
              </a:rPr>
              <a:t/>
            </a:r>
            <a:br>
              <a:rPr lang="es-ES" sz="2000" i="1" dirty="0">
                <a:solidFill>
                  <a:srgbClr val="0000FF"/>
                </a:solidFill>
                <a:latin typeface="Franklin Gothic Demi Cond" pitchFamily="34" charset="0"/>
              </a:rPr>
            </a:br>
            <a:r>
              <a:rPr lang="es-ES" sz="2000" i="1" dirty="0">
                <a:solidFill>
                  <a:srgbClr val="0000FF"/>
                </a:solidFill>
                <a:latin typeface="Franklin Gothic Demi Cond" pitchFamily="34" charset="0"/>
              </a:rPr>
              <a:t>Río Celeste es de mejor acceso a través de Guatuso, alrededor de una hora en coche de la ciudad de La Fortuna. Desde la entrada del parque, se tarda aproximadamente una hora para ir de excursión a la Cascada de Río Celeste. </a:t>
            </a:r>
          </a:p>
          <a:p>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5000">
    <p:diamond/>
    <p:sndAc>
      <p:stSnd>
        <p:snd r:embed="rId2" name="lavidaebell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Rio-Celeste_LNCIMA20130827_0117_5.jpg"/>
          <p:cNvPicPr>
            <a:picLocks noChangeAspect="1" noChangeArrowheads="1"/>
          </p:cNvPicPr>
          <p:nvPr/>
        </p:nvPicPr>
        <p:blipFill>
          <a:blip r:embed="rId2"/>
          <a:srcRect/>
          <a:stretch>
            <a:fillRect/>
          </a:stretch>
        </p:blipFill>
        <p:spPr bwMode="auto">
          <a:xfrm>
            <a:off x="0" y="0"/>
            <a:ext cx="9200662"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RE.bmp"/>
          <p:cNvPicPr>
            <a:picLocks noChangeAspect="1" noChangeArrowheads="1"/>
          </p:cNvPicPr>
          <p:nvPr/>
        </p:nvPicPr>
        <p:blipFill>
          <a:blip r:embed="rId2"/>
          <a:srcRect/>
          <a:stretch>
            <a:fillRect/>
          </a:stretch>
        </p:blipFill>
        <p:spPr bwMode="auto">
          <a:xfrm>
            <a:off x="0" y="0"/>
            <a:ext cx="9215468"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Rio_Celeste_Parque-Nacional_Volcan_Tenorio_Costa_Rica-620x350.jpg"/>
          <p:cNvPicPr>
            <a:picLocks noChangeAspect="1" noChangeArrowheads="1"/>
          </p:cNvPicPr>
          <p:nvPr/>
        </p:nvPicPr>
        <p:blipFill>
          <a:blip r:embed="rId2"/>
          <a:srcRect/>
          <a:stretch>
            <a:fillRect/>
          </a:stretch>
        </p:blipFill>
        <p:spPr bwMode="auto">
          <a:xfrm>
            <a:off x="-1" y="0"/>
            <a:ext cx="9237911"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40852_620.png"/>
          <p:cNvPicPr>
            <a:picLocks noChangeAspect="1" noChangeArrowheads="1"/>
          </p:cNvPicPr>
          <p:nvPr/>
        </p:nvPicPr>
        <p:blipFill>
          <a:blip r:embed="rId2"/>
          <a:srcRect/>
          <a:stretch>
            <a:fillRect/>
          </a:stretch>
        </p:blipFill>
        <p:spPr bwMode="auto">
          <a:xfrm>
            <a:off x="0" y="0"/>
            <a:ext cx="9144000" cy="6894884"/>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C:\Documents and Settings\Dell\Escritorio\imagesCACSB9AV.jpg"/>
          <p:cNvPicPr>
            <a:picLocks noChangeAspect="1" noChangeArrowheads="1"/>
          </p:cNvPicPr>
          <p:nvPr/>
        </p:nvPicPr>
        <p:blipFill>
          <a:blip r:embed="rId2"/>
          <a:srcRect/>
          <a:stretch>
            <a:fillRect/>
          </a:stretch>
        </p:blipFill>
        <p:spPr bwMode="auto">
          <a:xfrm>
            <a:off x="-61099" y="0"/>
            <a:ext cx="9205099"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rio-azul.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rio-celeste-a.jpg"/>
          <p:cNvPicPr>
            <a:picLocks noChangeAspect="1" noChangeArrowheads="1"/>
          </p:cNvPicPr>
          <p:nvPr/>
        </p:nvPicPr>
        <p:blipFill>
          <a:blip r:embed="rId2"/>
          <a:srcRect/>
          <a:stretch>
            <a:fillRect/>
          </a:stretch>
        </p:blipFill>
        <p:spPr bwMode="auto">
          <a:xfrm>
            <a:off x="-1" y="0"/>
            <a:ext cx="5157215" cy="6858000"/>
          </a:xfrm>
          <a:prstGeom prst="rect">
            <a:avLst/>
          </a:prstGeom>
          <a:noFill/>
        </p:spPr>
      </p:pic>
      <p:pic>
        <p:nvPicPr>
          <p:cNvPr id="3" name="Picture 2" descr="C:\Documents and Settings\Dell\Escritorio\1557033_640px.jpg"/>
          <p:cNvPicPr>
            <a:picLocks noChangeAspect="1" noChangeArrowheads="1"/>
          </p:cNvPicPr>
          <p:nvPr/>
        </p:nvPicPr>
        <p:blipFill>
          <a:blip r:embed="rId3"/>
          <a:srcRect/>
          <a:stretch>
            <a:fillRect/>
          </a:stretch>
        </p:blipFill>
        <p:spPr bwMode="auto">
          <a:xfrm>
            <a:off x="4286248" y="0"/>
            <a:ext cx="4857752"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RRR.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Documents and Settings\Dell\Escritorio\heli-1.jpg"/>
          <p:cNvPicPr>
            <a:picLocks noChangeAspect="1" noChangeArrowheads="1"/>
          </p:cNvPicPr>
          <p:nvPr/>
        </p:nvPicPr>
        <p:blipFill>
          <a:blip r:embed="rId2"/>
          <a:srcRect l="24610" t="4688" r="23828" b="3124"/>
          <a:stretch>
            <a:fillRect/>
          </a:stretch>
        </p:blipFill>
        <p:spPr bwMode="auto">
          <a:xfrm>
            <a:off x="1" y="0"/>
            <a:ext cx="4857752" cy="6858000"/>
          </a:xfrm>
          <a:prstGeom prst="rect">
            <a:avLst/>
          </a:prstGeom>
          <a:noFill/>
        </p:spPr>
      </p:pic>
      <p:pic>
        <p:nvPicPr>
          <p:cNvPr id="3" name="Picture 2" descr="C:\Documents and Settings\Dell\Escritorio\1557033_640px.jpg"/>
          <p:cNvPicPr>
            <a:picLocks noChangeAspect="1" noChangeArrowheads="1"/>
          </p:cNvPicPr>
          <p:nvPr/>
        </p:nvPicPr>
        <p:blipFill>
          <a:blip r:embed="rId3"/>
          <a:srcRect/>
          <a:stretch>
            <a:fillRect/>
          </a:stretch>
        </p:blipFill>
        <p:spPr bwMode="auto">
          <a:xfrm>
            <a:off x="4429124" y="0"/>
            <a:ext cx="471487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CR31.jpg"/>
          <p:cNvPicPr>
            <a:picLocks noChangeAspect="1" noChangeArrowheads="1"/>
          </p:cNvPicPr>
          <p:nvPr/>
        </p:nvPicPr>
        <p:blipFill>
          <a:blip r:embed="rId2"/>
          <a:srcRect/>
          <a:stretch>
            <a:fillRect/>
          </a:stretch>
        </p:blipFill>
        <p:spPr bwMode="auto">
          <a:xfrm>
            <a:off x="0" y="0"/>
            <a:ext cx="917081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88973.jpg"/>
          <p:cNvPicPr>
            <a:picLocks noChangeAspect="1" noChangeArrowheads="1"/>
          </p:cNvPicPr>
          <p:nvPr/>
        </p:nvPicPr>
        <p:blipFill>
          <a:blip r:embed="rId2"/>
          <a:srcRect/>
          <a:stretch>
            <a:fillRect/>
          </a:stretch>
        </p:blipFill>
        <p:spPr bwMode="auto">
          <a:xfrm>
            <a:off x="-1" y="0"/>
            <a:ext cx="9173149"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rio-celeste-2.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Rio%20Celeste.jpg"/>
          <p:cNvPicPr>
            <a:picLocks noChangeAspect="1" noChangeArrowheads="1"/>
          </p:cNvPicPr>
          <p:nvPr/>
        </p:nvPicPr>
        <p:blipFill>
          <a:blip r:embed="rId3"/>
          <a:srcRect/>
          <a:stretch>
            <a:fillRect/>
          </a:stretch>
        </p:blipFill>
        <p:spPr bwMode="auto">
          <a:xfrm>
            <a:off x="0" y="0"/>
            <a:ext cx="9147610" cy="6858000"/>
          </a:xfrm>
          <a:prstGeom prst="rect">
            <a:avLst/>
          </a:prstGeom>
          <a:noFill/>
        </p:spPr>
      </p:pic>
    </p:spTree>
  </p:cSld>
  <p:clrMapOvr>
    <a:masterClrMapping/>
  </p:clrMapOvr>
  <p:transition spd="slow" advTm="5000">
    <p:diamond/>
    <p:sndAc>
      <p:stSnd>
        <p:snd r:embed="rId2" name="[accordeon][musette]_aimable_accordéon_11 - petite fleur (slow).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RV_RioCelesteTour__3_.jpg"/>
          <p:cNvPicPr>
            <a:picLocks noChangeAspect="1" noChangeArrowheads="1"/>
          </p:cNvPicPr>
          <p:nvPr/>
        </p:nvPicPr>
        <p:blipFill>
          <a:blip r:embed="rId2"/>
          <a:srcRect t="33333" r="48572" b="27083"/>
          <a:stretch>
            <a:fillRect/>
          </a:stretch>
        </p:blipFill>
        <p:spPr bwMode="auto">
          <a:xfrm>
            <a:off x="-37559" y="0"/>
            <a:ext cx="9181559" cy="6858000"/>
          </a:xfrm>
          <a:prstGeom prst="rect">
            <a:avLst/>
          </a:prstGeom>
          <a:noFill/>
        </p:spPr>
      </p:pic>
      <p:sp>
        <p:nvSpPr>
          <p:cNvPr id="2" name="1 Rectángulo"/>
          <p:cNvSpPr/>
          <p:nvPr/>
        </p:nvSpPr>
        <p:spPr>
          <a:xfrm>
            <a:off x="1000100" y="1000108"/>
            <a:ext cx="7572428" cy="4708981"/>
          </a:xfrm>
          <a:prstGeom prst="rect">
            <a:avLst/>
          </a:prstGeom>
        </p:spPr>
        <p:txBody>
          <a:bodyPr wrap="square">
            <a:spAutoFit/>
          </a:bodyPr>
          <a:lstStyle/>
          <a:p>
            <a:pPr algn="ctr"/>
            <a:r>
              <a:rPr lang="es-ES" sz="2000" i="1" dirty="0" smtClean="0">
                <a:solidFill>
                  <a:srgbClr val="0000FF"/>
                </a:solidFill>
                <a:latin typeface="Franklin Gothic Demi Cond" pitchFamily="34" charset="0"/>
              </a:rPr>
              <a:t>Muchas hipótesis, especulaciones y creencias se han planteado acerca del origen del hermoso color celeste que exhibe el famoso río, ubicado el cantón de Guatuso en la Provincia de Alajuela. Se creía, por ejemplo que era debido a la presencia de algún metal como el cobre en forma de sulfato de cobre por estar cerca del volcán Tenorio o por minerales como carbonato de calcio y azufre. Pero todas esas explicaciones son falsas, ya que los análisis no detectaron cobre, ni ningún otro metal peligroso para el ser humano.</a:t>
            </a:r>
          </a:p>
          <a:p>
            <a:pPr algn="ctr"/>
            <a:r>
              <a:rPr lang="es-ES" sz="2000" i="1" dirty="0" smtClean="0">
                <a:solidFill>
                  <a:srgbClr val="0000FF"/>
                </a:solidFill>
                <a:latin typeface="Franklin Gothic Demi Cond" pitchFamily="34" charset="0"/>
              </a:rPr>
              <a:t>Sin embargo los investigadores obtuvieron evidencia científica verificable de por qué ese Río es recorrido por aguas de un profundo color celeste y no es transparente, verdoso o café claro, como es común en la mayoría de los ríos.</a:t>
            </a:r>
          </a:p>
          <a:p>
            <a:pPr algn="ctr"/>
            <a:r>
              <a:rPr lang="es-ES" sz="2000" i="1" dirty="0" smtClean="0">
                <a:solidFill>
                  <a:srgbClr val="0000FF"/>
                </a:solidFill>
                <a:latin typeface="Franklin Gothic Demi Cond" pitchFamily="34" charset="0"/>
              </a:rPr>
              <a:t>Varias organizaciones realizaron indagaciones científicas en el pasado, pero no llegaron al “quid” del asunto. Recientemente un equipo interdisciplinario de la Universidad de Costa Rica (UCR) y dos investigadores de la Universidad Nacional (UNA) se dieron a la tarea de investigar el fenómeno y finalmente lograron despejar el misterio.</a:t>
            </a:r>
            <a:endParaRPr lang="es-ES" sz="2000" i="1" dirty="0">
              <a:solidFill>
                <a:srgbClr val="0000FF"/>
              </a:solidFill>
              <a:latin typeface="Franklin Gothic Demi Cond" pitchFamily="34" charset="0"/>
            </a:endParaRPr>
          </a:p>
        </p:txBody>
      </p:sp>
    </p:spTree>
  </p:cSld>
  <p:clrMapOvr>
    <a:masterClrMapping/>
  </p:clrMapOvr>
  <p:transition spd="slow" advTm="51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rio-celeste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rio_celeste_lagoon.jpg"/>
          <p:cNvPicPr>
            <a:picLocks noChangeAspect="1" noChangeArrowheads="1"/>
          </p:cNvPicPr>
          <p:nvPr/>
        </p:nvPicPr>
        <p:blipFill>
          <a:blip r:embed="rId2"/>
          <a:srcRect/>
          <a:stretch>
            <a:fillRect/>
          </a:stretch>
        </p:blipFill>
        <p:spPr bwMode="auto">
          <a:xfrm>
            <a:off x="-77229" y="0"/>
            <a:ext cx="9221229" cy="6858000"/>
          </a:xfrm>
          <a:prstGeom prst="rect">
            <a:avLst/>
          </a:prstGeom>
          <a:noFill/>
        </p:spPr>
      </p:pic>
      <p:sp>
        <p:nvSpPr>
          <p:cNvPr id="3" name="2 Rectángulo"/>
          <p:cNvSpPr/>
          <p:nvPr/>
        </p:nvSpPr>
        <p:spPr>
          <a:xfrm>
            <a:off x="642910" y="3929066"/>
            <a:ext cx="6286544" cy="2031325"/>
          </a:xfrm>
          <a:prstGeom prst="rect">
            <a:avLst/>
          </a:prstGeom>
        </p:spPr>
        <p:txBody>
          <a:bodyPr wrap="square">
            <a:spAutoFit/>
          </a:bodyPr>
          <a:lstStyle/>
          <a:p>
            <a:pPr algn="ctr"/>
            <a:r>
              <a:rPr lang="es-ES" i="1" dirty="0" smtClean="0">
                <a:solidFill>
                  <a:srgbClr val="0000FF"/>
                </a:solidFill>
                <a:latin typeface="Franklin Gothic Demi Cond" pitchFamily="34" charset="0"/>
              </a:rPr>
              <a:t>Para entender lo enigmático del asunto, hay que saber que dos ríos completamente transparentes, el río Quebrada Agria y el Buena Vista, confluyen para formar el río Celeste. Es precisamente a partir del punto de unión de ambos, que las aguas dejan de ser transparentes y se tornan celestes en los siguientes 14 kilómetros río abajo. Por esa razón, ese punto es conocido como </a:t>
            </a:r>
          </a:p>
          <a:p>
            <a:pPr algn="ctr"/>
            <a:r>
              <a:rPr lang="es-ES" i="1" dirty="0" smtClean="0">
                <a:solidFill>
                  <a:srgbClr val="0000FF"/>
                </a:solidFill>
                <a:latin typeface="Franklin Gothic Demi Cond" pitchFamily="34" charset="0"/>
              </a:rPr>
              <a:t>“El Teñidero”.</a:t>
            </a:r>
            <a:endParaRPr lang="es-ES" i="1" dirty="0">
              <a:solidFill>
                <a:srgbClr val="0000FF"/>
              </a:solidFill>
              <a:latin typeface="Franklin Gothic Demi Cond" pitchFamily="34" charset="0"/>
            </a:endParaRPr>
          </a:p>
        </p:txBody>
      </p:sp>
    </p:spTree>
  </p:cSld>
  <p:clrMapOvr>
    <a:masterClrMapping/>
  </p:clrMapOvr>
  <p:transition spd="slow" advTm="30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imagesCAPMWXJK.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Rio_Celeste_Parque-Nacional_Volcan_Tenorio_Costa_Rica_3.jpg"/>
          <p:cNvPicPr>
            <a:picLocks noChangeAspect="1" noChangeArrowheads="1"/>
          </p:cNvPicPr>
          <p:nvPr/>
        </p:nvPicPr>
        <p:blipFill>
          <a:blip r:embed="rId2"/>
          <a:srcRect/>
          <a:stretch>
            <a:fillRect/>
          </a:stretch>
        </p:blipFill>
        <p:spPr bwMode="auto">
          <a:xfrm>
            <a:off x="0" y="0"/>
            <a:ext cx="9437392"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Rio_Celeste_Parque-Nacional_Volcan_Tenorio_Costa_Rica_6-600x400.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wide-1000-8-dsc0329.jpg"/>
          <p:cNvPicPr>
            <a:picLocks noChangeAspect="1" noChangeArrowheads="1"/>
          </p:cNvPicPr>
          <p:nvPr/>
        </p:nvPicPr>
        <p:blipFill>
          <a:blip r:embed="rId2"/>
          <a:srcRect/>
          <a:stretch>
            <a:fillRect/>
          </a:stretch>
        </p:blipFill>
        <p:spPr bwMode="auto">
          <a:xfrm>
            <a:off x="0" y="0"/>
            <a:ext cx="923928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AAA.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1000108"/>
            <a:ext cx="8286840" cy="4524315"/>
          </a:xfrm>
          <a:prstGeom prst="rect">
            <a:avLst/>
          </a:prstGeom>
        </p:spPr>
        <p:txBody>
          <a:bodyPr wrap="square">
            <a:spAutoFit/>
          </a:bodyPr>
          <a:lstStyle/>
          <a:p>
            <a:pPr algn="r"/>
            <a:r>
              <a:rPr lang="es-ES" i="1" dirty="0" smtClean="0">
                <a:solidFill>
                  <a:srgbClr val="0000FF"/>
                </a:solidFill>
                <a:latin typeface="Franklin Gothic Demi Cond" pitchFamily="34" charset="0"/>
              </a:rPr>
              <a:t>                                                                                                                                          El </a:t>
            </a:r>
            <a:r>
              <a:rPr lang="es-ES" i="1" dirty="0" smtClean="0">
                <a:solidFill>
                  <a:srgbClr val="0000FF"/>
                </a:solidFill>
                <a:latin typeface="Franklin Gothic Demi Cond" pitchFamily="34" charset="0"/>
              </a:rPr>
              <a:t>misterio del teñidero</a:t>
            </a:r>
          </a:p>
          <a:p>
            <a:pPr algn="r"/>
            <a:r>
              <a:rPr lang="es-ES" i="1" dirty="0" smtClean="0">
                <a:solidFill>
                  <a:srgbClr val="0000FF"/>
                </a:solidFill>
                <a:latin typeface="Franklin Gothic Demi Cond" pitchFamily="34" charset="0"/>
              </a:rPr>
              <a:t>Los científicos tomaron muestras de agua </a:t>
            </a:r>
            <a:r>
              <a:rPr lang="es-ES" i="1" dirty="0" smtClean="0">
                <a:solidFill>
                  <a:srgbClr val="0000FF"/>
                </a:solidFill>
                <a:latin typeface="Franklin Gothic Demi Cond" pitchFamily="34" charset="0"/>
              </a:rPr>
              <a:t>de</a:t>
            </a:r>
          </a:p>
          <a:p>
            <a:pPr algn="r"/>
            <a:r>
              <a:rPr lang="es-ES" i="1" dirty="0" smtClean="0">
                <a:solidFill>
                  <a:srgbClr val="0000FF"/>
                </a:solidFill>
                <a:latin typeface="Franklin Gothic Demi Cond" pitchFamily="34" charset="0"/>
              </a:rPr>
              <a:t> </a:t>
            </a:r>
            <a:r>
              <a:rPr lang="es-ES" i="1" dirty="0" smtClean="0">
                <a:solidFill>
                  <a:srgbClr val="0000FF"/>
                </a:solidFill>
                <a:latin typeface="Franklin Gothic Demi Cond" pitchFamily="34" charset="0"/>
              </a:rPr>
              <a:t>ambos afluentes, río arriba, en “El Teñidero” </a:t>
            </a:r>
            <a:endParaRPr lang="es-ES" i="1" dirty="0" smtClean="0">
              <a:solidFill>
                <a:srgbClr val="0000FF"/>
              </a:solidFill>
              <a:latin typeface="Franklin Gothic Demi Cond" pitchFamily="34" charset="0"/>
            </a:endParaRPr>
          </a:p>
          <a:p>
            <a:pPr algn="r"/>
            <a:r>
              <a:rPr lang="es-ES" i="1" dirty="0" smtClean="0">
                <a:solidFill>
                  <a:srgbClr val="0000FF"/>
                </a:solidFill>
                <a:latin typeface="Franklin Gothic Demi Cond" pitchFamily="34" charset="0"/>
              </a:rPr>
              <a:t>y </a:t>
            </a:r>
            <a:r>
              <a:rPr lang="es-ES" i="1" dirty="0" smtClean="0">
                <a:solidFill>
                  <a:srgbClr val="0000FF"/>
                </a:solidFill>
                <a:latin typeface="Franklin Gothic Demi Cond" pitchFamily="34" charset="0"/>
              </a:rPr>
              <a:t>varios puntos río abajo y las analizaron </a:t>
            </a:r>
            <a:endParaRPr lang="es-ES" i="1" dirty="0" smtClean="0">
              <a:solidFill>
                <a:srgbClr val="0000FF"/>
              </a:solidFill>
              <a:latin typeface="Franklin Gothic Demi Cond" pitchFamily="34" charset="0"/>
            </a:endParaRPr>
          </a:p>
          <a:p>
            <a:pPr algn="r"/>
            <a:r>
              <a:rPr lang="es-ES" i="1" dirty="0" smtClean="0">
                <a:solidFill>
                  <a:srgbClr val="0000FF"/>
                </a:solidFill>
                <a:latin typeface="Franklin Gothic Demi Cond" pitchFamily="34" charset="0"/>
              </a:rPr>
              <a:t>cuidadosamente </a:t>
            </a:r>
            <a:r>
              <a:rPr lang="es-ES" i="1" dirty="0" smtClean="0">
                <a:solidFill>
                  <a:srgbClr val="0000FF"/>
                </a:solidFill>
                <a:latin typeface="Franklin Gothic Demi Cond" pitchFamily="34" charset="0"/>
              </a:rPr>
              <a:t>en laboratorios de la UCR.</a:t>
            </a:r>
          </a:p>
          <a:p>
            <a:pPr algn="r"/>
            <a:r>
              <a:rPr lang="es-ES" i="1" dirty="0" smtClean="0">
                <a:solidFill>
                  <a:srgbClr val="0000FF"/>
                </a:solidFill>
                <a:latin typeface="Franklin Gothic Demi Cond" pitchFamily="34" charset="0"/>
              </a:rPr>
              <a:t>A los investigadores les llamó la atención que el agua solo </a:t>
            </a:r>
            <a:endParaRPr lang="es-ES" i="1" dirty="0" smtClean="0">
              <a:solidFill>
                <a:srgbClr val="0000FF"/>
              </a:solidFill>
              <a:latin typeface="Franklin Gothic Demi Cond" pitchFamily="34" charset="0"/>
            </a:endParaRPr>
          </a:p>
          <a:p>
            <a:pPr algn="r"/>
            <a:r>
              <a:rPr lang="es-ES" i="1" dirty="0" smtClean="0">
                <a:solidFill>
                  <a:srgbClr val="0000FF"/>
                </a:solidFill>
                <a:latin typeface="Franklin Gothic Demi Cond" pitchFamily="34" charset="0"/>
              </a:rPr>
              <a:t>se </a:t>
            </a:r>
            <a:r>
              <a:rPr lang="es-ES" i="1" dirty="0" smtClean="0">
                <a:solidFill>
                  <a:srgbClr val="0000FF"/>
                </a:solidFill>
                <a:latin typeface="Franklin Gothic Demi Cond" pitchFamily="34" charset="0"/>
              </a:rPr>
              <a:t>mantenía celeste en el lecho del río, pues al tomar un poco en una probeta, el agua se veía totalmente transparente a través del vidrio.</a:t>
            </a:r>
          </a:p>
          <a:p>
            <a:pPr algn="r"/>
            <a:r>
              <a:rPr lang="es-ES" i="1" dirty="0" smtClean="0">
                <a:solidFill>
                  <a:srgbClr val="0000FF"/>
                </a:solidFill>
                <a:latin typeface="Franklin Gothic Demi Cond" pitchFamily="34" charset="0"/>
              </a:rPr>
              <a:t>Entonces continuaron investigando y descubrieron que el color celeste que ve el ojo humano en las aguas del río, no es un fenómeno químico, sino óptico. Es decir que el celeste no es producido por una sustancia química que colorea el agua, sino que se trata de una percepción del ojo humano debido a la dispersión de la luz solar que ocasiona el agua del Río.</a:t>
            </a:r>
          </a:p>
          <a:p>
            <a:pPr algn="r"/>
            <a:r>
              <a:rPr lang="es-ES" i="1" dirty="0" smtClean="0">
                <a:solidFill>
                  <a:srgbClr val="0000FF"/>
                </a:solidFill>
                <a:latin typeface="Franklin Gothic Demi Cond" pitchFamily="34" charset="0"/>
              </a:rPr>
              <a:t>La luz solar posee todo el espectro de colores, de manera similar como se ven en un arcoíris. En un río común y corriente la luz solar penetra hasta cierta profundidad en el agua y esta no se desvía o refleja hacia la superficie ningún color en particular, por eso se ve transparente.</a:t>
            </a:r>
          </a:p>
          <a:p>
            <a:pPr algn="ctr"/>
            <a:r>
              <a:rPr lang="es-ES" dirty="0" smtClean="0"/>
              <a:t>						</a:t>
            </a:r>
            <a:endParaRPr lang="es-ES" dirty="0"/>
          </a:p>
        </p:txBody>
      </p:sp>
    </p:spTree>
  </p:cSld>
  <p:clrMapOvr>
    <a:masterClrMapping/>
  </p:clrMapOvr>
  <p:transition spd="slow" advTm="48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QQQ.jpg"/>
          <p:cNvPicPr>
            <a:picLocks noChangeAspect="1" noChangeArrowheads="1"/>
          </p:cNvPicPr>
          <p:nvPr/>
        </p:nvPicPr>
        <p:blipFill>
          <a:blip r:embed="rId2"/>
          <a:srcRect/>
          <a:stretch>
            <a:fillRect/>
          </a:stretch>
        </p:blipFill>
        <p:spPr bwMode="auto">
          <a:xfrm>
            <a:off x="-182495" y="0"/>
            <a:ext cx="9326495"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AAEWW.bmp"/>
          <p:cNvPicPr>
            <a:picLocks noChangeAspect="1" noChangeArrowheads="1"/>
          </p:cNvPicPr>
          <p:nvPr/>
        </p:nvPicPr>
        <p:blipFill>
          <a:blip r:embed="rId3"/>
          <a:srcRect/>
          <a:stretch>
            <a:fillRect/>
          </a:stretch>
        </p:blipFill>
        <p:spPr bwMode="auto">
          <a:xfrm>
            <a:off x="0" y="0"/>
            <a:ext cx="9322623" cy="6858000"/>
          </a:xfrm>
          <a:prstGeom prst="rect">
            <a:avLst/>
          </a:prstGeom>
          <a:noFill/>
        </p:spPr>
      </p:pic>
    </p:spTree>
  </p:cSld>
  <p:clrMapOvr>
    <a:masterClrMapping/>
  </p:clrMapOvr>
  <p:transition spd="slow" advTm="5000">
    <p:diamond/>
    <p:sndAc>
      <p:stSnd>
        <p:snd r:embed="rId2" name="Clayderman_and_James_Last-Fleur-de-Feu.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1142984"/>
            <a:ext cx="8429652" cy="4247317"/>
          </a:xfrm>
          <a:prstGeom prst="rect">
            <a:avLst/>
          </a:prstGeom>
        </p:spPr>
        <p:txBody>
          <a:bodyPr wrap="square">
            <a:spAutoFit/>
          </a:bodyPr>
          <a:lstStyle/>
          <a:p>
            <a:pPr algn="r"/>
            <a:r>
              <a:rPr lang="es-ES" sz="1400" b="1" i="1" dirty="0" smtClean="0">
                <a:solidFill>
                  <a:srgbClr val="0000FF"/>
                </a:solidFill>
                <a:latin typeface="Franklin Gothic Book" pitchFamily="34" charset="0"/>
              </a:rPr>
              <a:t>                                                                                     </a:t>
            </a:r>
            <a:r>
              <a:rPr lang="es-ES" sz="1400" b="1" i="1" dirty="0" smtClean="0">
                <a:solidFill>
                  <a:srgbClr val="0000FF"/>
                </a:solidFill>
                <a:latin typeface="Franklin Gothic Book" pitchFamily="34" charset="0"/>
              </a:rPr>
              <a:t>                                       </a:t>
            </a:r>
            <a:r>
              <a:rPr lang="es-ES" sz="1400" b="1" i="1" dirty="0" smtClean="0">
                <a:solidFill>
                  <a:srgbClr val="0000FF"/>
                </a:solidFill>
                <a:latin typeface="Franklin Gothic Book" pitchFamily="34" charset="0"/>
              </a:rPr>
              <a:t>En río Celeste el agua deja pasar </a:t>
            </a:r>
            <a:endParaRPr lang="es-ES" sz="1400" b="1" i="1" dirty="0" smtClean="0">
              <a:solidFill>
                <a:srgbClr val="0000FF"/>
              </a:solidFill>
              <a:latin typeface="Franklin Gothic Book" pitchFamily="34" charset="0"/>
            </a:endParaRPr>
          </a:p>
          <a:p>
            <a:pPr algn="r"/>
            <a:r>
              <a:rPr lang="es-ES" sz="1400" b="1" i="1" dirty="0" smtClean="0">
                <a:solidFill>
                  <a:srgbClr val="0000FF"/>
                </a:solidFill>
                <a:latin typeface="Franklin Gothic Book" pitchFamily="34" charset="0"/>
              </a:rPr>
              <a:t>                                                                                                                                          unos </a:t>
            </a:r>
            <a:r>
              <a:rPr lang="es-ES" sz="1400" b="1" i="1" dirty="0" smtClean="0">
                <a:solidFill>
                  <a:srgbClr val="0000FF"/>
                </a:solidFill>
                <a:latin typeface="Franklin Gothic Book" pitchFamily="34" charset="0"/>
              </a:rPr>
              <a:t>rayos de luz solar, </a:t>
            </a:r>
          </a:p>
          <a:p>
            <a:pPr algn="r"/>
            <a:r>
              <a:rPr lang="es-ES" sz="1400" b="1" i="1" dirty="0" smtClean="0">
                <a:solidFill>
                  <a:srgbClr val="0000FF"/>
                </a:solidFill>
                <a:latin typeface="Franklin Gothic Book" pitchFamily="34" charset="0"/>
              </a:rPr>
              <a:t> </a:t>
            </a:r>
            <a:r>
              <a:rPr lang="es-ES" sz="1400" b="1" i="1" dirty="0" smtClean="0">
                <a:solidFill>
                  <a:srgbClr val="0000FF"/>
                </a:solidFill>
                <a:latin typeface="Franklin Gothic Book" pitchFamily="34" charset="0"/>
              </a:rPr>
              <a:t>                                                                                                        </a:t>
            </a:r>
            <a:r>
              <a:rPr lang="es-ES" sz="1400" b="1" i="1" dirty="0" smtClean="0">
                <a:solidFill>
                  <a:srgbClr val="0000FF"/>
                </a:solidFill>
                <a:latin typeface="Franklin Gothic Book" pitchFamily="34" charset="0"/>
              </a:rPr>
              <a:t>pero </a:t>
            </a:r>
            <a:r>
              <a:rPr lang="es-ES" sz="1400" b="1" i="1" dirty="0" smtClean="0">
                <a:solidFill>
                  <a:srgbClr val="0000FF"/>
                </a:solidFill>
                <a:latin typeface="Franklin Gothic Book" pitchFamily="34" charset="0"/>
              </a:rPr>
              <a:t>refleja los del grupo de tonos azulados</a:t>
            </a:r>
            <a:r>
              <a:rPr lang="es-ES" sz="1400" b="1" i="1" dirty="0" smtClean="0">
                <a:solidFill>
                  <a:srgbClr val="0000FF"/>
                </a:solidFill>
                <a:latin typeface="Franklin Gothic Book" pitchFamily="34" charset="0"/>
              </a:rPr>
              <a:t>.</a:t>
            </a:r>
          </a:p>
          <a:p>
            <a:pPr algn="r"/>
            <a:r>
              <a:rPr lang="es-ES" sz="1400" b="1" i="1" dirty="0" smtClean="0">
                <a:solidFill>
                  <a:srgbClr val="0000FF"/>
                </a:solidFill>
                <a:latin typeface="Franklin Gothic Book" pitchFamily="34" charset="0"/>
              </a:rPr>
              <a:t>                                                                                                </a:t>
            </a:r>
            <a:r>
              <a:rPr lang="es-ES" sz="1400" b="1" i="1" dirty="0" smtClean="0">
                <a:solidFill>
                  <a:srgbClr val="0000FF"/>
                </a:solidFill>
                <a:latin typeface="Franklin Gothic Book" pitchFamily="34" charset="0"/>
              </a:rPr>
              <a:t>Por eso el agua aparece celeste al ojo humano. </a:t>
            </a:r>
            <a:endParaRPr lang="es-ES" sz="1400" b="1" i="1" dirty="0" smtClean="0">
              <a:solidFill>
                <a:srgbClr val="0000FF"/>
              </a:solidFill>
              <a:latin typeface="Franklin Gothic Book" pitchFamily="34" charset="0"/>
            </a:endParaRPr>
          </a:p>
          <a:p>
            <a:pPr algn="r"/>
            <a:r>
              <a:rPr lang="es-ES" sz="1400" b="1" i="1" dirty="0" smtClean="0">
                <a:solidFill>
                  <a:srgbClr val="0000FF"/>
                </a:solidFill>
                <a:latin typeface="Franklin Gothic Book" pitchFamily="34" charset="0"/>
              </a:rPr>
              <a:t>Esto </a:t>
            </a:r>
            <a:r>
              <a:rPr lang="es-ES" sz="1400" b="1" i="1" dirty="0" smtClean="0">
                <a:solidFill>
                  <a:srgbClr val="0000FF"/>
                </a:solidFill>
                <a:latin typeface="Franklin Gothic Book" pitchFamily="34" charset="0"/>
              </a:rPr>
              <a:t>aplica también para aparatos hechos a semejanza </a:t>
            </a:r>
            <a:endParaRPr lang="es-ES" sz="1400" b="1" i="1" dirty="0" smtClean="0">
              <a:solidFill>
                <a:srgbClr val="0000FF"/>
              </a:solidFill>
              <a:latin typeface="Franklin Gothic Book" pitchFamily="34" charset="0"/>
            </a:endParaRPr>
          </a:p>
          <a:p>
            <a:pPr algn="r"/>
            <a:r>
              <a:rPr lang="es-ES" sz="1400" b="1" i="1" dirty="0" smtClean="0">
                <a:solidFill>
                  <a:srgbClr val="0000FF"/>
                </a:solidFill>
                <a:latin typeface="Franklin Gothic Book" pitchFamily="34" charset="0"/>
              </a:rPr>
              <a:t>del </a:t>
            </a:r>
            <a:r>
              <a:rPr lang="es-ES" sz="1400" b="1" i="1" dirty="0" smtClean="0">
                <a:solidFill>
                  <a:srgbClr val="0000FF"/>
                </a:solidFill>
                <a:latin typeface="Franklin Gothic Book" pitchFamily="34" charset="0"/>
              </a:rPr>
              <a:t>ojo humano, como las cámaras fotográficas.</a:t>
            </a:r>
          </a:p>
          <a:p>
            <a:pPr algn="r"/>
            <a:r>
              <a:rPr lang="es-ES" sz="1400" b="1" i="1" dirty="0" smtClean="0">
                <a:solidFill>
                  <a:srgbClr val="0000FF"/>
                </a:solidFill>
                <a:latin typeface="Franklin Gothic Book" pitchFamily="34" charset="0"/>
              </a:rPr>
              <a:t>Hasta aquí todo claro, pero ¿Qué hace que el agua de río Celeste refleje la luz del Sol de esa manera? Los científicos de la UCR no se quedaron con la duda. Todo lo contrario, profundizaron más en el asunto y lo esclarecieron también.</a:t>
            </a:r>
          </a:p>
          <a:p>
            <a:pPr algn="r"/>
            <a:r>
              <a:rPr lang="es-ES" sz="1400" b="1" i="1" dirty="0" smtClean="0">
                <a:solidFill>
                  <a:srgbClr val="0000FF"/>
                </a:solidFill>
                <a:latin typeface="Franklin Gothic Book" pitchFamily="34" charset="0"/>
              </a:rPr>
              <a:t>Lo primero que observaron fue una capa de una sustancia blancuzca que recubría todas las piedras del fondo del río Celeste. Fueron a los afluentes y buscaron la presencia de la misma sustancia y la encontraron en mayor cantidad en el río Buena Vista y en poca cantidad, casi insignificante, en el Quebrada Agria.</a:t>
            </a:r>
          </a:p>
          <a:p>
            <a:pPr algn="r"/>
            <a:r>
              <a:rPr lang="es-ES" sz="1400" b="1" i="1" dirty="0" smtClean="0">
                <a:solidFill>
                  <a:srgbClr val="0000FF"/>
                </a:solidFill>
                <a:latin typeface="Franklin Gothic Book" pitchFamily="34" charset="0"/>
              </a:rPr>
              <a:t>Al analizar la sustancia por microscopía electrónica en laboratorios de la UCR, descubrieron que se trata de un tipo de mineral denominado aluminosilicatos. Está compuesto de aluminio, silicio y oxígeno, y al estar suspendido en el agua, es el responsable de reflejar la luz del Sol de tal manera que el caudal se ve celeste. Pero si la sustancia está presente también en el río Buena Vista, ¿Por qué no produce ese tono celeste en ese Río y cuando se une con el Quebrada Agria sí?</a:t>
            </a:r>
            <a:r>
              <a:rPr lang="es-ES" sz="1400" b="1" dirty="0" smtClean="0">
                <a:latin typeface="Agency FB" pitchFamily="34" charset="0"/>
              </a:rPr>
              <a:t>	</a:t>
            </a:r>
            <a:r>
              <a:rPr lang="es-ES" sz="1400" b="1" dirty="0" smtClean="0"/>
              <a:t>	</a:t>
            </a:r>
            <a:r>
              <a:rPr lang="es-ES" sz="1400" dirty="0" smtClean="0"/>
              <a:t>								</a:t>
            </a:r>
            <a:r>
              <a:rPr lang="es-ES" sz="1600" dirty="0" smtClean="0"/>
              <a:t>							‘	‘</a:t>
            </a:r>
            <a:endParaRPr lang="es-ES" sz="1600" dirty="0"/>
          </a:p>
        </p:txBody>
      </p:sp>
    </p:spTree>
  </p:cSld>
  <p:clrMapOvr>
    <a:masterClrMapping/>
  </p:clrMapOvr>
  <p:transition spd="slow" advTm="53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SAAA.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DSSDS.bmp"/>
          <p:cNvPicPr>
            <a:picLocks noChangeAspect="1" noChangeArrowheads="1"/>
          </p:cNvPicPr>
          <p:nvPr/>
        </p:nvPicPr>
        <p:blipFill>
          <a:blip r:embed="rId2"/>
          <a:srcRect l="31242"/>
          <a:stretch>
            <a:fillRect/>
          </a:stretch>
        </p:blipFill>
        <p:spPr bwMode="auto">
          <a:xfrm>
            <a:off x="-1785982" y="0"/>
            <a:ext cx="10929982"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celeste%20river2(2).jpg"/>
          <p:cNvPicPr>
            <a:picLocks noChangeAspect="1" noChangeArrowheads="1"/>
          </p:cNvPicPr>
          <p:nvPr/>
        </p:nvPicPr>
        <p:blipFill>
          <a:blip r:embed="rId2"/>
          <a:srcRect/>
          <a:stretch>
            <a:fillRect/>
          </a:stretch>
        </p:blipFill>
        <p:spPr bwMode="auto">
          <a:xfrm>
            <a:off x="-214346" y="0"/>
            <a:ext cx="935834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rio_celeste3b.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Dell\Escritorio\CRV_RioCelesteTour__3_.jpg"/>
          <p:cNvPicPr>
            <a:picLocks noChangeAspect="1" noChangeArrowheads="1"/>
          </p:cNvPicPr>
          <p:nvPr/>
        </p:nvPicPr>
        <p:blipFill>
          <a:blip r:embed="rId2"/>
          <a:srcRect/>
          <a:stretch>
            <a:fillRect/>
          </a:stretch>
        </p:blipFill>
        <p:spPr bwMode="auto">
          <a:xfrm>
            <a:off x="-501365" y="-357214"/>
            <a:ext cx="9645365" cy="7215214"/>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rio_celeste_grp_larg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928662" y="1643050"/>
            <a:ext cx="7858180" cy="3200876"/>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Cuestión de tamaño</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La respuesta está en el tamaño de las </a:t>
            </a:r>
            <a:r>
              <a:rPr kumimoji="0" lang="es-ES" sz="1600" i="1" u="none" strike="noStrike" cap="none" normalizeH="0" baseline="0" dirty="0" smtClean="0">
                <a:ln>
                  <a:noFill/>
                </a:ln>
                <a:solidFill>
                  <a:srgbClr val="0000FF"/>
                </a:solidFill>
                <a:effectLst/>
                <a:latin typeface="Franklin Gothic Demi Cond" pitchFamily="34" charset="0"/>
              </a:rPr>
              <a:t>partículas</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 </a:t>
            </a:r>
            <a:r>
              <a:rPr kumimoji="0" lang="es-ES" sz="1600" i="1" u="none" strike="noStrike" cap="none" normalizeH="0" baseline="0" dirty="0" smtClean="0">
                <a:ln>
                  <a:noFill/>
                </a:ln>
                <a:solidFill>
                  <a:srgbClr val="0000FF"/>
                </a:solidFill>
                <a:effectLst/>
                <a:latin typeface="Franklin Gothic Demi Cond" pitchFamily="34" charset="0"/>
              </a:rPr>
              <a:t>de estos aluminosilicatos, porque el tamaño </a:t>
            </a:r>
            <a:endParaRPr kumimoji="0" lang="es-ES" sz="1600" i="1" u="none" strike="noStrike" cap="none" normalizeH="0" baseline="0" dirty="0" smtClean="0">
              <a:ln>
                <a:noFill/>
              </a:ln>
              <a:solidFill>
                <a:srgbClr val="0000FF"/>
              </a:solidFill>
              <a:effectLst/>
              <a:latin typeface="Franklin Gothic Demi Cond"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determina </a:t>
            </a:r>
            <a:r>
              <a:rPr kumimoji="0" lang="es-ES" sz="1600" i="1" u="none" strike="noStrike" cap="none" normalizeH="0" baseline="0" dirty="0" smtClean="0">
                <a:ln>
                  <a:noFill/>
                </a:ln>
                <a:solidFill>
                  <a:srgbClr val="0000FF"/>
                </a:solidFill>
                <a:effectLst/>
                <a:latin typeface="Franklin Gothic Demi Cond" pitchFamily="34" charset="0"/>
              </a:rPr>
              <a:t>su manera de reflejar la luz solar. En el río Buena Vista las partículas tienen un tamaño de 184 nanómetros (</a:t>
            </a:r>
            <a:r>
              <a:rPr kumimoji="0" lang="es-ES" sz="1600" i="1" u="none" strike="noStrike" cap="none" normalizeH="0" baseline="0" dirty="0" err="1" smtClean="0">
                <a:ln>
                  <a:noFill/>
                </a:ln>
                <a:solidFill>
                  <a:srgbClr val="0000FF"/>
                </a:solidFill>
                <a:effectLst/>
                <a:latin typeface="Franklin Gothic Demi Cond" pitchFamily="34" charset="0"/>
              </a:rPr>
              <a:t>nm</a:t>
            </a:r>
            <a:r>
              <a:rPr kumimoji="0" lang="es-ES" sz="1600" i="1" u="none" strike="noStrike" cap="none" normalizeH="0" baseline="0" dirty="0" smtClean="0">
                <a:ln>
                  <a:noFill/>
                </a:ln>
                <a:solidFill>
                  <a:srgbClr val="0000FF"/>
                </a:solidFill>
                <a:effectLst/>
                <a:latin typeface="Franklin Gothic Demi Cond" pitchFamily="34" charset="0"/>
              </a:rPr>
              <a:t>). En el propio río Celeste son mucho más grandes, de 566 </a:t>
            </a:r>
            <a:r>
              <a:rPr kumimoji="0" lang="es-ES" sz="1600" i="1" u="none" strike="noStrike" cap="none" normalizeH="0" baseline="0" dirty="0" err="1" smtClean="0">
                <a:ln>
                  <a:noFill/>
                </a:ln>
                <a:solidFill>
                  <a:srgbClr val="0000FF"/>
                </a:solidFill>
                <a:effectLst/>
                <a:latin typeface="Franklin Gothic Demi Cond" pitchFamily="34" charset="0"/>
              </a:rPr>
              <a:t>nm</a:t>
            </a:r>
            <a:r>
              <a:rPr kumimoji="0" lang="es-ES" sz="1600" i="1" u="none" strike="noStrike" cap="none" normalizeH="0" baseline="0" dirty="0" smtClean="0">
                <a:ln>
                  <a:noFill/>
                </a:ln>
                <a:solidFill>
                  <a:srgbClr val="0000FF"/>
                </a:solidFill>
                <a:effectLst/>
                <a:latin typeface="Franklin Gothic Demi Cond" pitchFamily="34" charset="0"/>
              </a:rPr>
              <a:t>.</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En río Celeste el agua refleja los del grupo de tonos azulados. </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Es precisamente al tener este tamaño, que las partículas dispersan la luz solar reflejando los tonos del grupo de los azules del espectro. Si tuvieran mayor o menor tamaño que ese, probablemente dispersarían los colores de otro grupo del espectro, y el Río se vería de otro color.</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Para demostrarlo, el físico especialista en óptica de la UCR, Dr. William Vargas Castro, creó un modelo matemático de dispersión de luz que comprueba que los aluminosilicatos en tamaño de 566 nanómetros dispersan la luz en el grupo de los colores azules del espectro. Ese fenómeno óptico se conoce en física como Mie scattering.</a:t>
            </a:r>
          </a:p>
        </p:txBody>
      </p:sp>
    </p:spTree>
  </p:cSld>
  <p:clrMapOvr>
    <a:masterClrMapping/>
  </p:clrMapOvr>
  <p:transition spd="slow" advTm="43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16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Rio-Celeste-por-Efrai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1357290" y="1357298"/>
            <a:ext cx="7429584" cy="393954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lang="es-ES" sz="1600" i="1" dirty="0" smtClean="0">
                <a:solidFill>
                  <a:srgbClr val="0000FF"/>
                </a:solidFill>
                <a:latin typeface="Franklin Gothic Demi Cond" pitchFamily="34" charset="0"/>
              </a:rPr>
              <a:t>                                                                         </a:t>
            </a:r>
            <a:r>
              <a:rPr kumimoji="0" lang="es-ES" sz="1600" i="1" u="none" strike="noStrike" cap="none" normalizeH="0" baseline="0" dirty="0" smtClean="0">
                <a:ln>
                  <a:noFill/>
                </a:ln>
                <a:solidFill>
                  <a:srgbClr val="0000FF"/>
                </a:solidFill>
                <a:effectLst/>
                <a:latin typeface="Franklin Gothic Demi Cond" pitchFamily="34" charset="0"/>
              </a:rPr>
              <a:t>Lo último que restaba por averiguar, </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era por qué las partículas aumentan el tamaño </a:t>
            </a:r>
            <a:endParaRPr kumimoji="0" lang="es-ES" sz="1600" i="1" u="none" strike="noStrike" cap="none" normalizeH="0" baseline="0" dirty="0" smtClean="0">
              <a:ln>
                <a:noFill/>
              </a:ln>
              <a:solidFill>
                <a:srgbClr val="0000FF"/>
              </a:solidFill>
              <a:effectLst/>
              <a:latin typeface="Franklin Gothic Demi Cond"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que </a:t>
            </a:r>
            <a:r>
              <a:rPr kumimoji="0" lang="es-ES" sz="1600" i="1" u="none" strike="noStrike" cap="none" normalizeH="0" baseline="0" dirty="0" smtClean="0">
                <a:ln>
                  <a:noFill/>
                </a:ln>
                <a:solidFill>
                  <a:srgbClr val="0000FF"/>
                </a:solidFill>
                <a:effectLst/>
                <a:latin typeface="Franklin Gothic Demi Cond" pitchFamily="34" charset="0"/>
              </a:rPr>
              <a:t>tenían en el río Buena Vista al mezclarse con el </a:t>
            </a:r>
            <a:endParaRPr kumimoji="0" lang="es-ES" sz="1600" i="1" u="none" strike="noStrike" cap="none" normalizeH="0" baseline="0" dirty="0" smtClean="0">
              <a:ln>
                <a:noFill/>
              </a:ln>
              <a:solidFill>
                <a:srgbClr val="0000FF"/>
              </a:solidFill>
              <a:effectLst/>
              <a:latin typeface="Franklin Gothic Demi Cond"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Quebrada </a:t>
            </a:r>
            <a:r>
              <a:rPr kumimoji="0" lang="es-ES" sz="1600" i="1" u="none" strike="noStrike" cap="none" normalizeH="0" baseline="0" dirty="0" smtClean="0">
                <a:ln>
                  <a:noFill/>
                </a:ln>
                <a:solidFill>
                  <a:srgbClr val="0000FF"/>
                </a:solidFill>
                <a:effectLst/>
                <a:latin typeface="Franklin Gothic Demi Cond" pitchFamily="34" charset="0"/>
              </a:rPr>
              <a:t>Agria y formar el río Celeste.</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Descubrieron que las aguas del afluente Quebrada Agria son altamente ácidas (grado de tres), es decir, contienen iones hidronio (H3O+).</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Al estar cargados positivamente, estos iones hacen que las cargas negativas de las moléculas de los aluminosilicatos ya no se repelan y se aglomeren en partículas más grandes.</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Así lo explicó el investigador principal Dr. Max Chavarría Vargas: “cuando ocurre esta mezcla se da un fenómeno de aglomeración y de aumento del tamaño de las partículas desde los 184 </a:t>
            </a:r>
            <a:r>
              <a:rPr kumimoji="0" lang="es-ES" sz="1600" i="1" u="none" strike="noStrike" cap="none" normalizeH="0" baseline="0" dirty="0" err="1" smtClean="0">
                <a:ln>
                  <a:noFill/>
                </a:ln>
                <a:solidFill>
                  <a:srgbClr val="0000FF"/>
                </a:solidFill>
                <a:effectLst/>
                <a:latin typeface="Franklin Gothic Demi Cond" pitchFamily="34" charset="0"/>
              </a:rPr>
              <a:t>nm</a:t>
            </a:r>
            <a:r>
              <a:rPr kumimoji="0" lang="es-ES" sz="1600" i="1" u="none" strike="noStrike" cap="none" normalizeH="0" baseline="0" dirty="0" smtClean="0">
                <a:ln>
                  <a:noFill/>
                </a:ln>
                <a:solidFill>
                  <a:srgbClr val="0000FF"/>
                </a:solidFill>
                <a:effectLst/>
                <a:latin typeface="Franklin Gothic Demi Cond" pitchFamily="34" charset="0"/>
              </a:rPr>
              <a:t> hasta alrededor de los 566 </a:t>
            </a:r>
            <a:r>
              <a:rPr kumimoji="0" lang="es-ES" sz="1600" i="1" u="none" strike="noStrike" cap="none" normalizeH="0" baseline="0" dirty="0" err="1" smtClean="0">
                <a:ln>
                  <a:noFill/>
                </a:ln>
                <a:solidFill>
                  <a:srgbClr val="0000FF"/>
                </a:solidFill>
                <a:effectLst/>
                <a:latin typeface="Franklin Gothic Demi Cond" pitchFamily="34" charset="0"/>
              </a:rPr>
              <a:t>nm</a:t>
            </a:r>
            <a:r>
              <a:rPr kumimoji="0" lang="es-ES" sz="1600" i="1" u="none" strike="noStrike" cap="none" normalizeH="0" baseline="0" dirty="0" smtClean="0">
                <a:ln>
                  <a:noFill/>
                </a:ln>
                <a:solidFill>
                  <a:srgbClr val="0000FF"/>
                </a:solidFill>
                <a:effectLst/>
                <a:latin typeface="Franklin Gothic Demi Cond" pitchFamily="34" charset="0"/>
              </a:rPr>
              <a:t>.</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“Ese aumento en el tamaño es el que hace que la dispersión de la luz solar sea tal que ocurre principalmente en la región azul del espectro visible. Entonces por eso es que tenemos ese color tan espectacular de río Celeste”, manifestó el Dr. Chavarría.</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600" i="1" u="none" strike="noStrike" cap="none" normalizeH="0" baseline="0" dirty="0" smtClean="0">
                <a:ln>
                  <a:noFill/>
                </a:ln>
                <a:solidFill>
                  <a:srgbClr val="0000FF"/>
                </a:solidFill>
                <a:effectLst/>
                <a:latin typeface="Franklin Gothic Demi Cond" pitchFamily="34" charset="0"/>
              </a:rPr>
              <a:t>Agregó que “es uno de esos caprichos de la naturaleza donde uno de los ríos provee material mineral con un tamaño y el otro río provee el medio ácido para que esas partículas crezcan”.</a:t>
            </a:r>
          </a:p>
        </p:txBody>
      </p:sp>
    </p:spTree>
  </p:cSld>
  <p:clrMapOvr>
    <a:masterClrMapping/>
  </p:clrMapOvr>
  <p:transition spd="slow" advTm="54000">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rio-de-color-azul.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SSSSS.bmp"/>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rio-celeste-costa-rica2.jpg"/>
          <p:cNvPicPr>
            <a:picLocks noChangeAspect="1" noChangeArrowheads="1"/>
          </p:cNvPicPr>
          <p:nvPr/>
        </p:nvPicPr>
        <p:blipFill>
          <a:blip r:embed="rId2"/>
          <a:srcRect/>
          <a:stretch>
            <a:fillRect/>
          </a:stretch>
        </p:blipFill>
        <p:spPr bwMode="auto">
          <a:xfrm>
            <a:off x="0" y="0"/>
            <a:ext cx="9246749"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untitledQQ.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DD.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rio_celeste_costa_rica.jpg"/>
          <p:cNvPicPr>
            <a:picLocks noChangeAspect="1" noChangeArrowheads="1"/>
          </p:cNvPicPr>
          <p:nvPr/>
        </p:nvPicPr>
        <p:blipFill>
          <a:blip r:embed="rId2"/>
          <a:srcRect/>
          <a:stretch>
            <a:fillRect/>
          </a:stretch>
        </p:blipFill>
        <p:spPr bwMode="auto">
          <a:xfrm>
            <a:off x="0" y="0"/>
            <a:ext cx="9249076"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ten0021.jpg"/>
          <p:cNvPicPr>
            <a:picLocks noChangeAspect="1" noChangeArrowheads="1"/>
          </p:cNvPicPr>
          <p:nvPr/>
        </p:nvPicPr>
        <p:blipFill>
          <a:blip r:embed="rId2"/>
          <a:srcRect/>
          <a:stretch>
            <a:fillRect/>
          </a:stretch>
        </p:blipFill>
        <p:spPr bwMode="auto">
          <a:xfrm>
            <a:off x="0" y="0"/>
            <a:ext cx="9274958"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C:\Documents and Settings\Dell\Escritorio\rio-celeste2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rio-celeste-costa-rica.jpg"/>
          <p:cNvPicPr>
            <a:picLocks noChangeAspect="1" noChangeArrowheads="1"/>
          </p:cNvPicPr>
          <p:nvPr/>
        </p:nvPicPr>
        <p:blipFill>
          <a:blip r:embed="rId2"/>
          <a:srcRect/>
          <a:stretch>
            <a:fillRect/>
          </a:stretch>
        </p:blipFill>
        <p:spPr bwMode="auto">
          <a:xfrm>
            <a:off x="-1" y="-1"/>
            <a:ext cx="9144001" cy="6858001"/>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El_Teidero2.jpg"/>
          <p:cNvPicPr>
            <a:picLocks noChangeAspect="1" noChangeArrowheads="1"/>
          </p:cNvPicPr>
          <p:nvPr/>
        </p:nvPicPr>
        <p:blipFill>
          <a:blip r:embed="rId2" cstate="print"/>
          <a:srcRect/>
          <a:stretch>
            <a:fillRect/>
          </a:stretch>
        </p:blipFill>
        <p:spPr bwMode="auto">
          <a:xfrm>
            <a:off x="0" y="-1"/>
            <a:ext cx="9144000" cy="6856955"/>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857620" y="2357430"/>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STERIO DEL RIO CELESTE">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MISTERIO DEL RIO CELESTE</Template>
  <TotalTime>88</TotalTime>
  <Words>1411</Words>
  <Application>Microsoft Office PowerPoint</Application>
  <PresentationFormat>Presentación en pantalla (4:3)</PresentationFormat>
  <Paragraphs>90</Paragraphs>
  <Slides>67</Slides>
  <Notes>0</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MISTERIO DEL RIO CELESTE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2014-01-04T13:48:06Z</dcterms:created>
  <dcterms:modified xsi:type="dcterms:W3CDTF">2014-01-04T15:17:00Z</dcterms:modified>
</cp:coreProperties>
</file>