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6"/>
  </p:notesMasterIdLst>
  <p:sldIdLst>
    <p:sldId id="322" r:id="rId3"/>
    <p:sldId id="267" r:id="rId4"/>
    <p:sldId id="320" r:id="rId5"/>
    <p:sldId id="256" r:id="rId6"/>
    <p:sldId id="326" r:id="rId7"/>
    <p:sldId id="316" r:id="rId8"/>
    <p:sldId id="304" r:id="rId9"/>
    <p:sldId id="257" r:id="rId10"/>
    <p:sldId id="271" r:id="rId11"/>
    <p:sldId id="314" r:id="rId12"/>
    <p:sldId id="315" r:id="rId13"/>
    <p:sldId id="323" r:id="rId14"/>
    <p:sldId id="258" r:id="rId15"/>
    <p:sldId id="303" r:id="rId16"/>
    <p:sldId id="272" r:id="rId17"/>
    <p:sldId id="259" r:id="rId18"/>
    <p:sldId id="310" r:id="rId19"/>
    <p:sldId id="289" r:id="rId20"/>
    <p:sldId id="296" r:id="rId21"/>
    <p:sldId id="311" r:id="rId22"/>
    <p:sldId id="260" r:id="rId23"/>
    <p:sldId id="299" r:id="rId24"/>
    <p:sldId id="300" r:id="rId25"/>
    <p:sldId id="268" r:id="rId26"/>
    <p:sldId id="261" r:id="rId27"/>
    <p:sldId id="288" r:id="rId28"/>
    <p:sldId id="270" r:id="rId29"/>
    <p:sldId id="275" r:id="rId30"/>
    <p:sldId id="262" r:id="rId31"/>
    <p:sldId id="277" r:id="rId32"/>
    <p:sldId id="273" r:id="rId33"/>
    <p:sldId id="263" r:id="rId34"/>
    <p:sldId id="287" r:id="rId35"/>
    <p:sldId id="264" r:id="rId36"/>
    <p:sldId id="297" r:id="rId37"/>
    <p:sldId id="265" r:id="rId38"/>
    <p:sldId id="321" r:id="rId39"/>
    <p:sldId id="278" r:id="rId40"/>
    <p:sldId id="286" r:id="rId41"/>
    <p:sldId id="279" r:id="rId42"/>
    <p:sldId id="307" r:id="rId43"/>
    <p:sldId id="308" r:id="rId44"/>
    <p:sldId id="280" r:id="rId45"/>
    <p:sldId id="291" r:id="rId46"/>
    <p:sldId id="276" r:id="rId47"/>
    <p:sldId id="281" r:id="rId48"/>
    <p:sldId id="293" r:id="rId49"/>
    <p:sldId id="294" r:id="rId50"/>
    <p:sldId id="282" r:id="rId51"/>
    <p:sldId id="274" r:id="rId52"/>
    <p:sldId id="301" r:id="rId53"/>
    <p:sldId id="312" r:id="rId54"/>
    <p:sldId id="285" r:id="rId55"/>
    <p:sldId id="292" r:id="rId56"/>
    <p:sldId id="295" r:id="rId57"/>
    <p:sldId id="298" r:id="rId58"/>
    <p:sldId id="290" r:id="rId59"/>
    <p:sldId id="302" r:id="rId60"/>
    <p:sldId id="306" r:id="rId61"/>
    <p:sldId id="317" r:id="rId62"/>
    <p:sldId id="305" r:id="rId63"/>
    <p:sldId id="325" r:id="rId64"/>
    <p:sldId id="327" r:id="rId65"/>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lQwMIN19Fzx7x8/XIkX/9A" hashData="Y6aCvKflQAeQlx+gu0zmO2Yhzv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81FC41DD-485A-45A7-B0C5-DC100FBD22BF}" type="datetimeFigureOut">
              <a:rPr lang="es-ES"/>
              <a:pPr>
                <a:defRPr/>
              </a:pPr>
              <a:t>15/05/2014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E210F5D1-C4C2-4ADF-8372-7CCCC326D9FB}"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CB0B7438-30C5-49A0-A70D-1311971ACA1B}" type="datetimeFigureOut">
              <a:rPr lang="es-ES"/>
              <a:pPr>
                <a:defRPr/>
              </a:pPr>
              <a:t>15/05/2014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4318474-6A65-43D2-A755-B359D80AFA62}" type="slidenum">
              <a:rPr lang="es-ES"/>
              <a:pPr>
                <a:defRPr/>
              </a:pPr>
              <a:t>‹Nº›</a:t>
            </a:fld>
            <a:endParaRPr lang="es-ES"/>
          </a:p>
        </p:txBody>
      </p:sp>
    </p:spTree>
  </p:cSld>
  <p:clrMapOvr>
    <a:masterClrMapping/>
  </p:clrMapOvr>
  <p:transition spd="slow" advTm="6000">
    <p:randomBa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75D7271-7093-4CB7-AF00-888941364D40}" type="datetimeFigureOut">
              <a:rPr lang="es-ES"/>
              <a:pPr>
                <a:defRPr/>
              </a:pPr>
              <a:t>15/05/2014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29B76AC-0266-4379-A9F3-B8D1820D2E1E}" type="slidenum">
              <a:rPr lang="es-ES"/>
              <a:pPr>
                <a:defRPr/>
              </a:pPr>
              <a:t>‹Nº›</a:t>
            </a:fld>
            <a:endParaRPr lang="es-ES"/>
          </a:p>
        </p:txBody>
      </p:sp>
    </p:spTree>
  </p:cSld>
  <p:clrMapOvr>
    <a:masterClrMapping/>
  </p:clrMapOvr>
  <p:transition spd="slow" advTm="6000">
    <p:randomBa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B22A6F9D-8C1C-49A8-9285-0FD95A9F02DE}" type="datetimeFigureOut">
              <a:rPr lang="es-ES"/>
              <a:pPr>
                <a:defRPr/>
              </a:pPr>
              <a:t>15/05/2014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ED4DF68-E5D3-4208-A814-F13F483D6C5D}" type="slidenum">
              <a:rPr lang="es-ES"/>
              <a:pPr>
                <a:defRPr/>
              </a:pPr>
              <a:t>‹Nº›</a:t>
            </a:fld>
            <a:endParaRPr lang="es-ES"/>
          </a:p>
        </p:txBody>
      </p:sp>
    </p:spTree>
  </p:cSld>
  <p:clrMapOvr>
    <a:masterClrMapping/>
  </p:clrMapOvr>
  <p:transition spd="slow" advTm="6000">
    <p:randomBa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E6B0295F-4FC5-442C-BB6D-ABE63CC62AEA}" type="datetimeFigureOut">
              <a:rPr lang="es-ES"/>
              <a:pPr>
                <a:defRPr/>
              </a:pPr>
              <a:t>15/05/2014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4C477663-498A-4546-8A0E-98549231C5B0}" type="slidenum">
              <a:rPr lang="es-ES"/>
              <a:pPr>
                <a:defRPr/>
              </a:pPr>
              <a:t>‹Nº›</a:t>
            </a:fld>
            <a:endParaRPr lang="es-ES"/>
          </a:p>
        </p:txBody>
      </p:sp>
    </p:spTree>
  </p:cSld>
  <p:clrMapOvr>
    <a:masterClrMapping/>
  </p:clrMapOvr>
  <p:transition spd="slow" advTm="6000">
    <p:randomBa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77412AE7-8BF6-4B03-B392-871AB3BF7441}" type="datetimeFigureOut">
              <a:rPr lang="es-ES"/>
              <a:pPr>
                <a:defRPr/>
              </a:pPr>
              <a:t>15/05/2014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7F361916-686F-4B55-A5EC-37ECD0997BFC}" type="slidenum">
              <a:rPr lang="es-ES"/>
              <a:pPr>
                <a:defRPr/>
              </a:pPr>
              <a:t>‹Nº›</a:t>
            </a:fld>
            <a:endParaRPr lang="es-ES"/>
          </a:p>
        </p:txBody>
      </p:sp>
    </p:spTree>
  </p:cSld>
  <p:clrMapOvr>
    <a:masterClrMapping/>
  </p:clrMapOvr>
  <p:transition spd="slow" advTm="6000">
    <p:randomBa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FD3E8F95-9060-44D4-86C8-5C0AB5F19BAB}" type="datetimeFigureOut">
              <a:rPr lang="es-ES"/>
              <a:pPr>
                <a:defRPr/>
              </a:pPr>
              <a:t>15/05/2014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398FA9A1-F2C2-4B3B-80C3-A490B93040CA}" type="slidenum">
              <a:rPr lang="es-ES"/>
              <a:pPr>
                <a:defRPr/>
              </a:pPr>
              <a:t>‹Nº›</a:t>
            </a:fld>
            <a:endParaRPr lang="es-ES"/>
          </a:p>
        </p:txBody>
      </p:sp>
    </p:spTree>
  </p:cSld>
  <p:clrMapOvr>
    <a:masterClrMapping/>
  </p:clrMapOvr>
  <p:transition spd="slow" advTm="6000">
    <p:randomBa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161E3F06-1262-44C7-951E-444924C230C4}" type="datetimeFigureOut">
              <a:rPr lang="es-ES"/>
              <a:pPr>
                <a:defRPr/>
              </a:pPr>
              <a:t>15/05/2014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FF4AF73C-1D62-40BC-A474-0021F5B240BB}" type="slidenum">
              <a:rPr lang="es-ES"/>
              <a:pPr>
                <a:defRPr/>
              </a:pPr>
              <a:t>‹Nº›</a:t>
            </a:fld>
            <a:endParaRPr lang="es-ES"/>
          </a:p>
        </p:txBody>
      </p:sp>
    </p:spTree>
  </p:cSld>
  <p:clrMapOvr>
    <a:masterClrMapping/>
  </p:clrMapOvr>
  <p:transition spd="slow" advTm="6000">
    <p:randomBa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2D09C371-20E4-46EF-B26A-427435556B5A}" type="datetimeFigureOut">
              <a:rPr lang="es-ES"/>
              <a:pPr>
                <a:defRPr/>
              </a:pPr>
              <a:t>15/05/2014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1613CC70-FA85-4CC2-AFA7-6B7B68CBB7B3}" type="slidenum">
              <a:rPr lang="es-ES"/>
              <a:pPr>
                <a:defRPr/>
              </a:pPr>
              <a:t>‹Nº›</a:t>
            </a:fld>
            <a:endParaRPr lang="es-ES"/>
          </a:p>
        </p:txBody>
      </p:sp>
    </p:spTree>
  </p:cSld>
  <p:clrMapOvr>
    <a:masterClrMapping/>
  </p:clrMapOvr>
  <p:transition spd="slow" advTm="6000">
    <p:randomBa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E6C63CE4-18D3-4F90-A6CE-A5288F8D3818}" type="datetimeFigureOut">
              <a:rPr lang="es-ES"/>
              <a:pPr>
                <a:defRPr/>
              </a:pPr>
              <a:t>15/05/2014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6206B66-77E0-4D3E-A111-16BE776189BC}" type="slidenum">
              <a:rPr lang="es-ES"/>
              <a:pPr>
                <a:defRPr/>
              </a:pPr>
              <a:t>‹Nº›</a:t>
            </a:fld>
            <a:endParaRPr lang="es-ES"/>
          </a:p>
        </p:txBody>
      </p:sp>
    </p:spTree>
  </p:cSld>
  <p:clrMapOvr>
    <a:masterClrMapping/>
  </p:clrMapOvr>
  <p:transition spd="slow" advTm="6000">
    <p:randomBa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4A8BB8AE-B4D6-4C1C-98E9-7504D7272011}" type="datetimeFigureOut">
              <a:rPr lang="es-ES"/>
              <a:pPr>
                <a:defRPr/>
              </a:pPr>
              <a:t>15/05/2014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E96D425-E500-4152-A444-C1736422E2E5}" type="slidenum">
              <a:rPr lang="es-ES"/>
              <a:pPr>
                <a:defRPr/>
              </a:pPr>
              <a:t>‹Nº›</a:t>
            </a:fld>
            <a:endParaRPr lang="es-ES"/>
          </a:p>
        </p:txBody>
      </p:sp>
    </p:spTree>
  </p:cSld>
  <p:clrMapOvr>
    <a:masterClrMapping/>
  </p:clrMapOvr>
  <p:transition spd="slow" advTm="6000">
    <p:randomBa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4BF537A-812C-42B7-A07E-E202159E3DB9}" type="datetimeFigureOut">
              <a:rPr lang="es-ES"/>
              <a:pPr>
                <a:defRPr/>
              </a:pPr>
              <a:t>15/05/2014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6692B8D-8B6C-4A5E-AA1D-15439E382EC0}" type="slidenum">
              <a:rPr lang="es-ES"/>
              <a:pPr>
                <a:defRPr/>
              </a:pPr>
              <a:t>‹Nº›</a:t>
            </a:fld>
            <a:endParaRPr lang="es-ES"/>
          </a:p>
        </p:txBody>
      </p:sp>
    </p:spTree>
  </p:cSld>
  <p:clrMapOvr>
    <a:masterClrMapping/>
  </p:clrMapOvr>
  <p:transition spd="slow" advTm="6000">
    <p:randomBa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2054293-60E5-49BC-8C6D-47B2A0C4579D}"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B8CD8113-AE2B-4F49-8287-525D799B588A}" type="datetimeFigureOut">
              <a:rPr lang="es-ES"/>
              <a:pPr>
                <a:defRPr/>
              </a:pPr>
              <a:t>15/05/2014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A5AC867E-6A30-445A-A433-983B130BF917}"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randomBar/>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B1927239-D855-4658-972D-DBC5BC55C56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1.gif"/><Relationship Id="rId1" Type="http://schemas.openxmlformats.org/officeDocument/2006/relationships/slideLayout" Target="../slideLayouts/slideLayout7.xml"/><Relationship Id="rId5" Type="http://schemas.openxmlformats.org/officeDocument/2006/relationships/image" Target="../media/image52.jpeg"/><Relationship Id="rId4" Type="http://schemas.openxmlformats.org/officeDocument/2006/relationships/image" Target="../media/image3.gif"/></Relationships>
</file>

<file path=ppt/slides/_rels/slide6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miedoBBB.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1071538" y="2928934"/>
            <a:ext cx="7500958" cy="2585305"/>
          </a:xfrm>
          <a:prstGeom prst="rect">
            <a:avLst/>
          </a:prstGeom>
        </p:spPr>
        <p:txBody>
          <a:bodyPr lIns="91422" tIns="45711" rIns="91422" bIns="45711">
            <a:spAutoFit/>
          </a:bodyPr>
          <a:lstStyle/>
          <a:p>
            <a:pPr algn="ctr">
              <a:defRPr/>
            </a:pPr>
            <a:r>
              <a:rPr lang="es-ES" sz="9600" b="1" i="1" kern="10" dirty="0">
                <a:ln w="25400">
                  <a:solidFill>
                    <a:srgbClr val="E31C07"/>
                  </a:solidFill>
                  <a:round/>
                  <a:headEnd/>
                  <a:tailEnd/>
                </a:ln>
                <a:effectLst>
                  <a:outerShdw dist="35921" dir="2700000" algn="ctr" rotWithShape="0">
                    <a:srgbClr val="808080">
                      <a:alpha val="79999"/>
                    </a:srgbClr>
                  </a:outerShdw>
                </a:effectLst>
                <a:latin typeface="Arial Black" pitchFamily="34" charset="0"/>
                <a:cs typeface="Times New Roman"/>
              </a:rPr>
              <a:t>MIEDO </a:t>
            </a:r>
          </a:p>
          <a:p>
            <a:pPr algn="ctr">
              <a:defRPr/>
            </a:pPr>
            <a:endParaRPr lang="es-ES" sz="6600" b="1" i="1" kern="10" dirty="0">
              <a:ln w="25400">
                <a:solidFill>
                  <a:srgbClr val="E31C07"/>
                </a:solidFill>
                <a:round/>
                <a:headEnd/>
                <a:tailEnd/>
              </a:ln>
              <a:effectLst>
                <a:outerShdw dist="35921" dir="2700000" algn="ctr" rotWithShape="0">
                  <a:srgbClr val="808080">
                    <a:alpha val="79999"/>
                  </a:srgbClr>
                </a:outerShdw>
              </a:effectLst>
              <a:latin typeface="Arial Black" pitchFamily="34" charset="0"/>
              <a:cs typeface="Times New Roman"/>
            </a:endParaRPr>
          </a:p>
        </p:txBody>
      </p:sp>
      <p:pic>
        <p:nvPicPr>
          <p:cNvPr id="2052" name="Picture 8"/>
          <p:cNvPicPr>
            <a:picLocks noChangeAspect="1" noChangeArrowheads="1"/>
          </p:cNvPicPr>
          <p:nvPr/>
        </p:nvPicPr>
        <p:blipFill>
          <a:blip r:embed="rId4"/>
          <a:srcRect/>
          <a:stretch>
            <a:fillRect/>
          </a:stretch>
        </p:blipFill>
        <p:spPr bwMode="auto">
          <a:xfrm>
            <a:off x="714375" y="5500688"/>
            <a:ext cx="1025525" cy="723900"/>
          </a:xfrm>
          <a:prstGeom prst="rect">
            <a:avLst/>
          </a:prstGeom>
          <a:noFill/>
          <a:ln w="9525">
            <a:noFill/>
            <a:round/>
            <a:headEnd/>
            <a:tailEnd/>
          </a:ln>
        </p:spPr>
      </p:pic>
      <p:pic>
        <p:nvPicPr>
          <p:cNvPr id="2053"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2054"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2056"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2057" name="Picture 2" descr="CARA"/>
          <p:cNvPicPr>
            <a:picLocks noChangeAspect="1" noChangeArrowheads="1"/>
          </p:cNvPicPr>
          <p:nvPr/>
        </p:nvPicPr>
        <p:blipFill>
          <a:blip r:embed="rId6"/>
          <a:srcRect/>
          <a:stretch>
            <a:fillRect/>
          </a:stretch>
        </p:blipFill>
        <p:spPr bwMode="auto">
          <a:xfrm>
            <a:off x="7858125" y="5715000"/>
            <a:ext cx="728663" cy="766763"/>
          </a:xfrm>
          <a:prstGeom prst="rect">
            <a:avLst/>
          </a:prstGeom>
          <a:noFill/>
          <a:ln w="38100">
            <a:solidFill>
              <a:schemeClr val="tx1"/>
            </a:solidFill>
            <a:miter lim="800000"/>
            <a:headEnd/>
            <a:tailEnd/>
          </a:ln>
        </p:spPr>
      </p:pic>
      <p:sp>
        <p:nvSpPr>
          <p:cNvPr id="15" name="14 Rectángulo"/>
          <p:cNvSpPr/>
          <p:nvPr/>
        </p:nvSpPr>
        <p:spPr>
          <a:xfrm>
            <a:off x="5143504" y="6000768"/>
            <a:ext cx="2857520" cy="461665"/>
          </a:xfrm>
          <a:prstGeom prst="rect">
            <a:avLst/>
          </a:prstGeom>
          <a:ln>
            <a:noFill/>
          </a:ln>
        </p:spPr>
        <p:txBody>
          <a:bodyPr>
            <a:spAutoFit/>
          </a:bodyPr>
          <a:lstStyle/>
          <a:p>
            <a:pPr algn="ctr">
              <a:defRPr/>
            </a:pPr>
            <a:r>
              <a:rPr lang="es-ES" sz="2400" b="1" kern="10" dirty="0">
                <a:ln w="9525">
                  <a:solidFill>
                    <a:srgbClr val="1CDEF8"/>
                  </a:solidFill>
                  <a:round/>
                  <a:headEnd/>
                  <a:tailEnd/>
                </a:ln>
                <a:effectLst>
                  <a:outerShdw dist="35921" dir="2700000" algn="ctr" rotWithShape="0">
                    <a:schemeClr val="folHlink">
                      <a:alpha val="80000"/>
                    </a:schemeClr>
                  </a:outerShdw>
                </a:effectLst>
                <a:latin typeface="Snap ITC"/>
              </a:rPr>
              <a:t>JOSE LUIS</a:t>
            </a:r>
          </a:p>
        </p:txBody>
      </p:sp>
      <p:sp>
        <p:nvSpPr>
          <p:cNvPr id="16" name="15 CuadroTexto"/>
          <p:cNvSpPr txBox="1"/>
          <p:nvPr/>
        </p:nvSpPr>
        <p:spPr>
          <a:xfrm>
            <a:off x="428625" y="6215063"/>
            <a:ext cx="1811338" cy="461962"/>
          </a:xfrm>
          <a:prstGeom prst="rect">
            <a:avLst/>
          </a:prstGeom>
          <a:noFill/>
        </p:spPr>
        <p:txBody>
          <a:bodyPr wrap="none">
            <a:spAutoFit/>
          </a:bodyPr>
          <a:lstStyle/>
          <a:p>
            <a:pPr>
              <a:defRPr/>
            </a:pPr>
            <a:r>
              <a:rPr lang="es-ES" sz="2400" b="1" dirty="0">
                <a:solidFill>
                  <a:srgbClr val="FF0000"/>
                </a:solidFill>
                <a:effectLst>
                  <a:outerShdw blurRad="38100" dist="38100" dir="2700000" algn="tl">
                    <a:srgbClr val="000000">
                      <a:alpha val="43137"/>
                    </a:srgbClr>
                  </a:outerShdw>
                </a:effectLst>
                <a:latin typeface="Arial Black" pitchFamily="34" charset="0"/>
              </a:rPr>
              <a:t>PSICOSIS</a:t>
            </a:r>
          </a:p>
        </p:txBody>
      </p:sp>
    </p:spTree>
  </p:cSld>
  <p:clrMapOvr>
    <a:masterClrMapping/>
  </p:clrMapOvr>
  <p:transition spd="slow" advTm="12000">
    <p:randomBar/>
    <p:sndAc>
      <p:stSnd loop="1">
        <p:snd r:embed="rId2" name="Banda-Sonora-Psicosi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910" fill="hold">
                                          <p:stCondLst>
                                            <p:cond delay="0"/>
                                          </p:stCondLst>
                                        </p:cTn>
                                        <p:tgtEl>
                                          <p:spTgt spid="6">
                                            <p:txEl>
                                              <p:pRg st="0" end="0"/>
                                            </p:txEl>
                                          </p:spTgt>
                                        </p:tgtEl>
                                        <p:attrNameLst>
                                          <p:attrName>style.rotation</p:attrName>
                                        </p:attrNameLst>
                                      </p:cBhvr>
                                      <p:to>
                                        <p:strVal val="-45.0"/>
                                      </p:to>
                                    </p:set>
                                    <p:anim calcmode="lin" valueType="num">
                                      <p:cBhvr>
                                        <p:cTn id="8" dur="910" fill="hold">
                                          <p:stCondLst>
                                            <p:cond delay="910"/>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910"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312" decel="50000" autoRev="1" fill="hold">
                                          <p:stCondLst>
                                            <p:cond delay="910"/>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272" fill="hold">
                                          <p:stCondLst>
                                            <p:cond delay="1728"/>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80A9D433B.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Mq9hg.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3 Rectángulo"/>
          <p:cNvSpPr>
            <a:spLocks noChangeArrowheads="1"/>
          </p:cNvSpPr>
          <p:nvPr/>
        </p:nvSpPr>
        <p:spPr bwMode="auto">
          <a:xfrm>
            <a:off x="642938" y="1214438"/>
            <a:ext cx="7929562" cy="5324475"/>
          </a:xfrm>
          <a:prstGeom prst="rect">
            <a:avLst/>
          </a:prstGeom>
          <a:noFill/>
          <a:ln w="9525">
            <a:noFill/>
            <a:miter lim="800000"/>
            <a:headEnd/>
            <a:tailEnd/>
          </a:ln>
        </p:spPr>
        <p:txBody>
          <a:bodyPr>
            <a:spAutoFit/>
          </a:bodyPr>
          <a:lstStyle/>
          <a:p>
            <a:r>
              <a:rPr lang="es-ES" sz="2800" b="1" i="1">
                <a:solidFill>
                  <a:srgbClr val="FF0000"/>
                </a:solidFill>
                <a:latin typeface="Calibri" pitchFamily="34" charset="0"/>
              </a:rPr>
              <a:t>El miedo o temor es una emoción caracterizada por un intenso sentimiento habitualmente desagradable que nos asusta o creemos que nos puede hacer daño. Es provocado por la percepción de un peligro, real o supuesto, presente, futuro o incluso pasado. Es una emoción primaria que se deriva de la aversión natural al riesgo o la amenaza, y se manifiesta en todos los animales, por ejemplo el ser humano. La máxima expresión del miedo es el terror. Además el miedo esta relacionado con la ansiedad. </a:t>
            </a:r>
            <a:r>
              <a:rPr lang="es-ES" sz="1600" b="1">
                <a:latin typeface="Calibri" pitchFamily="34" charset="0"/>
              </a:rPr>
              <a:t/>
            </a:r>
            <a:br>
              <a:rPr lang="es-ES" sz="1600" b="1">
                <a:latin typeface="Calibri" pitchFamily="34" charset="0"/>
              </a:rPr>
            </a:br>
            <a:r>
              <a:rPr lang="es-ES" sz="1600">
                <a:latin typeface="Calibri" pitchFamily="34" charset="0"/>
              </a:rPr>
              <a:t/>
            </a:r>
            <a:br>
              <a:rPr lang="es-ES" sz="1600">
                <a:latin typeface="Calibri" pitchFamily="34" charset="0"/>
              </a:rPr>
            </a:br>
            <a:endParaRPr lang="es-ES" sz="1600">
              <a:latin typeface="Calibri" pitchFamily="34" charset="0"/>
            </a:endParaRPr>
          </a:p>
        </p:txBody>
      </p:sp>
    </p:spTree>
  </p:cSld>
  <p:clrMapOvr>
    <a:masterClrMapping/>
  </p:clrMapOvr>
  <p:transition spd="slow" advTm="26000">
    <p:randomBa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C:\Documents and Settings\Dell\Escritorio\janet_leigh2.jpg"/>
          <p:cNvPicPr>
            <a:picLocks noChangeAspect="1" noChangeArrowheads="1"/>
          </p:cNvPicPr>
          <p:nvPr/>
        </p:nvPicPr>
        <p:blipFill>
          <a:blip r:embed="rId2"/>
          <a:srcRect/>
          <a:stretch>
            <a:fillRect/>
          </a:stretch>
        </p:blipFill>
        <p:spPr bwMode="auto">
          <a:xfrm>
            <a:off x="1142976" y="214290"/>
            <a:ext cx="6688299" cy="6643710"/>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miedo-al-aguaAA.jpg"/>
          <p:cNvPicPr>
            <a:picLocks noChangeAspect="1" noChangeArrowheads="1"/>
          </p:cNvPicPr>
          <p:nvPr/>
        </p:nvPicPr>
        <p:blipFill>
          <a:blip r:embed="rId2"/>
          <a:srcRect/>
          <a:stretch>
            <a:fillRect/>
          </a:stretch>
        </p:blipFill>
        <p:spPr bwMode="auto">
          <a:xfrm>
            <a:off x="0" y="0"/>
            <a:ext cx="9588500"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miedo0vb.jpg"/>
          <p:cNvPicPr>
            <a:picLocks noChangeAspect="1" noChangeArrowheads="1"/>
          </p:cNvPicPr>
          <p:nvPr/>
        </p:nvPicPr>
        <p:blipFill>
          <a:blip r:embed="rId2"/>
          <a:srcRect/>
          <a:stretch>
            <a:fillRect/>
          </a:stretch>
        </p:blipFill>
        <p:spPr bwMode="auto">
          <a:xfrm>
            <a:off x="0" y="0"/>
            <a:ext cx="9151938"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Rectángulo"/>
          <p:cNvSpPr>
            <a:spLocks noChangeArrowheads="1"/>
          </p:cNvSpPr>
          <p:nvPr/>
        </p:nvSpPr>
        <p:spPr bwMode="auto">
          <a:xfrm>
            <a:off x="642938" y="1428750"/>
            <a:ext cx="8072437" cy="4524375"/>
          </a:xfrm>
          <a:prstGeom prst="rect">
            <a:avLst/>
          </a:prstGeom>
          <a:noFill/>
          <a:ln w="9525">
            <a:noFill/>
            <a:miter lim="800000"/>
            <a:headEnd/>
            <a:tailEnd/>
          </a:ln>
        </p:spPr>
        <p:txBody>
          <a:bodyPr>
            <a:spAutoFit/>
          </a:bodyPr>
          <a:lstStyle/>
          <a:p>
            <a:r>
              <a:rPr lang="es-ES" sz="3600" b="1" i="1">
                <a:solidFill>
                  <a:srgbClr val="FF0000"/>
                </a:solidFill>
                <a:latin typeface="Calibri" pitchFamily="34" charset="0"/>
              </a:rPr>
              <a:t>El miedo es un tema completamente atónito. Representantes de diferentes disciplinas lo estudian intensamente: aparte de psicólogos, este tema lo tratan médicos, teólogos, filósofos y también biólogos, sobre todo los especialistas en biología de la evolución.</a:t>
            </a:r>
            <a:r>
              <a:rPr lang="es-ES" sz="3600" i="1">
                <a:solidFill>
                  <a:srgbClr val="FF0000"/>
                </a:solidFill>
                <a:latin typeface="Calibri" pitchFamily="34" charset="0"/>
              </a:rPr>
              <a:t> </a:t>
            </a:r>
            <a:r>
              <a:rPr lang="es-ES">
                <a:latin typeface="Calibri" pitchFamily="34" charset="0"/>
              </a:rPr>
              <a:t/>
            </a:r>
            <a:br>
              <a:rPr lang="es-ES">
                <a:latin typeface="Calibri" pitchFamily="34" charset="0"/>
              </a:rPr>
            </a:br>
            <a:r>
              <a:rPr lang="es-ES">
                <a:latin typeface="Calibri" pitchFamily="34" charset="0"/>
              </a:rPr>
              <a:t/>
            </a:r>
            <a:br>
              <a:rPr lang="es-ES">
                <a:latin typeface="Calibri" pitchFamily="34" charset="0"/>
              </a:rPr>
            </a:br>
            <a:endParaRPr lang="es-ES">
              <a:latin typeface="Calibri" pitchFamily="34" charset="0"/>
            </a:endParaRPr>
          </a:p>
        </p:txBody>
      </p:sp>
    </p:spTree>
  </p:cSld>
  <p:clrMapOvr>
    <a:masterClrMapping/>
  </p:clrMapOvr>
  <p:transition spd="slow" advTm="17000">
    <p:randomBa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NIA-TE~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MOVIMIENTO PARA HACER\090228gif_annimation_eye.gif"/>
          <p:cNvPicPr>
            <a:picLocks noChangeAspect="1" noChangeArrowheads="1" noCrop="1"/>
          </p:cNvPicPr>
          <p:nvPr/>
        </p:nvPicPr>
        <p:blipFill>
          <a:blip r:embed="rId2"/>
          <a:srcRect/>
          <a:stretch>
            <a:fillRect/>
          </a:stretch>
        </p:blipFill>
        <p:spPr bwMode="auto">
          <a:xfrm flipH="1">
            <a:off x="-1643063" y="-928688"/>
            <a:ext cx="5429251" cy="4398963"/>
          </a:xfrm>
          <a:prstGeom prst="rect">
            <a:avLst/>
          </a:prstGeom>
          <a:noFill/>
          <a:ln w="9525">
            <a:noFill/>
            <a:miter lim="800000"/>
            <a:headEnd/>
            <a:tailEnd/>
          </a:ln>
        </p:spPr>
      </p:pic>
      <p:pic>
        <p:nvPicPr>
          <p:cNvPr id="11267" name="Picture 2" descr="C:\Documents and Settings\Dell\Escritorio\Caliginefobia.jpg"/>
          <p:cNvPicPr>
            <a:picLocks noChangeAspect="1" noChangeArrowheads="1"/>
          </p:cNvPicPr>
          <p:nvPr/>
        </p:nvPicPr>
        <p:blipFill>
          <a:blip r:embed="rId3"/>
          <a:srcRect/>
          <a:stretch>
            <a:fillRect/>
          </a:stretch>
        </p:blipFill>
        <p:spPr bwMode="auto">
          <a:xfrm>
            <a:off x="2286000" y="0"/>
            <a:ext cx="6858000"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Pediofobia.jpg"/>
          <p:cNvPicPr>
            <a:picLocks noChangeAspect="1" noChangeArrowheads="1"/>
          </p:cNvPicPr>
          <p:nvPr/>
        </p:nvPicPr>
        <p:blipFill>
          <a:blip r:embed="rId2"/>
          <a:srcRect/>
          <a:stretch>
            <a:fillRect/>
          </a:stretch>
        </p:blipFill>
        <p:spPr bwMode="auto">
          <a:xfrm>
            <a:off x="0" y="0"/>
            <a:ext cx="10274300"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MOVIMIENTO PARA HACER\090228gif_annimation_eye.gif"/>
          <p:cNvPicPr>
            <a:picLocks noChangeAspect="1" noChangeArrowheads="1" noCrop="1"/>
          </p:cNvPicPr>
          <p:nvPr/>
        </p:nvPicPr>
        <p:blipFill>
          <a:blip r:embed="rId2"/>
          <a:srcRect/>
          <a:stretch>
            <a:fillRect/>
          </a:stretch>
        </p:blipFill>
        <p:spPr bwMode="auto">
          <a:xfrm>
            <a:off x="4000500" y="785813"/>
            <a:ext cx="5500688" cy="4398962"/>
          </a:xfrm>
          <a:prstGeom prst="rect">
            <a:avLst/>
          </a:prstGeom>
          <a:noFill/>
          <a:ln w="9525">
            <a:noFill/>
            <a:miter lim="800000"/>
            <a:headEnd/>
            <a:tailEnd/>
          </a:ln>
        </p:spPr>
      </p:pic>
      <p:pic>
        <p:nvPicPr>
          <p:cNvPr id="13315" name="Picture 2" descr="C:\Documents and Settings\Dell\Escritorio\MOVIMIENTO PARA HACER\090228gif_annimation_eye.gif"/>
          <p:cNvPicPr>
            <a:picLocks noChangeAspect="1" noChangeArrowheads="1" noCrop="1"/>
          </p:cNvPicPr>
          <p:nvPr/>
        </p:nvPicPr>
        <p:blipFill>
          <a:blip r:embed="rId2"/>
          <a:srcRect/>
          <a:stretch>
            <a:fillRect/>
          </a:stretch>
        </p:blipFill>
        <p:spPr bwMode="auto">
          <a:xfrm flipH="1">
            <a:off x="-357188" y="785813"/>
            <a:ext cx="5429251" cy="4398962"/>
          </a:xfrm>
          <a:prstGeom prst="rect">
            <a:avLst/>
          </a:prstGeom>
          <a:noFill/>
          <a:ln w="9525">
            <a:noFill/>
            <a:miter lim="800000"/>
            <a:headEnd/>
            <a:tailEnd/>
          </a:ln>
        </p:spPr>
      </p:pic>
    </p:spTree>
  </p:cSld>
  <p:clrMapOvr>
    <a:masterClrMapping/>
  </p:clrMapOvr>
  <p:transition spd="slow" advTm="10000">
    <p:randomBa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Rectángulo"/>
          <p:cNvSpPr>
            <a:spLocks noChangeArrowheads="1"/>
          </p:cNvSpPr>
          <p:nvPr/>
        </p:nvSpPr>
        <p:spPr bwMode="auto">
          <a:xfrm>
            <a:off x="928688" y="928688"/>
            <a:ext cx="7786687" cy="5632450"/>
          </a:xfrm>
          <a:prstGeom prst="rect">
            <a:avLst/>
          </a:prstGeom>
          <a:noFill/>
          <a:ln w="9525">
            <a:noFill/>
            <a:miter lim="800000"/>
            <a:headEnd/>
            <a:tailEnd/>
          </a:ln>
        </p:spPr>
        <p:txBody>
          <a:bodyPr>
            <a:spAutoFit/>
          </a:bodyPr>
          <a:lstStyle/>
          <a:p>
            <a:r>
              <a:rPr lang="es-ES" sz="2400" b="1" i="1">
                <a:solidFill>
                  <a:srgbClr val="FF0000"/>
                </a:solidFill>
                <a:latin typeface="Calibri" pitchFamily="34" charset="0"/>
              </a:rPr>
              <a:t>Existe miedo real cuando la dimensión del miedo está en correspondencia con la dimensión de la amenaza. Existe miedo neurótico cuando la intensidad del ataque de miedo no tiene ninguna relación con el peligro. Ambos, miedo real y miedo neurótico, fueron términos definidos por Sigmund Freud en su teoría del miedo. En la actualidad existen dos conceptos diferentes sobre el miedo, que corresponden a las dos grandes teorías psicológicas que tenemos: el conductismo y la psicología profunda. Según el concepto conductista el miedo es algo aprendido. El modelo de la psicología profunda es completamente distinto. En este caso, el miedo existente corresponde a un conflicto básico inconsciente y no resuelto, al que hace referencia. </a:t>
            </a:r>
            <a:r>
              <a:rPr lang="es-ES" sz="2400" b="1">
                <a:solidFill>
                  <a:srgbClr val="FF0000"/>
                </a:solidFill>
                <a:latin typeface="Calibri" pitchFamily="34" charset="0"/>
              </a:rPr>
              <a:t/>
            </a:r>
            <a:br>
              <a:rPr lang="es-ES" sz="2400" b="1">
                <a:solidFill>
                  <a:srgbClr val="FF0000"/>
                </a:solidFill>
                <a:latin typeface="Calibri" pitchFamily="34" charset="0"/>
              </a:rPr>
            </a:br>
            <a:r>
              <a:rPr lang="es-ES" sz="2400">
                <a:solidFill>
                  <a:srgbClr val="FF0000"/>
                </a:solidFill>
                <a:latin typeface="Calibri" pitchFamily="34" charset="0"/>
              </a:rPr>
              <a:t/>
            </a:r>
            <a:br>
              <a:rPr lang="es-ES" sz="2400">
                <a:solidFill>
                  <a:srgbClr val="FF0000"/>
                </a:solidFill>
                <a:latin typeface="Calibri" pitchFamily="34" charset="0"/>
              </a:rPr>
            </a:br>
            <a:endParaRPr lang="es-ES" sz="2400">
              <a:solidFill>
                <a:srgbClr val="FF0000"/>
              </a:solidFill>
              <a:latin typeface="Calibri" pitchFamily="34" charset="0"/>
            </a:endParaRPr>
          </a:p>
        </p:txBody>
      </p:sp>
    </p:spTree>
  </p:cSld>
  <p:clrMapOvr>
    <a:masterClrMapping/>
  </p:clrMapOvr>
  <p:transition spd="slow" advTm="50000">
    <p:randomBa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mujer-miedo-ii.jpg"/>
          <p:cNvPicPr>
            <a:picLocks noChangeAspect="1" noChangeArrowheads="1"/>
          </p:cNvPicPr>
          <p:nvPr/>
        </p:nvPicPr>
        <p:blipFill>
          <a:blip r:embed="rId2"/>
          <a:srcRect/>
          <a:stretch>
            <a:fillRect/>
          </a:stretch>
        </p:blipFill>
        <p:spPr bwMode="auto">
          <a:xfrm>
            <a:off x="0" y="0"/>
            <a:ext cx="9174163"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miedo_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Rectángulo"/>
          <p:cNvSpPr>
            <a:spLocks noChangeArrowheads="1"/>
          </p:cNvSpPr>
          <p:nvPr/>
        </p:nvSpPr>
        <p:spPr bwMode="auto">
          <a:xfrm>
            <a:off x="928688" y="1357313"/>
            <a:ext cx="7500937" cy="4708525"/>
          </a:xfrm>
          <a:prstGeom prst="rect">
            <a:avLst/>
          </a:prstGeom>
          <a:noFill/>
          <a:ln w="9525">
            <a:noFill/>
            <a:miter lim="800000"/>
            <a:headEnd/>
            <a:tailEnd/>
          </a:ln>
        </p:spPr>
        <p:txBody>
          <a:bodyPr>
            <a:spAutoFit/>
          </a:bodyPr>
          <a:lstStyle/>
          <a:p>
            <a:r>
              <a:rPr lang="es-ES" sz="2400" b="1" i="1">
                <a:solidFill>
                  <a:srgbClr val="FF0000"/>
                </a:solidFill>
                <a:latin typeface="Calibri" pitchFamily="34" charset="0"/>
              </a:rPr>
              <a:t>Desde el punto de vista biológico, el miedo es un esquema adaptativo, y constituye un mecanismo de supervivencia y de defensa, surgido para permitir al individuo responder ante situaciones adversas con rapidez y eficacia. En ese sentido, es normal y beneficioso para el individuo y para su especie. </a:t>
            </a:r>
            <a:br>
              <a:rPr lang="es-ES" sz="2400" b="1" i="1">
                <a:solidFill>
                  <a:srgbClr val="FF0000"/>
                </a:solidFill>
                <a:latin typeface="Calibri" pitchFamily="34" charset="0"/>
              </a:rPr>
            </a:br>
            <a:r>
              <a:rPr lang="es-ES" sz="2400" b="1" i="1">
                <a:solidFill>
                  <a:srgbClr val="FF0000"/>
                </a:solidFill>
                <a:latin typeface="Calibri" pitchFamily="34" charset="0"/>
              </a:rPr>
              <a:t/>
            </a:r>
            <a:br>
              <a:rPr lang="es-ES" sz="2400" b="1" i="1">
                <a:solidFill>
                  <a:srgbClr val="FF0000"/>
                </a:solidFill>
                <a:latin typeface="Calibri" pitchFamily="34" charset="0"/>
              </a:rPr>
            </a:br>
            <a:r>
              <a:rPr lang="es-ES" sz="2400" b="1" i="1">
                <a:solidFill>
                  <a:srgbClr val="FF0000"/>
                </a:solidFill>
                <a:latin typeface="Calibri" pitchFamily="34" charset="0"/>
              </a:rPr>
              <a:t>Desde el punto de vista neurológico es una forma común de organización del cerebro primario de los seres vivos, y esencialmente consiste en la activación de la amígdala, situada en el lóbulo temporal. </a:t>
            </a:r>
            <a:r>
              <a:rPr lang="es-ES" b="1">
                <a:latin typeface="Calibri" pitchFamily="34" charset="0"/>
              </a:rPr>
              <a:t/>
            </a:r>
            <a:br>
              <a:rPr lang="es-ES" b="1">
                <a:latin typeface="Calibri" pitchFamily="34" charset="0"/>
              </a:rPr>
            </a:br>
            <a:r>
              <a:rPr lang="es-ES" b="1">
                <a:latin typeface="Calibri" pitchFamily="34" charset="0"/>
              </a:rPr>
              <a:t/>
            </a:r>
            <a:br>
              <a:rPr lang="es-ES" b="1">
                <a:latin typeface="Calibri" pitchFamily="34" charset="0"/>
              </a:rPr>
            </a:br>
            <a:endParaRPr lang="es-ES">
              <a:latin typeface="Calibri" pitchFamily="34" charset="0"/>
            </a:endParaRPr>
          </a:p>
        </p:txBody>
      </p:sp>
    </p:spTree>
  </p:cSld>
  <p:clrMapOvr>
    <a:masterClrMapping/>
  </p:clrMapOvr>
  <p:transition spd="slow" advTm="24000">
    <p:randomBa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Documents and Settings\Dell\Escritorio\47320_miedo(1)_big.jpg"/>
          <p:cNvPicPr>
            <a:picLocks noChangeAspect="1" noChangeArrowheads="1"/>
          </p:cNvPicPr>
          <p:nvPr/>
        </p:nvPicPr>
        <p:blipFill>
          <a:blip r:embed="rId2"/>
          <a:srcRect/>
          <a:stretch>
            <a:fillRect/>
          </a:stretch>
        </p:blipFill>
        <p:spPr bwMode="auto">
          <a:xfrm>
            <a:off x="1928813" y="-38100"/>
            <a:ext cx="5572125" cy="68961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1" descr="C:\Documents and Settings\Dell\Escritorio\miedo-nelson-mandela-mensajes-positivos.jpg"/>
          <p:cNvPicPr>
            <a:picLocks noChangeAspect="1" noChangeArrowheads="1"/>
          </p:cNvPicPr>
          <p:nvPr/>
        </p:nvPicPr>
        <p:blipFill>
          <a:blip r:embed="rId2"/>
          <a:srcRect/>
          <a:stretch>
            <a:fillRect/>
          </a:stretch>
        </p:blipFill>
        <p:spPr bwMode="auto">
          <a:xfrm>
            <a:off x="-214313" y="0"/>
            <a:ext cx="9358313" cy="6858000"/>
          </a:xfrm>
          <a:prstGeom prst="rect">
            <a:avLst/>
          </a:prstGeom>
          <a:noFill/>
          <a:ln w="9525">
            <a:noFill/>
            <a:miter lim="800000"/>
            <a:headEnd/>
            <a:tailEnd/>
          </a:ln>
        </p:spPr>
      </p:pic>
    </p:spTree>
  </p:cSld>
  <p:clrMapOvr>
    <a:masterClrMapping/>
  </p:clrMapOvr>
  <p:transition spd="slow" advTm="22000">
    <p:randomBa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3" descr="C:\Documents and Settings\Dell\Escritorio\miedo1.jpg"/>
          <p:cNvPicPr>
            <a:picLocks noChangeAspect="1" noChangeArrowheads="1"/>
          </p:cNvPicPr>
          <p:nvPr/>
        </p:nvPicPr>
        <p:blipFill>
          <a:blip r:embed="rId2"/>
          <a:srcRect/>
          <a:stretch>
            <a:fillRect/>
          </a:stretch>
        </p:blipFill>
        <p:spPr bwMode="auto">
          <a:xfrm>
            <a:off x="0" y="285750"/>
            <a:ext cx="9207500" cy="6215063"/>
          </a:xfrm>
          <a:prstGeom prst="rect">
            <a:avLst/>
          </a:prstGeom>
          <a:noFill/>
          <a:ln w="9525">
            <a:noFill/>
            <a:miter lim="800000"/>
            <a:headEnd/>
            <a:tailEnd/>
          </a:ln>
        </p:spPr>
      </p:pic>
      <p:pic>
        <p:nvPicPr>
          <p:cNvPr id="3" name="Picture 2" descr="C:\Documents and Settings\Dell\Escritorio\miedoBBB.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10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fill="hold" nodeType="afterEffect">
                                  <p:stCondLst>
                                    <p:cond delay="0"/>
                                  </p:stCondLst>
                                  <p:childTnLst>
                                    <p:animEffect transition="out" filter="fade">
                                      <p:cBhvr>
                                        <p:cTn id="6" dur="3000"/>
                                        <p:tgtEl>
                                          <p:spTgt spid="3"/>
                                        </p:tgtEl>
                                      </p:cBhvr>
                                    </p:animEffect>
                                    <p:anim calcmode="lin" valueType="num">
                                      <p:cBhvr>
                                        <p:cTn id="7" dur="3000"/>
                                        <p:tgtEl>
                                          <p:spTgt spid="3"/>
                                        </p:tgtEl>
                                        <p:attrNameLst>
                                          <p:attrName>style.rotation</p:attrName>
                                        </p:attrNameLst>
                                      </p:cBhvr>
                                      <p:tavLst>
                                        <p:tav tm="0">
                                          <p:val>
                                            <p:fltVal val="0"/>
                                          </p:val>
                                        </p:tav>
                                        <p:tav tm="100000">
                                          <p:val>
                                            <p:fltVal val="720"/>
                                          </p:val>
                                        </p:tav>
                                      </p:tavLst>
                                    </p:anim>
                                    <p:anim calcmode="lin" valueType="num">
                                      <p:cBhvr>
                                        <p:cTn id="8" dur="3000"/>
                                        <p:tgtEl>
                                          <p:spTgt spid="3"/>
                                        </p:tgtEl>
                                        <p:attrNameLst>
                                          <p:attrName>ppt_h</p:attrName>
                                        </p:attrNameLst>
                                      </p:cBhvr>
                                      <p:tavLst>
                                        <p:tav tm="0">
                                          <p:val>
                                            <p:strVal val="ppt_h"/>
                                          </p:val>
                                        </p:tav>
                                        <p:tav tm="100000">
                                          <p:val>
                                            <p:fltVal val="0"/>
                                          </p:val>
                                        </p:tav>
                                      </p:tavLst>
                                    </p:anim>
                                    <p:anim calcmode="lin" valueType="num">
                                      <p:cBhvr>
                                        <p:cTn id="9" dur="3000"/>
                                        <p:tgtEl>
                                          <p:spTgt spid="3"/>
                                        </p:tgtEl>
                                        <p:attrNameLst>
                                          <p:attrName>ppt_w</p:attrName>
                                        </p:attrNameLst>
                                      </p:cBhvr>
                                      <p:tavLst>
                                        <p:tav tm="0">
                                          <p:val>
                                            <p:strVal val="ppt_w"/>
                                          </p:val>
                                        </p:tav>
                                        <p:tav tm="100000">
                                          <p:val>
                                            <p:fltVal val="0"/>
                                          </p:val>
                                        </p:tav>
                                      </p:tavLst>
                                    </p:anim>
                                    <p:set>
                                      <p:cBhvr>
                                        <p:cTn id="10"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list_321px.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Rectángulo"/>
          <p:cNvSpPr>
            <a:spLocks noChangeArrowheads="1"/>
          </p:cNvSpPr>
          <p:nvPr/>
        </p:nvSpPr>
        <p:spPr bwMode="auto">
          <a:xfrm>
            <a:off x="928688" y="714375"/>
            <a:ext cx="7429500" cy="6370638"/>
          </a:xfrm>
          <a:prstGeom prst="rect">
            <a:avLst/>
          </a:prstGeom>
          <a:noFill/>
          <a:ln w="9525">
            <a:noFill/>
            <a:miter lim="800000"/>
            <a:headEnd/>
            <a:tailEnd/>
          </a:ln>
        </p:spPr>
        <p:txBody>
          <a:bodyPr>
            <a:spAutoFit/>
          </a:bodyPr>
          <a:lstStyle/>
          <a:p>
            <a:r>
              <a:rPr lang="es-ES" sz="2400" b="1" i="1">
                <a:solidFill>
                  <a:srgbClr val="FF0000"/>
                </a:solidFill>
                <a:latin typeface="Calibri" pitchFamily="34" charset="0"/>
              </a:rPr>
              <a:t>Desde el punto de vista psicológico, es un estado afectivo, emocional, necesario para la correcta adaptación del organismo al medio, que provoca angustia y ansiedad en la persona, ya que la persona puede sentir miedo sin que parezca existir un motivo claro. </a:t>
            </a:r>
            <a:br>
              <a:rPr lang="es-ES" sz="2400" b="1" i="1">
                <a:solidFill>
                  <a:srgbClr val="FF0000"/>
                </a:solidFill>
                <a:latin typeface="Calibri" pitchFamily="34" charset="0"/>
              </a:rPr>
            </a:br>
            <a:r>
              <a:rPr lang="es-ES" sz="2400" b="1" i="1">
                <a:solidFill>
                  <a:srgbClr val="FF0000"/>
                </a:solidFill>
                <a:latin typeface="Calibri" pitchFamily="34" charset="0"/>
              </a:rPr>
              <a:t/>
            </a:r>
            <a:br>
              <a:rPr lang="es-ES" sz="2400" b="1" i="1">
                <a:solidFill>
                  <a:srgbClr val="FF0000"/>
                </a:solidFill>
                <a:latin typeface="Calibri" pitchFamily="34" charset="0"/>
              </a:rPr>
            </a:br>
            <a:r>
              <a:rPr lang="es-ES" sz="2400" b="1" i="1">
                <a:solidFill>
                  <a:srgbClr val="FF0000"/>
                </a:solidFill>
                <a:latin typeface="Calibri" pitchFamily="34" charset="0"/>
              </a:rPr>
              <a:t>Desde el punto de vista social y cultural, el miedo puede formar parte del carácter de la persona o de la organización social. Se puede por tanto aprender a temer objetos o contextos, y también se puede aprender a no temerlos, se relaciona de manera compleja con otros sentimientos (miedo al miedo, miedo al amor, miedo a la muerte, miedo al ridículo) y guarda estrecha relación con los distintos elementos de la cultura. </a:t>
            </a:r>
            <a:br>
              <a:rPr lang="es-ES" sz="2400" b="1" i="1">
                <a:solidFill>
                  <a:srgbClr val="FF0000"/>
                </a:solidFill>
                <a:latin typeface="Calibri" pitchFamily="34" charset="0"/>
              </a:rPr>
            </a:br>
            <a:r>
              <a:rPr lang="es-ES" sz="2400" b="1" i="1">
                <a:solidFill>
                  <a:srgbClr val="FF0000"/>
                </a:solidFill>
                <a:latin typeface="Calibri" pitchFamily="34" charset="0"/>
              </a:rPr>
              <a:t/>
            </a:r>
            <a:br>
              <a:rPr lang="es-ES" sz="2400" b="1" i="1">
                <a:solidFill>
                  <a:srgbClr val="FF0000"/>
                </a:solidFill>
                <a:latin typeface="Calibri" pitchFamily="34" charset="0"/>
              </a:rPr>
            </a:br>
            <a:endParaRPr lang="es-ES" sz="2400" i="1">
              <a:solidFill>
                <a:srgbClr val="FF0000"/>
              </a:solidFill>
              <a:latin typeface="Calibri" pitchFamily="34" charset="0"/>
            </a:endParaRPr>
          </a:p>
        </p:txBody>
      </p:sp>
    </p:spTree>
  </p:cSld>
  <p:clrMapOvr>
    <a:masterClrMapping/>
  </p:clrMapOvr>
  <p:transition spd="slow" advTm="33000">
    <p:randomBa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Miedo-300x152.jpg"/>
          <p:cNvPicPr>
            <a:picLocks noChangeAspect="1" noChangeArrowheads="1"/>
          </p:cNvPicPr>
          <p:nvPr/>
        </p:nvPicPr>
        <p:blipFill>
          <a:blip r:embed="rId2"/>
          <a:srcRect/>
          <a:stretch>
            <a:fillRect/>
          </a:stretch>
        </p:blipFill>
        <p:spPr bwMode="auto">
          <a:xfrm>
            <a:off x="-3214688" y="0"/>
            <a:ext cx="13073063"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3" descr="C:\Documents and Settings\Dell\Escritorio\untitled.bmp"/>
          <p:cNvPicPr>
            <a:picLocks noChangeAspect="1" noChangeArrowheads="1"/>
          </p:cNvPicPr>
          <p:nvPr/>
        </p:nvPicPr>
        <p:blipFill>
          <a:blip r:embed="rId2"/>
          <a:srcRect/>
          <a:stretch>
            <a:fillRect/>
          </a:stretch>
        </p:blipFill>
        <p:spPr bwMode="auto">
          <a:xfrm>
            <a:off x="0" y="0"/>
            <a:ext cx="9144000" cy="696595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23C4F28D5.jpg"/>
          <p:cNvPicPr>
            <a:picLocks noChangeAspect="1" noChangeArrowheads="1"/>
          </p:cNvPicPr>
          <p:nvPr/>
        </p:nvPicPr>
        <p:blipFill>
          <a:blip r:embed="rId2"/>
          <a:srcRect/>
          <a:stretch>
            <a:fillRect/>
          </a:stretch>
        </p:blipFill>
        <p:spPr bwMode="auto">
          <a:xfrm>
            <a:off x="0" y="0"/>
            <a:ext cx="9144000" cy="746125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Rectángulo"/>
          <p:cNvSpPr>
            <a:spLocks noChangeArrowheads="1"/>
          </p:cNvSpPr>
          <p:nvPr/>
        </p:nvSpPr>
        <p:spPr bwMode="auto">
          <a:xfrm>
            <a:off x="285750" y="571500"/>
            <a:ext cx="3857625" cy="6494463"/>
          </a:xfrm>
          <a:prstGeom prst="rect">
            <a:avLst/>
          </a:prstGeom>
          <a:noFill/>
          <a:ln w="9525">
            <a:noFill/>
            <a:miter lim="800000"/>
            <a:headEnd/>
            <a:tailEnd/>
          </a:ln>
        </p:spPr>
        <p:txBody>
          <a:bodyPr>
            <a:spAutoFit/>
          </a:bodyPr>
          <a:lstStyle/>
          <a:p>
            <a:r>
              <a:rPr lang="es-ES" sz="2000" b="1" i="1">
                <a:solidFill>
                  <a:srgbClr val="FF0000"/>
                </a:solidFill>
                <a:latin typeface="Calibri" pitchFamily="34" charset="0"/>
              </a:rPr>
              <a:t>Desde el punto de vista evolutivo el miedo es un complemento y una extensión de la función del dolor. El miedo nos alerta de peligros que no nos han ocasionado algún dolor, sino más bien una amenaza a la salud o a la supervivencia. Del mismo modo en que el dolor aparece cuando algo nocivo ataca nuestro cuerpo el miedo aparece en medio de una situación en la que se corre peligro. </a:t>
            </a:r>
            <a:br>
              <a:rPr lang="es-ES" sz="2000" b="1" i="1">
                <a:solidFill>
                  <a:srgbClr val="FF0000"/>
                </a:solidFill>
                <a:latin typeface="Calibri" pitchFamily="34" charset="0"/>
              </a:rPr>
            </a:br>
            <a:r>
              <a:rPr lang="es-ES" sz="2000" b="1" i="1">
                <a:solidFill>
                  <a:srgbClr val="FF0000"/>
                </a:solidFill>
                <a:latin typeface="Calibri" pitchFamily="34" charset="0"/>
              </a:rPr>
              <a:t/>
            </a:r>
            <a:br>
              <a:rPr lang="es-ES" sz="2000" b="1" i="1">
                <a:solidFill>
                  <a:srgbClr val="FF0000"/>
                </a:solidFill>
                <a:latin typeface="Calibri" pitchFamily="34" charset="0"/>
              </a:rPr>
            </a:br>
            <a:r>
              <a:rPr lang="es-ES" sz="2000" b="1" i="1">
                <a:solidFill>
                  <a:srgbClr val="FF0000"/>
                </a:solidFill>
                <a:latin typeface="Calibri" pitchFamily="34" charset="0"/>
              </a:rPr>
              <a:t>Para algunos, el miedo en el ser humano no guarda ninguna relación fisiológica (como reacción de alerta), sino que es un producto de la consciencia, que expande nuestro nivel de conocimiento</a:t>
            </a:r>
            <a:r>
              <a:rPr lang="es-ES" sz="2000" i="1">
                <a:solidFill>
                  <a:srgbClr val="FF0000"/>
                </a:solidFill>
                <a:latin typeface="Calibri" pitchFamily="34" charset="0"/>
              </a:rPr>
              <a:t> </a:t>
            </a:r>
            <a:r>
              <a:rPr lang="es-ES">
                <a:latin typeface="Calibri" pitchFamily="34" charset="0"/>
              </a:rPr>
              <a:t/>
            </a:r>
            <a:br>
              <a:rPr lang="es-ES">
                <a:latin typeface="Calibri" pitchFamily="34" charset="0"/>
              </a:rPr>
            </a:br>
            <a:r>
              <a:rPr lang="es-ES">
                <a:latin typeface="Calibri" pitchFamily="34" charset="0"/>
              </a:rPr>
              <a:t/>
            </a:r>
            <a:br>
              <a:rPr lang="es-ES">
                <a:latin typeface="Calibri" pitchFamily="34" charset="0"/>
              </a:rPr>
            </a:br>
            <a:endParaRPr lang="es-ES">
              <a:latin typeface="Calibri" pitchFamily="34" charset="0"/>
            </a:endParaRPr>
          </a:p>
        </p:txBody>
      </p:sp>
      <p:pic>
        <p:nvPicPr>
          <p:cNvPr id="25603" name="Picture 2" descr="C:\Documents and Settings\Dell\Escritorio\1B0573788.jpg"/>
          <p:cNvPicPr>
            <a:picLocks noChangeAspect="1" noChangeArrowheads="1"/>
          </p:cNvPicPr>
          <p:nvPr/>
        </p:nvPicPr>
        <p:blipFill>
          <a:blip r:embed="rId2"/>
          <a:srcRect/>
          <a:stretch>
            <a:fillRect/>
          </a:stretch>
        </p:blipFill>
        <p:spPr bwMode="auto">
          <a:xfrm>
            <a:off x="4500563" y="0"/>
            <a:ext cx="4643437" cy="6848475"/>
          </a:xfrm>
          <a:prstGeom prst="rect">
            <a:avLst/>
          </a:prstGeom>
          <a:noFill/>
          <a:ln w="9525">
            <a:noFill/>
            <a:miter lim="800000"/>
            <a:headEnd/>
            <a:tailEnd/>
          </a:ln>
        </p:spPr>
      </p:pic>
    </p:spTree>
  </p:cSld>
  <p:clrMapOvr>
    <a:masterClrMapping/>
  </p:clrMapOvr>
  <p:transition spd="slow" advTm="33000">
    <p:randomBa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1" descr="C:\Documents and Settings\Dell\Escritorio\miedoQWWQQ.jpg"/>
          <p:cNvPicPr>
            <a:picLocks noChangeAspect="1" noChangeArrowheads="1"/>
          </p:cNvPicPr>
          <p:nvPr/>
        </p:nvPicPr>
        <p:blipFill>
          <a:blip r:embed="rId2"/>
          <a:srcRect/>
          <a:stretch>
            <a:fillRect/>
          </a:stretch>
        </p:blipFill>
        <p:spPr bwMode="auto">
          <a:xfrm>
            <a:off x="0" y="0"/>
            <a:ext cx="9334500"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CB367425D.jpg"/>
          <p:cNvPicPr>
            <a:picLocks noChangeAspect="1" noChangeArrowheads="1"/>
          </p:cNvPicPr>
          <p:nvPr/>
        </p:nvPicPr>
        <p:blipFill>
          <a:blip r:embed="rId2"/>
          <a:srcRect/>
          <a:stretch>
            <a:fillRect/>
          </a:stretch>
        </p:blipFill>
        <p:spPr bwMode="auto">
          <a:xfrm>
            <a:off x="0" y="0"/>
            <a:ext cx="9144000" cy="6961188"/>
          </a:xfrm>
          <a:prstGeom prst="rect">
            <a:avLst/>
          </a:prstGeom>
          <a:noFill/>
          <a:ln w="9525">
            <a:noFill/>
            <a:miter lim="800000"/>
            <a:headEnd/>
            <a:tailEnd/>
          </a:ln>
        </p:spPr>
      </p:pic>
    </p:spTree>
  </p:cSld>
  <p:clrMapOvr>
    <a:masterClrMapping/>
  </p:clrMapOvr>
  <p:transition spd="slow" advTm="12000">
    <p:randomBa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Duende%20de%20Terror_800.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1 Rectángulo"/>
          <p:cNvSpPr>
            <a:spLocks noChangeArrowheads="1"/>
          </p:cNvSpPr>
          <p:nvPr/>
        </p:nvSpPr>
        <p:spPr bwMode="auto">
          <a:xfrm>
            <a:off x="1285875" y="500063"/>
            <a:ext cx="6643688" cy="6186487"/>
          </a:xfrm>
          <a:prstGeom prst="rect">
            <a:avLst/>
          </a:prstGeom>
          <a:noFill/>
          <a:ln w="9525">
            <a:noFill/>
            <a:miter lim="800000"/>
            <a:headEnd/>
            <a:tailEnd/>
          </a:ln>
        </p:spPr>
        <p:txBody>
          <a:bodyPr>
            <a:spAutoFit/>
          </a:bodyPr>
          <a:lstStyle/>
          <a:p>
            <a:r>
              <a:rPr lang="es-ES" sz="2000" b="1" i="1">
                <a:solidFill>
                  <a:srgbClr val="FF0000"/>
                </a:solidFill>
                <a:latin typeface="Calibri" pitchFamily="34" charset="0"/>
              </a:rPr>
              <a:t>¿Cómo podemos superar el miedo?</a:t>
            </a:r>
          </a:p>
          <a:p>
            <a:r>
              <a:rPr lang="es-ES" sz="2000" i="1">
                <a:solidFill>
                  <a:srgbClr val="FF0000"/>
                </a:solidFill>
                <a:latin typeface="Calibri" pitchFamily="34" charset="0"/>
              </a:rPr>
              <a:t/>
            </a:r>
            <a:br>
              <a:rPr lang="es-ES" sz="2000" i="1">
                <a:solidFill>
                  <a:srgbClr val="FF0000"/>
                </a:solidFill>
                <a:latin typeface="Calibri" pitchFamily="34" charset="0"/>
              </a:rPr>
            </a:br>
            <a:r>
              <a:rPr lang="es-ES" sz="2000" i="1">
                <a:solidFill>
                  <a:srgbClr val="FF0000"/>
                </a:solidFill>
                <a:latin typeface="Calibri" pitchFamily="34" charset="0"/>
              </a:rPr>
              <a:t/>
            </a:r>
            <a:br>
              <a:rPr lang="es-ES" sz="2000" i="1">
                <a:solidFill>
                  <a:srgbClr val="FF0000"/>
                </a:solidFill>
                <a:latin typeface="Calibri" pitchFamily="34" charset="0"/>
              </a:rPr>
            </a:br>
            <a:r>
              <a:rPr lang="es-ES" sz="2000" b="1" i="1">
                <a:solidFill>
                  <a:srgbClr val="FF0000"/>
                </a:solidFill>
                <a:latin typeface="Calibri" pitchFamily="34" charset="0"/>
              </a:rPr>
              <a:t>La mejor manera de superar algo, es enfrentarse a ello. No debemos perder la oportunidad de enfrentarnos a nuestros peores temores y hacer algo al respecto. Si bien lidiar con lo que tememos puede ser un poco violento para nosotros, podríamos comenzar a trabajar con temores menores, asociados al primero. En el caso de miedo al fracaso, podríamos intentar asistir a entrevistas laborales para puestos que no nos interesan, practicando como seria nuestra respuesta, nuestro comportamiento, sin importar el resultado porque es algo que no queremos de todas maneras. En cuanto al amor, siempre podemos invitar a salir a alguien, ¿qué puede ser lo peor que puede pasar? Sé que la sola idea de hablar con una mujer puede aterrar a algunos, pero podemos practicar con una amiga, tanteando el terreno, interesándose por saber más del mundo femenino.</a:t>
            </a:r>
            <a:r>
              <a:rPr lang="es-ES" sz="2000" i="1">
                <a:solidFill>
                  <a:srgbClr val="FF0000"/>
                </a:solidFill>
                <a:latin typeface="Calibri" pitchFamily="34" charset="0"/>
              </a:rPr>
              <a:t> </a:t>
            </a:r>
            <a:r>
              <a:rPr lang="es-ES">
                <a:solidFill>
                  <a:srgbClr val="FF0000"/>
                </a:solidFill>
                <a:latin typeface="Calibri" pitchFamily="34" charset="0"/>
              </a:rPr>
              <a:t/>
            </a:r>
            <a:br>
              <a:rPr lang="es-ES">
                <a:solidFill>
                  <a:srgbClr val="FF0000"/>
                </a:solidFill>
                <a:latin typeface="Calibri" pitchFamily="34" charset="0"/>
              </a:rPr>
            </a:br>
            <a:r>
              <a:rPr lang="es-ES">
                <a:solidFill>
                  <a:srgbClr val="FF0000"/>
                </a:solidFill>
                <a:latin typeface="Calibri" pitchFamily="34" charset="0"/>
              </a:rPr>
              <a:t/>
            </a:r>
            <a:br>
              <a:rPr lang="es-ES">
                <a:solidFill>
                  <a:srgbClr val="FF0000"/>
                </a:solidFill>
                <a:latin typeface="Calibri" pitchFamily="34" charset="0"/>
              </a:rPr>
            </a:br>
            <a:endParaRPr lang="es-ES">
              <a:solidFill>
                <a:srgbClr val="FF0000"/>
              </a:solidFill>
              <a:latin typeface="Calibri" pitchFamily="34" charset="0"/>
            </a:endParaRPr>
          </a:p>
        </p:txBody>
      </p:sp>
    </p:spTree>
  </p:cSld>
  <p:clrMapOvr>
    <a:masterClrMapping/>
  </p:clrMapOvr>
  <p:transition spd="slow" advTm="40000">
    <p:randomBa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cerebro-miedo--644x362.jpg"/>
          <p:cNvPicPr>
            <a:picLocks noChangeAspect="1" noChangeArrowheads="1"/>
          </p:cNvPicPr>
          <p:nvPr/>
        </p:nvPicPr>
        <p:blipFill>
          <a:blip r:embed="rId2"/>
          <a:srcRect/>
          <a:stretch>
            <a:fillRect/>
          </a:stretch>
        </p:blipFill>
        <p:spPr bwMode="auto">
          <a:xfrm>
            <a:off x="-1271588" y="0"/>
            <a:ext cx="11056938"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lapidacion.jpg"/>
          <p:cNvPicPr>
            <a:picLocks noChangeAspect="1" noChangeArrowheads="1"/>
          </p:cNvPicPr>
          <p:nvPr/>
        </p:nvPicPr>
        <p:blipFill>
          <a:blip r:embed="rId2"/>
          <a:srcRect/>
          <a:stretch>
            <a:fillRect/>
          </a:stretch>
        </p:blipFill>
        <p:spPr bwMode="auto">
          <a:xfrm>
            <a:off x="0" y="0"/>
            <a:ext cx="9144000" cy="71628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Rectángulo"/>
          <p:cNvSpPr>
            <a:spLocks noChangeArrowheads="1"/>
          </p:cNvSpPr>
          <p:nvPr/>
        </p:nvSpPr>
        <p:spPr bwMode="auto">
          <a:xfrm>
            <a:off x="1285875" y="1285875"/>
            <a:ext cx="6357938" cy="4246563"/>
          </a:xfrm>
          <a:prstGeom prst="rect">
            <a:avLst/>
          </a:prstGeom>
          <a:noFill/>
          <a:ln w="9525">
            <a:noFill/>
            <a:miter lim="800000"/>
            <a:headEnd/>
            <a:tailEnd/>
          </a:ln>
        </p:spPr>
        <p:txBody>
          <a:bodyPr>
            <a:spAutoFit/>
          </a:bodyPr>
          <a:lstStyle/>
          <a:p>
            <a:r>
              <a:rPr lang="es-ES" sz="2800" b="1" i="1" dirty="0">
                <a:solidFill>
                  <a:srgbClr val="FF0000"/>
                </a:solidFill>
                <a:latin typeface="Calibri" pitchFamily="34" charset="0"/>
              </a:rPr>
              <a:t>La clave es actuar, hacer algo para comenzar a construir nuestra confianza. Tampoco debemos sentirnos culpables o castigarnos por ser nuestros propios saboteadores, tenemos que identificar la raíz de nuestro miedo y estar determinados a luchar contra él, teniéndonos paciencia y buscando ayuda de ser necesario.</a:t>
            </a:r>
            <a:r>
              <a:rPr lang="es-ES" sz="2800" i="1" dirty="0">
                <a:solidFill>
                  <a:srgbClr val="FF0000"/>
                </a:solidFill>
                <a:latin typeface="Calibri" pitchFamily="34" charset="0"/>
              </a:rPr>
              <a:t> </a:t>
            </a:r>
            <a:r>
              <a:rPr lang="es-ES" dirty="0">
                <a:solidFill>
                  <a:srgbClr val="FF0000"/>
                </a:solidFill>
                <a:latin typeface="Calibri" pitchFamily="34" charset="0"/>
              </a:rPr>
              <a:t/>
            </a:r>
            <a:br>
              <a:rPr lang="es-ES" dirty="0">
                <a:solidFill>
                  <a:srgbClr val="FF0000"/>
                </a:solidFill>
                <a:latin typeface="Calibri" pitchFamily="34" charset="0"/>
              </a:rPr>
            </a:br>
            <a:endParaRPr lang="es-ES" dirty="0">
              <a:solidFill>
                <a:srgbClr val="FF0000"/>
              </a:solidFill>
              <a:latin typeface="Calibri" pitchFamily="34" charset="0"/>
            </a:endParaRPr>
          </a:p>
        </p:txBody>
      </p:sp>
    </p:spTree>
  </p:cSld>
  <p:clrMapOvr>
    <a:masterClrMapping/>
  </p:clrMapOvr>
  <p:transition spd="slow" advTm="28000">
    <p:randomBa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miedo_a_la_muerte.jpg"/>
          <p:cNvPicPr>
            <a:picLocks noChangeAspect="1" noChangeArrowheads="1"/>
          </p:cNvPicPr>
          <p:nvPr/>
        </p:nvPicPr>
        <p:blipFill>
          <a:blip r:embed="rId2"/>
          <a:srcRect/>
          <a:stretch>
            <a:fillRect/>
          </a:stretch>
        </p:blipFill>
        <p:spPr bwMode="auto">
          <a:xfrm>
            <a:off x="0" y="0"/>
            <a:ext cx="9290050"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untitled.bmp"/>
          <p:cNvPicPr>
            <a:picLocks noChangeAspect="1" noChangeArrowheads="1"/>
          </p:cNvPicPr>
          <p:nvPr/>
        </p:nvPicPr>
        <p:blipFill>
          <a:blip r:embed="rId2"/>
          <a:srcRect/>
          <a:stretch>
            <a:fillRect/>
          </a:stretch>
        </p:blipFill>
        <p:spPr bwMode="auto">
          <a:xfrm>
            <a:off x="-214313" y="0"/>
            <a:ext cx="9340851" cy="6858000"/>
          </a:xfrm>
          <a:prstGeom prst="rect">
            <a:avLst/>
          </a:prstGeom>
          <a:noFill/>
          <a:ln w="9525">
            <a:noFill/>
            <a:miter lim="800000"/>
            <a:headEnd/>
            <a:tailEnd/>
          </a:ln>
        </p:spPr>
      </p:pic>
      <p:sp>
        <p:nvSpPr>
          <p:cNvPr id="34819" name="1 Rectángulo"/>
          <p:cNvSpPr>
            <a:spLocks noChangeArrowheads="1"/>
          </p:cNvSpPr>
          <p:nvPr/>
        </p:nvSpPr>
        <p:spPr bwMode="auto">
          <a:xfrm>
            <a:off x="214313" y="1500188"/>
            <a:ext cx="4000500" cy="4986337"/>
          </a:xfrm>
          <a:prstGeom prst="rect">
            <a:avLst/>
          </a:prstGeom>
          <a:noFill/>
          <a:ln w="9525">
            <a:noFill/>
            <a:miter lim="800000"/>
            <a:headEnd/>
            <a:tailEnd/>
          </a:ln>
        </p:spPr>
        <p:txBody>
          <a:bodyPr>
            <a:spAutoFit/>
          </a:bodyPr>
          <a:lstStyle/>
          <a:p>
            <a:r>
              <a:rPr lang="es-ES" sz="2000" b="1" i="1">
                <a:solidFill>
                  <a:srgbClr val="FF0000"/>
                </a:solidFill>
                <a:latin typeface="Calibri" pitchFamily="34" charset="0"/>
              </a:rPr>
              <a:t>Uno siempre debe preguntarse, ¿vale la pena vivir con miedo, cuál es el beneficio que obtengo de esto? ¿Hay algo que pueda hacer para cambiarlo? ¿Por qué prefiero vivir desde la impotencia y no desde la plenitud?</a:t>
            </a:r>
            <a:r>
              <a:rPr lang="es-ES" sz="2000" i="1">
                <a:solidFill>
                  <a:srgbClr val="FF0000"/>
                </a:solidFill>
                <a:latin typeface="Calibri" pitchFamily="34" charset="0"/>
              </a:rPr>
              <a:t> </a:t>
            </a:r>
            <a:br>
              <a:rPr lang="es-ES" sz="2000" i="1">
                <a:solidFill>
                  <a:srgbClr val="FF0000"/>
                </a:solidFill>
                <a:latin typeface="Calibri" pitchFamily="34" charset="0"/>
              </a:rPr>
            </a:br>
            <a:r>
              <a:rPr lang="es-ES" sz="2000" i="1">
                <a:solidFill>
                  <a:srgbClr val="FF0000"/>
                </a:solidFill>
                <a:latin typeface="Calibri" pitchFamily="34" charset="0"/>
              </a:rPr>
              <a:t/>
            </a:r>
            <a:br>
              <a:rPr lang="es-ES" sz="2000" i="1">
                <a:solidFill>
                  <a:srgbClr val="FF0000"/>
                </a:solidFill>
                <a:latin typeface="Calibri" pitchFamily="34" charset="0"/>
              </a:rPr>
            </a:br>
            <a:r>
              <a:rPr lang="es-ES" sz="2000" b="1" i="1">
                <a:solidFill>
                  <a:srgbClr val="FF0000"/>
                </a:solidFill>
                <a:latin typeface="Calibri" pitchFamily="34" charset="0"/>
              </a:rPr>
              <a:t>El miedo puede ser superado, Uno debe estar dispuesto a trabajar en los obstáculos que quiebran la armonía de una vida que puede llegar a ser muy satisfactoria, si simplemente nos permitimos ser felices.</a:t>
            </a:r>
            <a:r>
              <a:rPr lang="es-ES" sz="2000" i="1">
                <a:solidFill>
                  <a:srgbClr val="FF0000"/>
                </a:solidFill>
                <a:latin typeface="Calibri" pitchFamily="34" charset="0"/>
              </a:rPr>
              <a:t> </a:t>
            </a:r>
            <a:r>
              <a:rPr lang="es-ES">
                <a:solidFill>
                  <a:srgbClr val="FF0000"/>
                </a:solidFill>
                <a:latin typeface="Calibri" pitchFamily="34" charset="0"/>
              </a:rPr>
              <a:t/>
            </a:r>
            <a:br>
              <a:rPr lang="es-ES">
                <a:solidFill>
                  <a:srgbClr val="FF0000"/>
                </a:solidFill>
                <a:latin typeface="Calibri" pitchFamily="34" charset="0"/>
              </a:rPr>
            </a:br>
            <a:endParaRPr lang="es-ES">
              <a:solidFill>
                <a:srgbClr val="FF0000"/>
              </a:solidFill>
              <a:latin typeface="Calibri" pitchFamily="34" charset="0"/>
            </a:endParaRPr>
          </a:p>
        </p:txBody>
      </p:sp>
    </p:spTree>
  </p:cSld>
  <p:clrMapOvr>
    <a:masterClrMapping/>
  </p:clrMapOvr>
  <p:transition spd="slow" advTm="35000">
    <p:randomBa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geras-300x288.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Rectángulo"/>
          <p:cNvSpPr>
            <a:spLocks noChangeArrowheads="1"/>
          </p:cNvSpPr>
          <p:nvPr/>
        </p:nvSpPr>
        <p:spPr bwMode="auto">
          <a:xfrm>
            <a:off x="6215063" y="357188"/>
            <a:ext cx="2928937" cy="6832600"/>
          </a:xfrm>
          <a:prstGeom prst="rect">
            <a:avLst/>
          </a:prstGeom>
          <a:noFill/>
          <a:ln w="9525">
            <a:noFill/>
            <a:miter lim="800000"/>
            <a:headEnd/>
            <a:tailEnd/>
          </a:ln>
        </p:spPr>
        <p:txBody>
          <a:bodyPr>
            <a:spAutoFit/>
          </a:bodyPr>
          <a:lstStyle/>
          <a:p>
            <a:pPr algn="ctr"/>
            <a:r>
              <a:rPr lang="es-ES" sz="3200" b="1" i="1">
                <a:solidFill>
                  <a:srgbClr val="FF0000"/>
                </a:solidFill>
                <a:latin typeface="Calibri" pitchFamily="34" charset="0"/>
              </a:rPr>
              <a:t>Una mente con miedo es aquella que se debate entre la locura y la cordura.</a:t>
            </a:r>
          </a:p>
          <a:p>
            <a:pPr algn="ctr"/>
            <a:r>
              <a:rPr lang="es-ES" sz="3200" i="1">
                <a:solidFill>
                  <a:srgbClr val="FF0000"/>
                </a:solidFill>
                <a:latin typeface="Calibri" pitchFamily="34" charset="0"/>
              </a:rPr>
              <a:t/>
            </a:r>
            <a:br>
              <a:rPr lang="es-ES" sz="3200" i="1">
                <a:solidFill>
                  <a:srgbClr val="FF0000"/>
                </a:solidFill>
                <a:latin typeface="Calibri" pitchFamily="34" charset="0"/>
              </a:rPr>
            </a:br>
            <a:r>
              <a:rPr lang="es-ES" sz="3200" i="1">
                <a:solidFill>
                  <a:srgbClr val="FF0000"/>
                </a:solidFill>
                <a:latin typeface="Calibri" pitchFamily="34" charset="0"/>
              </a:rPr>
              <a:t/>
            </a:r>
            <a:br>
              <a:rPr lang="es-ES" sz="3200" i="1">
                <a:solidFill>
                  <a:srgbClr val="FF0000"/>
                </a:solidFill>
                <a:latin typeface="Calibri" pitchFamily="34" charset="0"/>
              </a:rPr>
            </a:br>
            <a:r>
              <a:rPr lang="es-ES" sz="3200" b="1" i="1">
                <a:solidFill>
                  <a:srgbClr val="FF0000"/>
                </a:solidFill>
                <a:latin typeface="Calibri" pitchFamily="34" charset="0"/>
              </a:rPr>
              <a:t>No hay peor miedo que el que construye uno mismo.</a:t>
            </a:r>
          </a:p>
          <a:p>
            <a:pPr algn="ctr"/>
            <a:r>
              <a:rPr lang="es-ES">
                <a:latin typeface="Calibri" pitchFamily="34" charset="0"/>
              </a:rPr>
              <a:t/>
            </a:r>
            <a:br>
              <a:rPr lang="es-ES">
                <a:latin typeface="Calibri" pitchFamily="34" charset="0"/>
              </a:rPr>
            </a:br>
            <a:r>
              <a:rPr lang="es-ES">
                <a:latin typeface="Calibri" pitchFamily="34" charset="0"/>
              </a:rPr>
              <a:t/>
            </a:r>
            <a:br>
              <a:rPr lang="es-ES">
                <a:latin typeface="Calibri" pitchFamily="34" charset="0"/>
              </a:rPr>
            </a:br>
            <a:endParaRPr lang="es-ES">
              <a:latin typeface="Calibri" pitchFamily="34" charset="0"/>
            </a:endParaRPr>
          </a:p>
        </p:txBody>
      </p:sp>
      <p:pic>
        <p:nvPicPr>
          <p:cNvPr id="36867" name="Picture 2" descr="C:\Documents and Settings\Dell\Escritorio\untitled.bmp"/>
          <p:cNvPicPr>
            <a:picLocks noChangeAspect="1" noChangeArrowheads="1"/>
          </p:cNvPicPr>
          <p:nvPr/>
        </p:nvPicPr>
        <p:blipFill>
          <a:blip r:embed="rId2"/>
          <a:srcRect/>
          <a:stretch>
            <a:fillRect/>
          </a:stretch>
        </p:blipFill>
        <p:spPr bwMode="auto">
          <a:xfrm>
            <a:off x="0" y="0"/>
            <a:ext cx="5878513" cy="6858000"/>
          </a:xfrm>
          <a:prstGeom prst="rect">
            <a:avLst/>
          </a:prstGeom>
          <a:noFill/>
          <a:ln w="9525">
            <a:noFill/>
            <a:miter lim="800000"/>
            <a:headEnd/>
            <a:tailEnd/>
          </a:ln>
        </p:spPr>
      </p:pic>
    </p:spTree>
  </p:cSld>
  <p:clrMapOvr>
    <a:masterClrMapping/>
  </p:clrMapOvr>
  <p:transition spd="slow" advTm="20000">
    <p:randomBa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1" descr="C:\Documents and Settings\Dell\Escritorio\resizer.jpg"/>
          <p:cNvPicPr>
            <a:picLocks noChangeAspect="1" noChangeArrowheads="1"/>
          </p:cNvPicPr>
          <p:nvPr/>
        </p:nvPicPr>
        <p:blipFill>
          <a:blip r:embed="rId2"/>
          <a:srcRect/>
          <a:stretch>
            <a:fillRect/>
          </a:stretch>
        </p:blipFill>
        <p:spPr bwMode="auto">
          <a:xfrm>
            <a:off x="0" y="0"/>
            <a:ext cx="9272588"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Rectángulo"/>
          <p:cNvSpPr>
            <a:spLocks noChangeArrowheads="1"/>
          </p:cNvSpPr>
          <p:nvPr/>
        </p:nvSpPr>
        <p:spPr bwMode="auto">
          <a:xfrm>
            <a:off x="642938" y="1214438"/>
            <a:ext cx="3071812" cy="4894262"/>
          </a:xfrm>
          <a:prstGeom prst="rect">
            <a:avLst/>
          </a:prstGeom>
          <a:noFill/>
          <a:ln w="9525">
            <a:noFill/>
            <a:miter lim="800000"/>
            <a:headEnd/>
            <a:tailEnd/>
          </a:ln>
        </p:spPr>
        <p:txBody>
          <a:bodyPr>
            <a:spAutoFit/>
          </a:bodyPr>
          <a:lstStyle/>
          <a:p>
            <a:r>
              <a:rPr lang="es-ES" sz="2400" b="1" i="1">
                <a:solidFill>
                  <a:srgbClr val="FF0000"/>
                </a:solidFill>
                <a:latin typeface="Calibri" pitchFamily="34" charset="0"/>
              </a:rPr>
              <a:t>Miedo no comunicativo, producido como consecuencia de seres no vivos.</a:t>
            </a:r>
          </a:p>
          <a:p>
            <a:r>
              <a:rPr lang="es-ES" sz="2400" b="1" i="1">
                <a:solidFill>
                  <a:srgbClr val="FF0000"/>
                </a:solidFill>
                <a:latin typeface="Calibri" pitchFamily="34" charset="0"/>
              </a:rPr>
              <a:t>Miedo ínter especifico, que surge en relación a otros animales.</a:t>
            </a:r>
          </a:p>
          <a:p>
            <a:r>
              <a:rPr lang="es-ES" sz="2400" b="1" i="1">
                <a:solidFill>
                  <a:srgbClr val="FF0000"/>
                </a:solidFill>
                <a:latin typeface="Calibri" pitchFamily="34" charset="0"/>
              </a:rPr>
              <a:t>Miedo intra específico, que se produce como consecuencia de otros individuos de la misma especie.</a:t>
            </a:r>
          </a:p>
        </p:txBody>
      </p:sp>
      <p:pic>
        <p:nvPicPr>
          <p:cNvPr id="38915" name="Picture 2" descr="C:\Documents and Settings\Dell\Escritorio\1B0573788.jpg"/>
          <p:cNvPicPr>
            <a:picLocks noChangeAspect="1" noChangeArrowheads="1"/>
          </p:cNvPicPr>
          <p:nvPr/>
        </p:nvPicPr>
        <p:blipFill>
          <a:blip r:embed="rId2"/>
          <a:srcRect/>
          <a:stretch>
            <a:fillRect/>
          </a:stretch>
        </p:blipFill>
        <p:spPr bwMode="auto">
          <a:xfrm>
            <a:off x="4500563" y="0"/>
            <a:ext cx="4643437" cy="6848475"/>
          </a:xfrm>
          <a:prstGeom prst="rect">
            <a:avLst/>
          </a:prstGeom>
          <a:noFill/>
          <a:ln w="9525">
            <a:noFill/>
            <a:miter lim="800000"/>
            <a:headEnd/>
            <a:tailEnd/>
          </a:ln>
        </p:spPr>
      </p:pic>
    </p:spTree>
  </p:cSld>
  <p:clrMapOvr>
    <a:masterClrMapping/>
  </p:clrMapOvr>
  <p:transition spd="slow" advTm="23000">
    <p:randomBa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1" descr="C:\Documents and Settings\Dell\Escritorio\mas-alla-muerte.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Rectángulo"/>
          <p:cNvSpPr>
            <a:spLocks noChangeArrowheads="1"/>
          </p:cNvSpPr>
          <p:nvPr/>
        </p:nvSpPr>
        <p:spPr bwMode="auto">
          <a:xfrm>
            <a:off x="357188" y="1071563"/>
            <a:ext cx="3429000" cy="4832350"/>
          </a:xfrm>
          <a:prstGeom prst="rect">
            <a:avLst/>
          </a:prstGeom>
          <a:noFill/>
          <a:ln w="9525">
            <a:noFill/>
            <a:miter lim="800000"/>
            <a:headEnd/>
            <a:tailEnd/>
          </a:ln>
        </p:spPr>
        <p:txBody>
          <a:bodyPr>
            <a:spAutoFit/>
          </a:bodyPr>
          <a:lstStyle/>
          <a:p>
            <a:r>
              <a:rPr lang="es-ES" sz="2800" b="1" i="1">
                <a:solidFill>
                  <a:srgbClr val="FF0000"/>
                </a:solidFill>
                <a:latin typeface="Calibri" pitchFamily="34" charset="0"/>
              </a:rPr>
              <a:t>Investigadores sugieren que el cerebro utiliza distintas formas de generar terror y logran que una paciente con una extraña enfermedad que llevaba 40 años sin asustarse sienta pánico</a:t>
            </a:r>
          </a:p>
        </p:txBody>
      </p:sp>
      <p:pic>
        <p:nvPicPr>
          <p:cNvPr id="40963" name="Picture 2" descr="C:\Documents and Settings\Dell\Escritorio\1B0573788.jpg"/>
          <p:cNvPicPr>
            <a:picLocks noChangeAspect="1" noChangeArrowheads="1"/>
          </p:cNvPicPr>
          <p:nvPr/>
        </p:nvPicPr>
        <p:blipFill>
          <a:blip r:embed="rId2"/>
          <a:srcRect/>
          <a:stretch>
            <a:fillRect/>
          </a:stretch>
        </p:blipFill>
        <p:spPr bwMode="auto">
          <a:xfrm>
            <a:off x="4500563" y="9525"/>
            <a:ext cx="4643437" cy="6848475"/>
          </a:xfrm>
          <a:prstGeom prst="rect">
            <a:avLst/>
          </a:prstGeom>
          <a:noFill/>
          <a:ln w="9525">
            <a:noFill/>
            <a:miter lim="800000"/>
            <a:headEnd/>
            <a:tailEnd/>
          </a:ln>
        </p:spPr>
      </p:pic>
    </p:spTree>
  </p:cSld>
  <p:clrMapOvr>
    <a:masterClrMapping/>
  </p:clrMapOvr>
  <p:transition spd="slow" advTm="21000">
    <p:randomBa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miedo.jpg"/>
          <p:cNvPicPr>
            <a:picLocks noChangeAspect="1" noChangeArrowheads="1"/>
          </p:cNvPicPr>
          <p:nvPr/>
        </p:nvPicPr>
        <p:blipFill>
          <a:blip r:embed="rId2"/>
          <a:srcRect/>
          <a:stretch>
            <a:fillRect/>
          </a:stretch>
        </p:blipFill>
        <p:spPr bwMode="auto">
          <a:xfrm>
            <a:off x="0" y="0"/>
            <a:ext cx="9172575"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MiedoHablarEnPublico.jpg"/>
          <p:cNvPicPr>
            <a:picLocks noChangeAspect="1" noChangeArrowheads="1"/>
          </p:cNvPicPr>
          <p:nvPr/>
        </p:nvPicPr>
        <p:blipFill>
          <a:blip r:embed="rId2"/>
          <a:srcRect/>
          <a:stretch>
            <a:fillRect/>
          </a:stretch>
        </p:blipFill>
        <p:spPr bwMode="auto">
          <a:xfrm>
            <a:off x="0" y="0"/>
            <a:ext cx="9188450"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1"/>
          <p:cNvSpPr>
            <a:spLocks noChangeArrowheads="1"/>
          </p:cNvSpPr>
          <p:nvPr/>
        </p:nvSpPr>
        <p:spPr bwMode="auto">
          <a:xfrm>
            <a:off x="1071563" y="642938"/>
            <a:ext cx="7072312" cy="5540375"/>
          </a:xfrm>
          <a:prstGeom prst="rect">
            <a:avLst/>
          </a:prstGeom>
          <a:noFill/>
          <a:ln w="9525">
            <a:noFill/>
            <a:miter lim="800000"/>
            <a:headEnd/>
            <a:tailEnd/>
          </a:ln>
        </p:spPr>
        <p:txBody>
          <a:bodyPr lIns="0" tIns="0" rIns="0" bIns="0" anchor="ctr">
            <a:spAutoFit/>
          </a:bodyPr>
          <a:lstStyle/>
          <a:p>
            <a:r>
              <a:rPr lang="es-ES" sz="2400" b="1" i="1">
                <a:solidFill>
                  <a:srgbClr val="FF0000"/>
                </a:solidFill>
              </a:rPr>
              <a:t>El miedo es generalmente desencadenado  por el tema universal de “algo” aproximándose a nosotros a través de espacio rápidamente, la pérdida repentina del apoyo y la amenaza de dolor, Inminente (pero no inmediato) , la amenaza conduce a una mayor vigilancia y a la tensión muscular. Tenemos la tendencia a congelarnos en el miedo y, cuando la amenaza se hace más inmediata, a huir. Si </a:t>
            </a:r>
            <a:r>
              <a:rPr lang="es-ES" sz="2400" b="1" i="1" u="sng">
                <a:solidFill>
                  <a:srgbClr val="FF0000"/>
                </a:solidFill>
              </a:rPr>
              <a:t>no hay nada que podamos</a:t>
            </a:r>
            <a:r>
              <a:rPr lang="es-ES" sz="2400" b="1" i="1">
                <a:solidFill>
                  <a:srgbClr val="FF0000"/>
                </a:solidFill>
              </a:rPr>
              <a:t> hacer para eliminar la amenaza, tendemos a </a:t>
            </a:r>
            <a:r>
              <a:rPr lang="es-ES" sz="2400" b="1" i="1" u="sng">
                <a:solidFill>
                  <a:srgbClr val="FF0000"/>
                </a:solidFill>
              </a:rPr>
              <a:t>no sentir pánico o miedo de ningún tipo</a:t>
            </a:r>
            <a:r>
              <a:rPr lang="es-ES" sz="2400" b="1" i="1">
                <a:solidFill>
                  <a:srgbClr val="FF0000"/>
                </a:solidFill>
              </a:rPr>
              <a:t>, ya que hay poco que podamos hacer para cambiar la situación. El miedo es probable que se haya desarrollado como una emoción que nos ayude a protegernos.</a:t>
            </a:r>
          </a:p>
        </p:txBody>
      </p:sp>
    </p:spTree>
  </p:cSld>
  <p:clrMapOvr>
    <a:masterClrMapping/>
  </p:clrMapOvr>
  <p:transition spd="slow" advTm="40000">
    <p:randomBa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1" descr="C:\Documents and Settings\Dell\Escritorio\miedo2.jpg"/>
          <p:cNvPicPr>
            <a:picLocks noChangeAspect="1" noChangeArrowheads="1"/>
          </p:cNvPicPr>
          <p:nvPr/>
        </p:nvPicPr>
        <p:blipFill>
          <a:blip r:embed="rId2"/>
          <a:srcRect/>
          <a:stretch>
            <a:fillRect/>
          </a:stretch>
        </p:blipFill>
        <p:spPr bwMode="auto">
          <a:xfrm>
            <a:off x="1357313" y="0"/>
            <a:ext cx="6643687"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miedo.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Rectángulo"/>
          <p:cNvSpPr>
            <a:spLocks noChangeArrowheads="1"/>
          </p:cNvSpPr>
          <p:nvPr/>
        </p:nvSpPr>
        <p:spPr bwMode="auto">
          <a:xfrm>
            <a:off x="857250" y="1285875"/>
            <a:ext cx="7572375" cy="4524375"/>
          </a:xfrm>
          <a:prstGeom prst="rect">
            <a:avLst/>
          </a:prstGeom>
          <a:noFill/>
          <a:ln w="9525">
            <a:noFill/>
            <a:miter lim="800000"/>
            <a:headEnd/>
            <a:tailEnd/>
          </a:ln>
        </p:spPr>
        <p:txBody>
          <a:bodyPr>
            <a:spAutoFit/>
          </a:bodyPr>
          <a:lstStyle/>
          <a:p>
            <a:r>
              <a:rPr lang="es-ES" sz="2400" b="1" i="1">
                <a:solidFill>
                  <a:srgbClr val="FF0000"/>
                </a:solidFill>
                <a:latin typeface="Calibri" pitchFamily="34" charset="0"/>
              </a:rPr>
              <a:t>El miedo está presente en nuestro día a día. No hay más que salir a las calles de las ciudades para poder observarlo a través de las reacciones violentas entre los individuos. A mi parecer, estas actitudes, han ido en aumento en los últimos años. El miedo social se observa en la forma de comunicación, de acercamiento a los demás, de respuestas desmedidas. La desconfianza del vecino, ¡tan española!, está volviendo al escenario de las calles fomentada por el poder a través de los medios de comunicación. Aún recuerdo en mi infancia un Madrid donde las personas se pegaban en la calle y los demás hacían corrillo a su alrededor disfrutando del espectáculo.</a:t>
            </a:r>
          </a:p>
        </p:txBody>
      </p:sp>
    </p:spTree>
  </p:cSld>
  <p:clrMapOvr>
    <a:masterClrMapping/>
  </p:clrMapOvr>
  <p:transition spd="slow" advTm="40000">
    <p:randomBa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lobo-miedo.jpg"/>
          <p:cNvPicPr>
            <a:picLocks noChangeAspect="1" noChangeArrowheads="1"/>
          </p:cNvPicPr>
          <p:nvPr/>
        </p:nvPicPr>
        <p:blipFill>
          <a:blip r:embed="rId2"/>
          <a:srcRect/>
          <a:stretch>
            <a:fillRect/>
          </a:stretch>
        </p:blipFill>
        <p:spPr bwMode="auto">
          <a:xfrm>
            <a:off x="0" y="0"/>
            <a:ext cx="9420225"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1" descr="C:\Documents and Settings\Dell\Escritorio\miedo.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Rectángulo"/>
          <p:cNvSpPr>
            <a:spLocks noChangeArrowheads="1"/>
          </p:cNvSpPr>
          <p:nvPr/>
        </p:nvSpPr>
        <p:spPr bwMode="auto">
          <a:xfrm>
            <a:off x="357188" y="285750"/>
            <a:ext cx="3857625" cy="7108825"/>
          </a:xfrm>
          <a:prstGeom prst="rect">
            <a:avLst/>
          </a:prstGeom>
          <a:noFill/>
          <a:ln w="9525">
            <a:noFill/>
            <a:miter lim="800000"/>
            <a:headEnd/>
            <a:tailEnd/>
          </a:ln>
        </p:spPr>
        <p:txBody>
          <a:bodyPr>
            <a:spAutoFit/>
          </a:bodyPr>
          <a:lstStyle/>
          <a:p>
            <a:r>
              <a:rPr lang="es-ES" sz="2400" b="1" i="1">
                <a:solidFill>
                  <a:srgbClr val="FF0000"/>
                </a:solidFill>
                <a:latin typeface="Calibri" pitchFamily="34" charset="0"/>
              </a:rPr>
              <a:t>La mayoría de los seres humanos podemos convivir con este miedo porque no pensamos en la muerte, la obviamos como un hecho que tendrá que llegar dentro de mucho, mucho tiempo. Sin embargo, existen personas para las que este miedo supone una fuente de angustia, hasta el punto de que puede interferir en su vida cotidiana. </a:t>
            </a:r>
          </a:p>
          <a:p>
            <a:r>
              <a:rPr lang="es-ES" sz="2400" b="1" i="1">
                <a:solidFill>
                  <a:srgbClr val="FF0000"/>
                </a:solidFill>
                <a:latin typeface="Calibri" pitchFamily="34" charset="0"/>
              </a:rPr>
              <a:t>Una de las causas principales de este miedo es el miedo a lo desconocido</a:t>
            </a:r>
            <a:r>
              <a:rPr lang="es-ES" b="1" i="1">
                <a:solidFill>
                  <a:srgbClr val="FF0000"/>
                </a:solidFill>
                <a:latin typeface="Calibri" pitchFamily="34" charset="0"/>
              </a:rPr>
              <a:t>.</a:t>
            </a:r>
            <a:r>
              <a:rPr lang="es-ES" b="1" i="1">
                <a:latin typeface="Calibri" pitchFamily="34" charset="0"/>
              </a:rPr>
              <a:t/>
            </a:r>
            <a:br>
              <a:rPr lang="es-ES" b="1" i="1">
                <a:latin typeface="Calibri" pitchFamily="34" charset="0"/>
              </a:rPr>
            </a:br>
            <a:r>
              <a:rPr lang="es-ES" b="1" i="1">
                <a:latin typeface="Calibri" pitchFamily="34" charset="0"/>
              </a:rPr>
              <a:t/>
            </a:r>
            <a:br>
              <a:rPr lang="es-ES" b="1" i="1">
                <a:latin typeface="Calibri" pitchFamily="34" charset="0"/>
              </a:rPr>
            </a:br>
            <a:endParaRPr lang="es-ES" i="1">
              <a:latin typeface="Calibri" pitchFamily="34" charset="0"/>
            </a:endParaRPr>
          </a:p>
          <a:p>
            <a:r>
              <a:rPr lang="es-ES" i="1">
                <a:latin typeface="Calibri" pitchFamily="34" charset="0"/>
              </a:rPr>
              <a:t/>
            </a:r>
            <a:br>
              <a:rPr lang="es-ES" i="1">
                <a:latin typeface="Calibri" pitchFamily="34" charset="0"/>
              </a:rPr>
            </a:br>
            <a:endParaRPr lang="es-ES" i="1">
              <a:latin typeface="Calibri" pitchFamily="34" charset="0"/>
            </a:endParaRPr>
          </a:p>
        </p:txBody>
      </p:sp>
      <p:pic>
        <p:nvPicPr>
          <p:cNvPr id="50179" name="Picture 2" descr="C:\Documents and Settings\Dell\Escritorio\1B0573788.jpg"/>
          <p:cNvPicPr>
            <a:picLocks noChangeAspect="1" noChangeArrowheads="1"/>
          </p:cNvPicPr>
          <p:nvPr/>
        </p:nvPicPr>
        <p:blipFill>
          <a:blip r:embed="rId2"/>
          <a:srcRect/>
          <a:stretch>
            <a:fillRect/>
          </a:stretch>
        </p:blipFill>
        <p:spPr bwMode="auto">
          <a:xfrm>
            <a:off x="4500563" y="0"/>
            <a:ext cx="4643437" cy="6848475"/>
          </a:xfrm>
          <a:prstGeom prst="rect">
            <a:avLst/>
          </a:prstGeom>
          <a:noFill/>
          <a:ln w="9525">
            <a:noFill/>
            <a:miter lim="800000"/>
            <a:headEnd/>
            <a:tailEnd/>
          </a:ln>
        </p:spPr>
      </p:pic>
    </p:spTree>
  </p:cSld>
  <p:clrMapOvr>
    <a:masterClrMapping/>
  </p:clrMapOvr>
  <p:transition spd="slow" advTm="37000">
    <p:randomBa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shattered-memories.jpg"/>
          <p:cNvPicPr>
            <a:picLocks noChangeAspect="1" noChangeArrowheads="1"/>
          </p:cNvPicPr>
          <p:nvPr/>
        </p:nvPicPr>
        <p:blipFill>
          <a:blip r:embed="rId2"/>
          <a:srcRect/>
          <a:stretch>
            <a:fillRect/>
          </a:stretch>
        </p:blipFill>
        <p:spPr bwMode="auto">
          <a:xfrm>
            <a:off x="0" y="0"/>
            <a:ext cx="9572625" cy="7018338"/>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fear-miedo.jpg"/>
          <p:cNvPicPr>
            <a:picLocks noChangeAspect="1" noChangeArrowheads="1"/>
          </p:cNvPicPr>
          <p:nvPr/>
        </p:nvPicPr>
        <p:blipFill>
          <a:blip r:embed="rId2"/>
          <a:srcRect/>
          <a:stretch>
            <a:fillRect/>
          </a:stretch>
        </p:blipFill>
        <p:spPr bwMode="auto">
          <a:xfrm>
            <a:off x="0" y="0"/>
            <a:ext cx="9167813"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Documents and Settings\Dell\Escritorio\miedo.jpg"/>
          <p:cNvPicPr>
            <a:picLocks noChangeAspect="1" noChangeArrowheads="1"/>
          </p:cNvPicPr>
          <p:nvPr/>
        </p:nvPicPr>
        <p:blipFill>
          <a:blip r:embed="rId2"/>
          <a:srcRect/>
          <a:stretch>
            <a:fillRect/>
          </a:stretch>
        </p:blipFill>
        <p:spPr bwMode="auto">
          <a:xfrm>
            <a:off x="500063" y="428625"/>
            <a:ext cx="8128000" cy="6096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1 Rectángulo"/>
          <p:cNvSpPr>
            <a:spLocks noChangeArrowheads="1"/>
          </p:cNvSpPr>
          <p:nvPr/>
        </p:nvSpPr>
        <p:spPr bwMode="auto">
          <a:xfrm>
            <a:off x="642938" y="1357313"/>
            <a:ext cx="8072437" cy="4986337"/>
          </a:xfrm>
          <a:prstGeom prst="rect">
            <a:avLst/>
          </a:prstGeom>
          <a:noFill/>
          <a:ln w="9525">
            <a:noFill/>
            <a:miter lim="800000"/>
            <a:headEnd/>
            <a:tailEnd/>
          </a:ln>
        </p:spPr>
        <p:txBody>
          <a:bodyPr>
            <a:spAutoFit/>
          </a:bodyPr>
          <a:lstStyle/>
          <a:p>
            <a:r>
              <a:rPr lang="es-ES" sz="2400" b="1" i="1">
                <a:solidFill>
                  <a:srgbClr val="FF0000"/>
                </a:solidFill>
                <a:latin typeface="Calibri" pitchFamily="34" charset="0"/>
              </a:rPr>
              <a:t>También está relacionado con el miedo a perder el control, por ello es un miedo muy intenso en aquellas personas que necesitan tenerlo todo controlado en cada momento. Por ello es persistente la preocupación por la salud, por su estado físico, la realización de chequeos, etc., intentando tener así controlado este hecho. Por ello en las personas con tanatofobia es muy habitual encontrar trastornos como el desorden obsesivo compulsivo o la hipocondría. </a:t>
            </a:r>
          </a:p>
          <a:p>
            <a:r>
              <a:rPr lang="es-ES" sz="2400" b="1" i="1">
                <a:solidFill>
                  <a:srgbClr val="FF0000"/>
                </a:solidFill>
                <a:latin typeface="Calibri" pitchFamily="34" charset="0"/>
              </a:rPr>
              <a:t>Finalmente muchas personas no tienen tanto miedo a la muerte como miedo a sufrir durante el proceso. Tienen miedo de sufrir dolor o de padecer una enfermedad terrible. </a:t>
            </a:r>
          </a:p>
          <a:p>
            <a:r>
              <a:rPr lang="es-ES">
                <a:solidFill>
                  <a:srgbClr val="FF0000"/>
                </a:solidFill>
                <a:latin typeface="Calibri" pitchFamily="34" charset="0"/>
              </a:rPr>
              <a:t/>
            </a:r>
            <a:br>
              <a:rPr lang="es-ES">
                <a:solidFill>
                  <a:srgbClr val="FF0000"/>
                </a:solidFill>
                <a:latin typeface="Calibri" pitchFamily="34" charset="0"/>
              </a:rPr>
            </a:br>
            <a:r>
              <a:rPr lang="es-ES">
                <a:solidFill>
                  <a:srgbClr val="FF0000"/>
                </a:solidFill>
                <a:latin typeface="Calibri" pitchFamily="34" charset="0"/>
              </a:rPr>
              <a:t/>
            </a:r>
            <a:br>
              <a:rPr lang="es-ES">
                <a:solidFill>
                  <a:srgbClr val="FF0000"/>
                </a:solidFill>
                <a:latin typeface="Calibri" pitchFamily="34" charset="0"/>
              </a:rPr>
            </a:br>
            <a:endParaRPr lang="es-ES">
              <a:solidFill>
                <a:srgbClr val="FF0000"/>
              </a:solidFill>
              <a:latin typeface="Calibri" pitchFamily="34" charset="0"/>
            </a:endParaRPr>
          </a:p>
        </p:txBody>
      </p:sp>
    </p:spTree>
  </p:cSld>
  <p:clrMapOvr>
    <a:masterClrMapping/>
  </p:clrMapOvr>
  <p:transition spd="slow" advTm="32000">
    <p:randomBa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1" descr="C:\Documents and Settings\Dell\Escritorio\QQQQ.bmp"/>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1" descr="C:\Documents and Settings\Dell\Escritorio\ssss.bmp"/>
          <p:cNvPicPr>
            <a:picLocks noChangeAspect="1" noChangeArrowheads="1"/>
          </p:cNvPicPr>
          <p:nvPr/>
        </p:nvPicPr>
        <p:blipFill>
          <a:blip r:embed="rId2"/>
          <a:srcRect/>
          <a:stretch>
            <a:fillRect/>
          </a:stretch>
        </p:blipFill>
        <p:spPr bwMode="auto">
          <a:xfrm>
            <a:off x="0" y="0"/>
            <a:ext cx="9144000" cy="6862763"/>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Dell\Escritorio\fobias.jpg"/>
          <p:cNvPicPr>
            <a:picLocks noChangeAspect="1" noChangeArrowheads="1"/>
          </p:cNvPicPr>
          <p:nvPr/>
        </p:nvPicPr>
        <p:blipFill>
          <a:blip r:embed="rId2"/>
          <a:srcRect/>
          <a:stretch>
            <a:fillRect/>
          </a:stretch>
        </p:blipFill>
        <p:spPr bwMode="auto">
          <a:xfrm>
            <a:off x="0" y="0"/>
            <a:ext cx="9193213"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1" descr="C:\Documents and Settings\Dell\Escritorio\miedo3.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13000">
    <p:randomBa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Documents and Settings\Dell\Escritorio\Escotofobia.jpg"/>
          <p:cNvPicPr>
            <a:picLocks noChangeAspect="1" noChangeArrowheads="1"/>
          </p:cNvPicPr>
          <p:nvPr/>
        </p:nvPicPr>
        <p:blipFill>
          <a:blip r:embed="rId2"/>
          <a:srcRect/>
          <a:stretch>
            <a:fillRect/>
          </a:stretch>
        </p:blipFill>
        <p:spPr bwMode="auto">
          <a:xfrm>
            <a:off x="0" y="0"/>
            <a:ext cx="9305925" cy="7072313"/>
          </a:xfrm>
          <a:prstGeom prst="rect">
            <a:avLst/>
          </a:prstGeom>
          <a:noFill/>
          <a:ln w="9525">
            <a:noFill/>
            <a:miter lim="800000"/>
            <a:headEnd/>
            <a:tailEnd/>
          </a:ln>
        </p:spPr>
      </p:pic>
      <p:sp>
        <p:nvSpPr>
          <p:cNvPr id="58371" name="1 Rectángulo"/>
          <p:cNvSpPr>
            <a:spLocks noChangeArrowheads="1"/>
          </p:cNvSpPr>
          <p:nvPr/>
        </p:nvSpPr>
        <p:spPr bwMode="auto">
          <a:xfrm>
            <a:off x="571500" y="857250"/>
            <a:ext cx="4572000" cy="5540375"/>
          </a:xfrm>
          <a:prstGeom prst="rect">
            <a:avLst/>
          </a:prstGeom>
          <a:noFill/>
          <a:ln w="9525">
            <a:noFill/>
            <a:miter lim="800000"/>
            <a:headEnd/>
            <a:tailEnd/>
          </a:ln>
        </p:spPr>
        <p:txBody>
          <a:bodyPr>
            <a:spAutoFit/>
          </a:bodyPr>
          <a:lstStyle/>
          <a:p>
            <a:r>
              <a:rPr lang="es-ES" sz="2400" b="1" i="1">
                <a:solidFill>
                  <a:srgbClr val="FF0000"/>
                </a:solidFill>
              </a:rPr>
              <a:t>1.Dejaría mi trabajo</a:t>
            </a:r>
            <a:br>
              <a:rPr lang="es-ES" sz="2400" b="1" i="1">
                <a:solidFill>
                  <a:srgbClr val="FF0000"/>
                </a:solidFill>
              </a:rPr>
            </a:br>
            <a:r>
              <a:rPr lang="es-ES" sz="2400" b="1" i="1">
                <a:solidFill>
                  <a:srgbClr val="FF0000"/>
                </a:solidFill>
              </a:rPr>
              <a:t>2.Viviría un año en Edimburgo</a:t>
            </a:r>
            <a:br>
              <a:rPr lang="es-ES" sz="2400" b="1" i="1">
                <a:solidFill>
                  <a:srgbClr val="FF0000"/>
                </a:solidFill>
              </a:rPr>
            </a:br>
            <a:r>
              <a:rPr lang="es-ES" sz="2400" b="1" i="1">
                <a:solidFill>
                  <a:srgbClr val="FF0000"/>
                </a:solidFill>
              </a:rPr>
              <a:t>3.Me tiraría en paracaídas</a:t>
            </a:r>
            <a:br>
              <a:rPr lang="es-ES" sz="2400" b="1" i="1">
                <a:solidFill>
                  <a:srgbClr val="FF0000"/>
                </a:solidFill>
              </a:rPr>
            </a:br>
            <a:r>
              <a:rPr lang="es-ES" sz="2400" b="1" i="1">
                <a:solidFill>
                  <a:srgbClr val="FF0000"/>
                </a:solidFill>
              </a:rPr>
              <a:t>4.Le diría a unos cuantos lo que pienso de ellos</a:t>
            </a:r>
            <a:br>
              <a:rPr lang="es-ES" sz="2400" b="1" i="1">
                <a:solidFill>
                  <a:srgbClr val="FF0000"/>
                </a:solidFill>
              </a:rPr>
            </a:br>
            <a:r>
              <a:rPr lang="es-ES" sz="2400" b="1" i="1">
                <a:solidFill>
                  <a:srgbClr val="FF0000"/>
                </a:solidFill>
              </a:rPr>
              <a:t>5.Montaría mi propio negocio</a:t>
            </a:r>
            <a:br>
              <a:rPr lang="es-ES" sz="2400" b="1" i="1">
                <a:solidFill>
                  <a:srgbClr val="FF0000"/>
                </a:solidFill>
              </a:rPr>
            </a:br>
            <a:r>
              <a:rPr lang="es-ES" sz="2400" b="1" i="1">
                <a:solidFill>
                  <a:srgbClr val="FF0000"/>
                </a:solidFill>
              </a:rPr>
              <a:t>6.Me dejaría barba</a:t>
            </a:r>
            <a:br>
              <a:rPr lang="es-ES" sz="2400" b="1" i="1">
                <a:solidFill>
                  <a:srgbClr val="FF0000"/>
                </a:solidFill>
              </a:rPr>
            </a:br>
            <a:r>
              <a:rPr lang="es-ES" sz="2400" b="1" i="1">
                <a:solidFill>
                  <a:srgbClr val="FF0000"/>
                </a:solidFill>
              </a:rPr>
              <a:t>7.Daría la vuelta al mundo andando</a:t>
            </a:r>
            <a:br>
              <a:rPr lang="es-ES" sz="2400" b="1" i="1">
                <a:solidFill>
                  <a:srgbClr val="FF0000"/>
                </a:solidFill>
              </a:rPr>
            </a:br>
            <a:r>
              <a:rPr lang="es-ES" sz="2400" b="1" i="1">
                <a:solidFill>
                  <a:srgbClr val="FF0000"/>
                </a:solidFill>
              </a:rPr>
              <a:t>8.Bailaría en público sin estar bebido</a:t>
            </a:r>
            <a:br>
              <a:rPr lang="es-ES" sz="2400" b="1" i="1">
                <a:solidFill>
                  <a:srgbClr val="FF0000"/>
                </a:solidFill>
              </a:rPr>
            </a:br>
            <a:r>
              <a:rPr lang="es-ES" sz="2400" b="1" i="1">
                <a:solidFill>
                  <a:srgbClr val="FF0000"/>
                </a:solidFill>
              </a:rPr>
              <a:t>9.Diría NO en su justo momento</a:t>
            </a:r>
            <a:br>
              <a:rPr lang="es-ES" sz="2400" b="1" i="1">
                <a:solidFill>
                  <a:srgbClr val="FF0000"/>
                </a:solidFill>
              </a:rPr>
            </a:br>
            <a:r>
              <a:rPr lang="es-ES" sz="2400" b="1" i="1">
                <a:solidFill>
                  <a:srgbClr val="FF0000"/>
                </a:solidFill>
              </a:rPr>
              <a:t>10.Tendría dos hijos más</a:t>
            </a:r>
            <a:r>
              <a:rPr lang="es-ES"/>
              <a:t/>
            </a:r>
            <a:br>
              <a:rPr lang="es-ES"/>
            </a:br>
            <a:endParaRPr lang="es-ES"/>
          </a:p>
        </p:txBody>
      </p:sp>
    </p:spTree>
  </p:cSld>
  <p:clrMapOvr>
    <a:masterClrMapping/>
  </p:clrMapOvr>
  <p:transition spd="slow" advTm="30000">
    <p:randomBa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Documents and Settings\Dell\Escritorio\miedoEW.jpg"/>
          <p:cNvPicPr>
            <a:picLocks noChangeAspect="1" noChangeArrowheads="1"/>
          </p:cNvPicPr>
          <p:nvPr/>
        </p:nvPicPr>
        <p:blipFill>
          <a:blip r:embed="rId2"/>
          <a:srcRect/>
          <a:stretch>
            <a:fillRect/>
          </a:stretch>
        </p:blipFill>
        <p:spPr bwMode="auto">
          <a:xfrm>
            <a:off x="0" y="0"/>
            <a:ext cx="9144000" cy="69215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Documents and Settings\Dell\Escritorio\miedo-a-la-obscuridad.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Documents and Settings\Dell\Escritorio\miedo-350.jpg"/>
          <p:cNvPicPr>
            <a:picLocks noChangeAspect="1" noChangeArrowheads="1"/>
          </p:cNvPicPr>
          <p:nvPr/>
        </p:nvPicPr>
        <p:blipFill>
          <a:blip r:embed="rId2"/>
          <a:srcRect/>
          <a:stretch>
            <a:fillRect/>
          </a:stretch>
        </p:blipFill>
        <p:spPr bwMode="auto">
          <a:xfrm>
            <a:off x="928688" y="0"/>
            <a:ext cx="6858000" cy="685800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Dell\Escritorio\MOVIMIENTO PARA HACER\090228gif_annimation_eye.gif"/>
          <p:cNvPicPr>
            <a:picLocks noChangeAspect="1" noChangeArrowheads="1" noCrop="1"/>
          </p:cNvPicPr>
          <p:nvPr/>
        </p:nvPicPr>
        <p:blipFill>
          <a:blip r:embed="rId2"/>
          <a:srcRect/>
          <a:stretch>
            <a:fillRect/>
          </a:stretch>
        </p:blipFill>
        <p:spPr bwMode="auto">
          <a:xfrm flipH="1">
            <a:off x="-642974" y="500042"/>
            <a:ext cx="8001024" cy="6000768"/>
          </a:xfrm>
          <a:prstGeom prst="rect">
            <a:avLst/>
          </a:prstGeom>
          <a:noFill/>
          <a:ln w="9525">
            <a:noFill/>
            <a:miter lim="800000"/>
            <a:headEnd/>
            <a:tailEnd/>
          </a:ln>
        </p:spPr>
      </p:pic>
      <p:pic>
        <p:nvPicPr>
          <p:cNvPr id="64514" name="Picture 2" descr="C:\Documents and Settings\Dell\Escritorio\miedoBBB.jpg"/>
          <p:cNvPicPr>
            <a:picLocks noChangeAspect="1" noChangeArrowheads="1"/>
          </p:cNvPicPr>
          <p:nvPr/>
        </p:nvPicPr>
        <p:blipFill>
          <a:blip r:embed="rId3"/>
          <a:srcRect/>
          <a:stretch>
            <a:fillRect/>
          </a:stretch>
        </p:blipFill>
        <p:spPr bwMode="auto">
          <a:xfrm>
            <a:off x="285720" y="0"/>
            <a:ext cx="9144000" cy="6858000"/>
          </a:xfrm>
          <a:prstGeom prst="rect">
            <a:avLst/>
          </a:prstGeom>
          <a:noFill/>
          <a:ln w="9525">
            <a:noFill/>
            <a:miter lim="800000"/>
            <a:headEnd/>
            <a:tailEnd/>
          </a:ln>
        </p:spPr>
      </p:pic>
      <p:sp>
        <p:nvSpPr>
          <p:cNvPr id="6" name="5 Rectángulo"/>
          <p:cNvSpPr/>
          <p:nvPr/>
        </p:nvSpPr>
        <p:spPr>
          <a:xfrm>
            <a:off x="3857620" y="857232"/>
            <a:ext cx="4680108"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effectLst>
                  <a:outerShdw dist="35921" dir="2700000" algn="ctr" rotWithShape="0">
                    <a:srgbClr val="808080">
                      <a:alpha val="79999"/>
                    </a:srgbClr>
                  </a:outerShdw>
                </a:effectLst>
                <a:latin typeface="Arial Black" pitchFamily="34" charset="0"/>
                <a:cs typeface="Times New Roman"/>
              </a:rPr>
              <a:t> BUEN DIA</a:t>
            </a:r>
          </a:p>
        </p:txBody>
      </p:sp>
      <p:pic>
        <p:nvPicPr>
          <p:cNvPr id="64516"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64517"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64518"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64519"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64520" name="Picture 2" descr="CARA"/>
          <p:cNvPicPr>
            <a:picLocks noChangeAspect="1" noChangeArrowheads="1"/>
          </p:cNvPicPr>
          <p:nvPr/>
        </p:nvPicPr>
        <p:blipFill>
          <a:blip r:embed="rId5"/>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effectLst>
                  <a:outerShdw dist="35921" dir="2700000" algn="ctr" rotWithShape="0">
                    <a:schemeClr val="folHlink">
                      <a:alpha val="80000"/>
                    </a:schemeClr>
                  </a:outerShdw>
                </a:effectLst>
                <a:latin typeface="Snap ITC"/>
              </a:rPr>
              <a:t>LUIS</a:t>
            </a:r>
          </a:p>
        </p:txBody>
      </p:sp>
    </p:spTree>
  </p:cSld>
  <p:clrMapOvr>
    <a:masterClrMapping/>
  </p:clrMapOvr>
  <p:transition spd="slow" advTm="17000">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5" presetClass="exit" presetSubtype="0" fill="hold" nodeType="clickEffect">
                                  <p:stCondLst>
                                    <p:cond delay="0"/>
                                  </p:stCondLst>
                                  <p:childTnLst>
                                    <p:animEffect transition="out" filter="fade">
                                      <p:cBhvr>
                                        <p:cTn id="11" dur="2000"/>
                                        <p:tgtEl>
                                          <p:spTgt spid="64514"/>
                                        </p:tgtEl>
                                      </p:cBhvr>
                                    </p:animEffect>
                                    <p:anim calcmode="lin" valueType="num">
                                      <p:cBhvr>
                                        <p:cTn id="12" dur="2000"/>
                                        <p:tgtEl>
                                          <p:spTgt spid="64514"/>
                                        </p:tgtEl>
                                        <p:attrNameLst>
                                          <p:attrName>style.rotation</p:attrName>
                                        </p:attrNameLst>
                                      </p:cBhvr>
                                      <p:tavLst>
                                        <p:tav tm="0">
                                          <p:val>
                                            <p:fltVal val="0"/>
                                          </p:val>
                                        </p:tav>
                                        <p:tav tm="100000">
                                          <p:val>
                                            <p:fltVal val="720"/>
                                          </p:val>
                                        </p:tav>
                                      </p:tavLst>
                                    </p:anim>
                                    <p:anim calcmode="lin" valueType="num">
                                      <p:cBhvr>
                                        <p:cTn id="13" dur="2000"/>
                                        <p:tgtEl>
                                          <p:spTgt spid="64514"/>
                                        </p:tgtEl>
                                        <p:attrNameLst>
                                          <p:attrName>ppt_h</p:attrName>
                                        </p:attrNameLst>
                                      </p:cBhvr>
                                      <p:tavLst>
                                        <p:tav tm="0">
                                          <p:val>
                                            <p:strVal val="ppt_h"/>
                                          </p:val>
                                        </p:tav>
                                        <p:tav tm="100000">
                                          <p:val>
                                            <p:fltVal val="0"/>
                                          </p:val>
                                        </p:tav>
                                      </p:tavLst>
                                    </p:anim>
                                    <p:anim calcmode="lin" valueType="num">
                                      <p:cBhvr>
                                        <p:cTn id="14" dur="2000"/>
                                        <p:tgtEl>
                                          <p:spTgt spid="64514"/>
                                        </p:tgtEl>
                                        <p:attrNameLst>
                                          <p:attrName>ppt_w</p:attrName>
                                        </p:attrNameLst>
                                      </p:cBhvr>
                                      <p:tavLst>
                                        <p:tav tm="0">
                                          <p:val>
                                            <p:strVal val="ppt_w"/>
                                          </p:val>
                                        </p:tav>
                                        <p:tav tm="100000">
                                          <p:val>
                                            <p:fltVal val="0"/>
                                          </p:val>
                                        </p:tav>
                                      </p:tavLst>
                                    </p:anim>
                                    <p:set>
                                      <p:cBhvr>
                                        <p:cTn id="15" dur="1" fill="hold">
                                          <p:stCondLst>
                                            <p:cond delay="1999"/>
                                          </p:stCondLst>
                                        </p:cTn>
                                        <p:tgtEl>
                                          <p:spTgt spid="645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IE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MIEDO</Template>
  <TotalTime>30</TotalTime>
  <Words>1026</Words>
  <Application>Microsoft Office PowerPoint</Application>
  <PresentationFormat>Presentación en pantalla (4:3)</PresentationFormat>
  <Paragraphs>60</Paragraphs>
  <Slides>63</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63</vt:i4>
      </vt:variant>
    </vt:vector>
  </HeadingPairs>
  <TitlesOfParts>
    <vt:vector size="68" baseType="lpstr">
      <vt:lpstr>Arial</vt:lpstr>
      <vt:lpstr>Calibri</vt:lpstr>
      <vt:lpstr>Arial Black</vt:lpstr>
      <vt:lpstr>MIEDO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2014-05-15T08:05:50Z</dcterms:created>
  <dcterms:modified xsi:type="dcterms:W3CDTF">2014-05-15T08:36:28Z</dcterms:modified>
</cp:coreProperties>
</file>