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377" r:id="rId3"/>
    <p:sldId id="574" r:id="rId4"/>
    <p:sldId id="597" r:id="rId5"/>
    <p:sldId id="613" r:id="rId6"/>
    <p:sldId id="575" r:id="rId7"/>
    <p:sldId id="616" r:id="rId8"/>
    <p:sldId id="576" r:id="rId9"/>
    <p:sldId id="577" r:id="rId10"/>
    <p:sldId id="579" r:id="rId11"/>
    <p:sldId id="573" r:id="rId12"/>
    <p:sldId id="578" r:id="rId13"/>
    <p:sldId id="581" r:id="rId14"/>
    <p:sldId id="583" r:id="rId15"/>
    <p:sldId id="585" r:id="rId16"/>
    <p:sldId id="596" r:id="rId17"/>
    <p:sldId id="580" r:id="rId18"/>
    <p:sldId id="587" r:id="rId19"/>
    <p:sldId id="589" r:id="rId20"/>
    <p:sldId id="590" r:id="rId21"/>
    <p:sldId id="595" r:id="rId22"/>
    <p:sldId id="582" r:id="rId23"/>
    <p:sldId id="591" r:id="rId24"/>
    <p:sldId id="592" r:id="rId25"/>
    <p:sldId id="593" r:id="rId26"/>
    <p:sldId id="594" r:id="rId27"/>
    <p:sldId id="584" r:id="rId28"/>
    <p:sldId id="598" r:id="rId29"/>
    <p:sldId id="599" r:id="rId30"/>
    <p:sldId id="600" r:id="rId31"/>
    <p:sldId id="601" r:id="rId32"/>
    <p:sldId id="586" r:id="rId33"/>
    <p:sldId id="602" r:id="rId34"/>
    <p:sldId id="603" r:id="rId35"/>
    <p:sldId id="604" r:id="rId36"/>
    <p:sldId id="605" r:id="rId37"/>
    <p:sldId id="588" r:id="rId38"/>
    <p:sldId id="607" r:id="rId39"/>
    <p:sldId id="608" r:id="rId40"/>
    <p:sldId id="609" r:id="rId41"/>
    <p:sldId id="612" r:id="rId42"/>
    <p:sldId id="606" r:id="rId43"/>
    <p:sldId id="611" r:id="rId44"/>
    <p:sldId id="378" r:id="rId45"/>
    <p:sldId id="617" r:id="rId46"/>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fZZb7A9+850qx/kT9qVQ" hashData="rdPCIBXa9WSlSJKvnahtUCAljh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20/12/2016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20/12/2016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20/12/2016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40.jpeg"/><Relationship Id="rId4" Type="http://schemas.openxmlformats.org/officeDocument/2006/relationships/image" Target="../media/image3.gif"/></Relationships>
</file>

<file path=ppt/slides/_rels/slide44.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Resultado de imagen de EL MAR EN GIF"/>
          <p:cNvPicPr>
            <a:picLocks noChangeAspect="1" noChangeArrowheads="1" noCrop="1"/>
          </p:cNvPicPr>
          <p:nvPr/>
        </p:nvPicPr>
        <p:blipFill>
          <a:blip r:embed="rId3"/>
          <a:srcRect/>
          <a:stretch>
            <a:fillRect/>
          </a:stretch>
        </p:blipFill>
        <p:spPr bwMode="auto">
          <a:xfrm>
            <a:off x="-1" y="0"/>
            <a:ext cx="11269664" cy="8122702"/>
          </a:xfrm>
          <a:prstGeom prst="rect">
            <a:avLst/>
          </a:prstGeom>
          <a:noFill/>
        </p:spPr>
      </p:pic>
      <p:pic>
        <p:nvPicPr>
          <p:cNvPr id="12" name="Picture 3" descr="illusion-013"/>
          <p:cNvPicPr>
            <a:picLocks noChangeAspect="1" noChangeArrowheads="1"/>
          </p:cNvPicPr>
          <p:nvPr/>
        </p:nvPicPr>
        <p:blipFill>
          <a:blip r:embed="rId4" cstate="print">
            <a:duotone>
              <a:schemeClr val="accent5">
                <a:shade val="45000"/>
                <a:satMod val="135000"/>
              </a:schemeClr>
              <a:prstClr val="white"/>
            </a:duotone>
            <a:lum contrast="66000"/>
          </a:blip>
          <a:srcRect/>
          <a:stretch>
            <a:fillRect/>
          </a:stretch>
        </p:blipFill>
        <p:spPr bwMode="auto">
          <a:xfrm>
            <a:off x="0"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91361" y="2387590"/>
            <a:ext cx="9501254"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MAR  DEL  DIABLO</a:t>
            </a:r>
          </a:p>
          <a:p>
            <a:pPr algn="ctr"/>
            <a:r>
              <a:rPr lang="es-ES" sz="1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(TRIÁNGULO  DEL  DRAGÓN)</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8"/>
          <p:cNvPicPr>
            <a:picLocks noChangeAspect="1" noChangeArrowheads="1"/>
          </p:cNvPicPr>
          <p:nvPr/>
        </p:nvPicPr>
        <p:blipFill>
          <a:blip r:embed="rId7"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4" y="209952"/>
            <a:ext cx="962617" cy="1187308"/>
          </a:xfrm>
          <a:prstGeom prst="rect">
            <a:avLst/>
          </a:prstGeom>
          <a:noFill/>
          <a:ln w="9525">
            <a:noFill/>
            <a:miter lim="800000"/>
            <a:headEnd/>
            <a:tailEnd/>
          </a:ln>
        </p:spPr>
      </p:pic>
      <p:pic>
        <p:nvPicPr>
          <p:cNvPr id="20" name="Picture 6" descr="http://www.nombres-animados.net/Letra-J/Jose-Luis/Nombre-animado-Jose-Luis-04.gif"/>
          <p:cNvPicPr>
            <a:picLocks noChangeAspect="1" noChangeArrowheads="1" noCrop="1"/>
          </p:cNvPicPr>
          <p:nvPr/>
        </p:nvPicPr>
        <p:blipFill>
          <a:blip r:embed="rId9">
            <a:duotone>
              <a:prstClr val="black"/>
              <a:schemeClr val="accent2">
                <a:tint val="45000"/>
                <a:satMod val="400000"/>
              </a:schemeClr>
            </a:duotone>
            <a:lum bright="-17000" contrast="91000"/>
          </a:blip>
          <a:srcRect/>
          <a:stretch>
            <a:fillRect/>
          </a:stretch>
        </p:blipFill>
        <p:spPr bwMode="auto">
          <a:xfrm>
            <a:off x="1562865" y="6245242"/>
            <a:ext cx="2475822" cy="1039579"/>
          </a:xfrm>
          <a:prstGeom prst="rect">
            <a:avLst/>
          </a:prstGeom>
          <a:noFill/>
        </p:spPr>
      </p:pic>
    </p:spTree>
  </p:cSld>
  <p:clrMapOvr>
    <a:masterClrMapping/>
  </p:clrMapOvr>
  <p:transition spd="slow" advTm="12000">
    <p:random/>
    <p:sndAc>
      <p:stSnd loop="1">
        <p:snd r:embed="rId2" name="instrumental - ray conniff - la mer - música orquesta - grandes orquest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de EL MAR EN GIF"/>
          <p:cNvPicPr>
            <a:picLocks noChangeAspect="1" noChangeArrowheads="1" noCrop="1"/>
          </p:cNvPicPr>
          <p:nvPr/>
        </p:nvPicPr>
        <p:blipFill>
          <a:blip r:embed="rId2"/>
          <a:srcRect/>
          <a:stretch>
            <a:fillRect/>
          </a:stretch>
        </p:blipFill>
        <p:spPr bwMode="auto">
          <a:xfrm>
            <a:off x="-1" y="0"/>
            <a:ext cx="11269664" cy="8122702"/>
          </a:xfrm>
          <a:prstGeom prst="rect">
            <a:avLst/>
          </a:prstGeom>
          <a:noFill/>
        </p:spPr>
      </p:pic>
      <p:sp>
        <p:nvSpPr>
          <p:cNvPr id="4" name="3 Rectángulo"/>
          <p:cNvSpPr/>
          <p:nvPr/>
        </p:nvSpPr>
        <p:spPr>
          <a:xfrm>
            <a:off x="1491427" y="2173276"/>
            <a:ext cx="8458332" cy="2140388"/>
          </a:xfrm>
          <a:prstGeom prst="rect">
            <a:avLst/>
          </a:prstGeom>
        </p:spPr>
        <p:txBody>
          <a:bodyPr wrap="none" lIns="108009" tIns="54004" rIns="108009" bIns="54004">
            <a:spAutoFit/>
          </a:bodyPr>
          <a:lstStyle/>
          <a:p>
            <a:pPr algn="ctr"/>
            <a:r>
              <a:rPr lang="es-ES" sz="6600" b="1" dirty="0">
                <a:ln w="12700">
                  <a:solidFill>
                    <a:schemeClr val="tx2">
                      <a:satMod val="155000"/>
                    </a:schemeClr>
                  </a:solidFill>
                  <a:prstDash val="solid"/>
                </a:ln>
                <a:solidFill>
                  <a:srgbClr val="FF0000"/>
                </a:solidFill>
                <a:effectLst>
                  <a:glow rad="228600">
                    <a:schemeClr val="accent1">
                      <a:satMod val="175000"/>
                      <a:alpha val="40000"/>
                    </a:schemeClr>
                  </a:glow>
                  <a:outerShdw blurRad="41275" dist="20320" dir="1800000" algn="tl" rotWithShape="0">
                    <a:srgbClr val="000000">
                      <a:alpha val="40000"/>
                    </a:srgbClr>
                  </a:outerShdw>
                </a:effectLst>
              </a:rPr>
              <a:t>El “Mar del diablo” </a:t>
            </a:r>
            <a:r>
              <a:rPr lang="es-ES" sz="6600" b="1" dirty="0" smtClean="0">
                <a:ln w="12700">
                  <a:solidFill>
                    <a:schemeClr val="tx2">
                      <a:satMod val="155000"/>
                    </a:schemeClr>
                  </a:solidFill>
                  <a:prstDash val="solid"/>
                </a:ln>
                <a:solidFill>
                  <a:srgbClr val="FF0000"/>
                </a:solidFill>
                <a:effectLst>
                  <a:glow rad="228600">
                    <a:schemeClr val="accent1">
                      <a:satMod val="175000"/>
                      <a:alpha val="40000"/>
                    </a:schemeClr>
                  </a:glow>
                  <a:outerShdw blurRad="41275" dist="20320" dir="1800000" algn="tl" rotWithShape="0">
                    <a:srgbClr val="000000">
                      <a:alpha val="40000"/>
                    </a:srgbClr>
                  </a:outerShdw>
                </a:effectLst>
              </a:rPr>
              <a:t>o</a:t>
            </a:r>
          </a:p>
          <a:p>
            <a:pPr algn="ctr"/>
            <a:r>
              <a:rPr lang="es-ES" sz="6600" b="1" dirty="0" smtClean="0">
                <a:ln w="12700">
                  <a:solidFill>
                    <a:schemeClr val="tx2">
                      <a:satMod val="155000"/>
                    </a:schemeClr>
                  </a:solidFill>
                  <a:prstDash val="solid"/>
                </a:ln>
                <a:solidFill>
                  <a:srgbClr val="FF0000"/>
                </a:solidFill>
                <a:effectLst>
                  <a:glow rad="228600">
                    <a:schemeClr val="accent1">
                      <a:satMod val="175000"/>
                      <a:alpha val="40000"/>
                    </a:schemeClr>
                  </a:glow>
                  <a:outerShdw blurRad="41275" dist="20320" dir="1800000" algn="tl" rotWithShape="0">
                    <a:srgbClr val="000000">
                      <a:alpha val="40000"/>
                    </a:srgbClr>
                  </a:outerShdw>
                </a:effectLst>
              </a:rPr>
              <a:t> </a:t>
            </a:r>
            <a:r>
              <a:rPr lang="es-ES" sz="6600" b="1" dirty="0">
                <a:ln w="12700">
                  <a:solidFill>
                    <a:schemeClr val="tx2">
                      <a:satMod val="155000"/>
                    </a:schemeClr>
                  </a:solidFill>
                  <a:prstDash val="solid"/>
                </a:ln>
                <a:solidFill>
                  <a:srgbClr val="FF0000"/>
                </a:solidFill>
                <a:effectLst>
                  <a:glow rad="228600">
                    <a:schemeClr val="accent1">
                      <a:satMod val="175000"/>
                      <a:alpha val="40000"/>
                    </a:schemeClr>
                  </a:glow>
                  <a:outerShdw blurRad="41275" dist="20320" dir="1800000" algn="tl" rotWithShape="0">
                    <a:srgbClr val="000000">
                      <a:alpha val="40000"/>
                    </a:srgbClr>
                  </a:outerShdw>
                </a:effectLst>
              </a:rPr>
              <a:t>“Triángulo del Dragón”</a:t>
            </a:r>
          </a:p>
        </p:txBody>
      </p:sp>
      <p:pic>
        <p:nvPicPr>
          <p:cNvPr id="3" name="Picture 3" descr="illusion-015"/>
          <p:cNvPicPr>
            <a:picLocks noChangeAspect="1" noChangeArrowheads="1" noCrop="1"/>
          </p:cNvPicPr>
          <p:nvPr/>
        </p:nvPicPr>
        <p:blipFill>
          <a:blip r:embed="rId3" cstate="print">
            <a:duotone>
              <a:prstClr val="black"/>
              <a:schemeClr val="accent1">
                <a:tint val="45000"/>
                <a:satMod val="400000"/>
              </a:schemeClr>
            </a:duotone>
            <a:lum bright="-43000" contrast="83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ytimg.com/vi/8dQP8xru07Q/maxresdefault.jpg"/>
          <p:cNvPicPr>
            <a:picLocks noChangeAspect="1" noChangeArrowheads="1"/>
          </p:cNvPicPr>
          <p:nvPr/>
        </p:nvPicPr>
        <p:blipFill>
          <a:blip r:embed="rId2"/>
          <a:srcRect/>
          <a:stretch>
            <a:fillRect/>
          </a:stretch>
        </p:blipFill>
        <p:spPr bwMode="auto">
          <a:xfrm>
            <a:off x="0" y="0"/>
            <a:ext cx="11269690"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i20.tinypic.com/jufuk3.jpg"/>
          <p:cNvPicPr>
            <a:picLocks noChangeAspect="1" noChangeArrowheads="1"/>
          </p:cNvPicPr>
          <p:nvPr/>
        </p:nvPicPr>
        <p:blipFill>
          <a:blip r:embed="rId2"/>
          <a:srcRect/>
          <a:stretch>
            <a:fillRect/>
          </a:stretch>
        </p:blipFill>
        <p:spPr bwMode="auto">
          <a:xfrm>
            <a:off x="0" y="0"/>
            <a:ext cx="11269663" cy="7776900"/>
          </a:xfrm>
          <a:prstGeom prst="rect">
            <a:avLst/>
          </a:prstGeom>
          <a:noFill/>
        </p:spPr>
      </p:pic>
    </p:spTree>
  </p:cSld>
  <p:clrMapOvr>
    <a:masterClrMapping/>
  </p:clrMapOvr>
  <p:transition spd="slow" advTm="6000">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11269664" cy="8122702"/>
          </a:xfrm>
          <a:prstGeom prst="rect">
            <a:avLst/>
          </a:prstGeom>
          <a:noFill/>
        </p:spPr>
      </p:pic>
      <p:sp>
        <p:nvSpPr>
          <p:cNvPr id="2" name="1 Rectángulo"/>
          <p:cNvSpPr/>
          <p:nvPr/>
        </p:nvSpPr>
        <p:spPr>
          <a:xfrm>
            <a:off x="1920055" y="2101838"/>
            <a:ext cx="7206468" cy="3063718"/>
          </a:xfrm>
          <a:prstGeom prst="rect">
            <a:avLst/>
          </a:prstGeom>
        </p:spPr>
        <p:txBody>
          <a:bodyPr wrap="square" lIns="108009" tIns="54004" rIns="108009" bIns="54004">
            <a:spAutoFit/>
          </a:bodyPr>
          <a:lstStyle/>
          <a:p>
            <a:pPr algn="ctr"/>
            <a:r>
              <a:rPr lang="es-ES" sz="4800" i="1" dirty="0">
                <a:effectLst>
                  <a:glow rad="228600">
                    <a:schemeClr val="accent5">
                      <a:satMod val="175000"/>
                      <a:alpha val="40000"/>
                    </a:schemeClr>
                  </a:glow>
                </a:effectLst>
                <a:latin typeface="Arial Black" pitchFamily="34" charset="0"/>
              </a:rPr>
              <a:t>El Mar del Diablo, desapariciones de barcos en JAPÓN, </a:t>
            </a:r>
            <a:r>
              <a:rPr lang="es-ES" sz="4800" i="1" dirty="0" smtClean="0">
                <a:effectLst>
                  <a:glow rad="228600">
                    <a:schemeClr val="accent5">
                      <a:satMod val="175000"/>
                      <a:alpha val="40000"/>
                    </a:schemeClr>
                  </a:glow>
                </a:effectLst>
                <a:latin typeface="Arial Black" pitchFamily="34" charset="0"/>
              </a:rPr>
              <a:t>¡Sorprendente</a:t>
            </a:r>
            <a:r>
              <a:rPr lang="es-ES" sz="4800" i="1" dirty="0">
                <a:effectLst>
                  <a:glow rad="228600">
                    <a:schemeClr val="accent5">
                      <a:satMod val="175000"/>
                      <a:alpha val="40000"/>
                    </a:schemeClr>
                  </a:glow>
                </a:effectLst>
                <a:latin typeface="Arial Black" pitchFamily="34" charset="0"/>
              </a:rPr>
              <a:t>!</a:t>
            </a:r>
          </a:p>
        </p:txBody>
      </p:sp>
    </p:spTree>
  </p:cSld>
  <p:clrMapOvr>
    <a:masterClrMapping/>
  </p:clrMapOvr>
  <p:transition spd="slow" advTm="12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de EL MAR EN GIF"/>
          <p:cNvPicPr>
            <a:picLocks noChangeAspect="1" noChangeArrowheads="1" noCrop="1"/>
          </p:cNvPicPr>
          <p:nvPr/>
        </p:nvPicPr>
        <p:blipFill>
          <a:blip r:embed="rId2"/>
          <a:srcRect/>
          <a:stretch>
            <a:fillRect/>
          </a:stretch>
        </p:blipFill>
        <p:spPr bwMode="auto">
          <a:xfrm>
            <a:off x="-1" y="0"/>
            <a:ext cx="11269664" cy="8122702"/>
          </a:xfrm>
          <a:prstGeom prst="rect">
            <a:avLst/>
          </a:prstGeom>
          <a:noFill/>
        </p:spPr>
      </p:pic>
      <p:sp>
        <p:nvSpPr>
          <p:cNvPr id="3" name="2 Rectángulo"/>
          <p:cNvSpPr/>
          <p:nvPr/>
        </p:nvSpPr>
        <p:spPr>
          <a:xfrm rot="5400000">
            <a:off x="5155418" y="-5155414"/>
            <a:ext cx="958832" cy="1126966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04" tIns="55552" rIns="111104" bIns="55552" anchor="ctr"/>
          <a:lstStyle/>
          <a:p>
            <a:pPr algn="ctr">
              <a:defRPr/>
            </a:pPr>
            <a:endParaRPr lang="es-ES" dirty="0"/>
          </a:p>
        </p:txBody>
      </p:sp>
      <p:sp>
        <p:nvSpPr>
          <p:cNvPr id="4" name="3 Rectángulo"/>
          <p:cNvSpPr/>
          <p:nvPr/>
        </p:nvSpPr>
        <p:spPr>
          <a:xfrm rot="5400000">
            <a:off x="5226855" y="1589894"/>
            <a:ext cx="815956" cy="1126966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04" tIns="55552" rIns="111104" bIns="55552" anchor="ctr"/>
          <a:lstStyle/>
          <a:p>
            <a:pPr algn="ctr">
              <a:defRPr/>
            </a:pPr>
            <a:endParaRPr lang="es-ES" dirty="0"/>
          </a:p>
        </p:txBody>
      </p:sp>
      <p:pic>
        <p:nvPicPr>
          <p:cNvPr id="6" name="Picture 2" descr="http://2.bp.blogspot.com/-XkDTyzJzgBo/VOkgN0uBl2I/AAAAAAAAAuY/q2k6XW7LVxM/s1600/world-map.jpg"/>
          <p:cNvPicPr>
            <a:picLocks noChangeAspect="1" noChangeArrowheads="1"/>
          </p:cNvPicPr>
          <p:nvPr/>
        </p:nvPicPr>
        <p:blipFill>
          <a:blip r:embed="rId3"/>
          <a:srcRect/>
          <a:stretch>
            <a:fillRect/>
          </a:stretch>
        </p:blipFill>
        <p:spPr bwMode="auto">
          <a:xfrm>
            <a:off x="-176129" y="954067"/>
            <a:ext cx="11445792" cy="5963062"/>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13037" y="1431115"/>
            <a:ext cx="8665330" cy="5556708"/>
          </a:xfrm>
          <a:prstGeom prst="rect">
            <a:avLst/>
          </a:prstGeom>
        </p:spPr>
        <p:txBody>
          <a:bodyPr wrap="square" lIns="108009" tIns="54004" rIns="108009" bIns="54004">
            <a:spAutoFit/>
          </a:bodyPr>
          <a:lstStyle/>
          <a:p>
            <a:r>
              <a:rPr lang="es-ES" sz="2400" dirty="0">
                <a:latin typeface="Agency FB" pitchFamily="34" charset="0"/>
              </a:rPr>
              <a:t>Todos conocerán acerca del “Triángulo de las Bermudas” y los inexplicables y misteriosos sucesos que lleva asociados, sin embargo, al otro lado del mundo, existe una zona de características “parecidas” y mucho menos conocida llamada el “Triángulo del Dragón” o “Mar del Diablo”. </a:t>
            </a:r>
            <a:r>
              <a:rPr lang="es-ES" sz="2400" dirty="0" smtClean="0">
                <a:latin typeface="Agency FB" pitchFamily="34" charset="0"/>
              </a:rPr>
              <a:t/>
            </a:r>
            <a:br>
              <a:rPr lang="es-ES" sz="2400" dirty="0" smtClean="0">
                <a:latin typeface="Agency FB" pitchFamily="34" charset="0"/>
              </a:rPr>
            </a:br>
            <a:r>
              <a:rPr lang="es-ES" sz="2400" dirty="0" smtClean="0">
                <a:latin typeface="Agency FB" pitchFamily="34" charset="0"/>
              </a:rPr>
              <a:t/>
            </a:r>
            <a:br>
              <a:rPr lang="es-ES" sz="2400" dirty="0" smtClean="0">
                <a:latin typeface="Agency FB" pitchFamily="34" charset="0"/>
              </a:rPr>
            </a:br>
            <a:r>
              <a:rPr lang="es-ES" sz="2400" dirty="0">
                <a:latin typeface="Agency FB" pitchFamily="34" charset="0"/>
              </a:rPr>
              <a:t>Los japoneses tienen conciencia de esta peligrosa zona. La han llamado </a:t>
            </a:r>
            <a:r>
              <a:rPr lang="es-ES" sz="2400" dirty="0" err="1">
                <a:latin typeface="Agency FB" pitchFamily="34" charset="0"/>
              </a:rPr>
              <a:t>Ma</a:t>
            </a:r>
            <a:r>
              <a:rPr lang="es-ES" sz="2400" dirty="0">
                <a:latin typeface="Agency FB" pitchFamily="34" charset="0"/>
              </a:rPr>
              <a:t>-no </a:t>
            </a:r>
            <a:r>
              <a:rPr lang="es-ES" sz="2400" dirty="0" err="1">
                <a:latin typeface="Agency FB" pitchFamily="34" charset="0"/>
              </a:rPr>
              <a:t>Umi</a:t>
            </a:r>
            <a:r>
              <a:rPr lang="es-ES" sz="2400" dirty="0">
                <a:latin typeface="Agency FB" pitchFamily="34" charset="0"/>
              </a:rPr>
              <a:t>: el Mar del Diablo. Durante años los marineros han atribuido las repetidas pérdidas de pesqueros a demonios marinos, agitados dragones que suben a la superficie del océano para apoderarse de los barcos y arrastrarlos con sus tripulantes a sus guaridas submarinas. </a:t>
            </a:r>
            <a:r>
              <a:rPr lang="es-ES" sz="2400" dirty="0" smtClean="0">
                <a:latin typeface="Agency FB" pitchFamily="34" charset="0"/>
              </a:rPr>
              <a:t/>
            </a:r>
            <a:br>
              <a:rPr lang="es-ES" sz="2400" dirty="0" smtClean="0">
                <a:latin typeface="Agency FB" pitchFamily="34" charset="0"/>
              </a:rPr>
            </a:br>
            <a:r>
              <a:rPr lang="es-ES" sz="2400" dirty="0" smtClean="0">
                <a:latin typeface="Agency FB" pitchFamily="34" charset="0"/>
              </a:rPr>
              <a:t/>
            </a:r>
            <a:br>
              <a:rPr lang="es-ES" sz="2400" dirty="0" smtClean="0">
                <a:latin typeface="Agency FB" pitchFamily="34" charset="0"/>
              </a:rPr>
            </a:br>
            <a:r>
              <a:rPr lang="es-ES" sz="2400" dirty="0">
                <a:latin typeface="Agency FB" pitchFamily="34" charset="0"/>
              </a:rPr>
              <a:t>El Triángulo del Dragón va desde el oeste de Japón, al norte de Tokio, hasta un punto del Pacífico y vuelve por el este, pasando por las Islas </a:t>
            </a:r>
            <a:r>
              <a:rPr lang="es-ES" sz="2400" dirty="0" err="1">
                <a:latin typeface="Agency FB" pitchFamily="34" charset="0"/>
              </a:rPr>
              <a:t>Ogasawara</a:t>
            </a:r>
            <a:r>
              <a:rPr lang="es-ES" sz="2400" dirty="0">
                <a:latin typeface="Agency FB" pitchFamily="34" charset="0"/>
              </a:rPr>
              <a:t> y Guam para subir, de nuevo, hacia Japón. Al igual que el de las Bermudas, forma un patrón triangular. </a:t>
            </a:r>
            <a:r>
              <a:rPr lang="es-ES" dirty="0" smtClean="0"/>
              <a:t/>
            </a:r>
            <a:br>
              <a:rPr lang="es-ES" dirty="0" smtClean="0"/>
            </a:br>
            <a:endParaRPr lang="es-ES"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47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0" y="0"/>
            <a:ext cx="11269664" cy="7632700"/>
          </a:xfrm>
          <a:prstGeom prst="rect">
            <a:avLst/>
          </a:prstGeom>
          <a:noFill/>
        </p:spPr>
      </p:pic>
      <p:pic>
        <p:nvPicPr>
          <p:cNvPr id="15362" name="Picture 2" descr="El “Mar del diablo” o “Triángulo del Dragón”"/>
          <p:cNvPicPr>
            <a:picLocks noChangeAspect="1" noChangeArrowheads="1"/>
          </p:cNvPicPr>
          <p:nvPr/>
        </p:nvPicPr>
        <p:blipFill>
          <a:blip r:embed="rId3"/>
          <a:srcRect/>
          <a:stretch>
            <a:fillRect/>
          </a:stretch>
        </p:blipFill>
        <p:spPr bwMode="auto">
          <a:xfrm>
            <a:off x="1777179" y="0"/>
            <a:ext cx="7659903" cy="7661437"/>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l “Mar del diablo” o “Triángulo del Dragón”"/>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i.ytimg.com/vi/SdhjPfFb9Dk/maxresdefault.jpg"/>
          <p:cNvPicPr>
            <a:picLocks noChangeAspect="1" noChangeArrowheads="1"/>
          </p:cNvPicPr>
          <p:nvPr/>
        </p:nvPicPr>
        <p:blipFill>
          <a:blip r:embed="rId2"/>
          <a:srcRect/>
          <a:stretch>
            <a:fillRect/>
          </a:stretch>
        </p:blipFill>
        <p:spPr bwMode="auto">
          <a:xfrm>
            <a:off x="0" y="0"/>
            <a:ext cx="11269686"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91493" y="1244582"/>
            <a:ext cx="8786873" cy="6018373"/>
          </a:xfrm>
          <a:prstGeom prst="rect">
            <a:avLst/>
          </a:prstGeom>
        </p:spPr>
        <p:txBody>
          <a:bodyPr wrap="square" lIns="108009" tIns="54004" rIns="108009" bIns="54004">
            <a:spAutoFit/>
          </a:bodyPr>
          <a:lstStyle/>
          <a:p>
            <a:r>
              <a:rPr lang="es-ES" sz="2400" dirty="0">
                <a:latin typeface="Agency FB" pitchFamily="34" charset="0"/>
              </a:rPr>
              <a:t>Es una zona de gran actividad sísmica, con un fondo marino en continua transformación y fosas de 12.000 metros de profundidad. Islotes y masas de tierra emergen y desaparecen antes de poder ser cartografiadas. </a:t>
            </a:r>
            <a:r>
              <a:rPr lang="es-ES" sz="2400" dirty="0" smtClean="0">
                <a:latin typeface="Agency FB" pitchFamily="34" charset="0"/>
              </a:rPr>
              <a:t/>
            </a:r>
            <a:br>
              <a:rPr lang="es-ES" sz="2400" dirty="0" smtClean="0">
                <a:latin typeface="Agency FB" pitchFamily="34" charset="0"/>
              </a:rPr>
            </a:br>
            <a:r>
              <a:rPr lang="es-ES" sz="2400" dirty="0" smtClean="0">
                <a:latin typeface="Agency FB" pitchFamily="34" charset="0"/>
              </a:rPr>
              <a:t/>
            </a:r>
            <a:br>
              <a:rPr lang="es-ES" sz="2400" dirty="0" smtClean="0">
                <a:latin typeface="Agency FB" pitchFamily="34" charset="0"/>
              </a:rPr>
            </a:br>
            <a:r>
              <a:rPr lang="es-ES" sz="2400" dirty="0">
                <a:latin typeface="Agency FB" pitchFamily="34" charset="0"/>
              </a:rPr>
              <a:t>Desde hace miles de años los habitantes de la zona la han calificado como extremadamente peligrosa porque se han producido múltiples desapariciones y sucesos muy extraños. Una larga lista de embarcaciones pesqueras, grandes buques de la armada y aviones de todo tipo han desaparecido junto con toda su tripulación desde hace más de mil años. </a:t>
            </a:r>
            <a:r>
              <a:rPr lang="es-ES" sz="2400" dirty="0" smtClean="0">
                <a:latin typeface="Agency FB" pitchFamily="34" charset="0"/>
              </a:rPr>
              <a:t/>
            </a:r>
            <a:br>
              <a:rPr lang="es-ES" sz="2400" dirty="0" smtClean="0">
                <a:latin typeface="Agency FB" pitchFamily="34" charset="0"/>
              </a:rPr>
            </a:br>
            <a:r>
              <a:rPr lang="es-ES" sz="2400" dirty="0" smtClean="0">
                <a:latin typeface="Agency FB" pitchFamily="34" charset="0"/>
              </a:rPr>
              <a:t/>
            </a:r>
            <a:br>
              <a:rPr lang="es-ES" sz="2400" dirty="0" smtClean="0">
                <a:latin typeface="Agency FB" pitchFamily="34" charset="0"/>
              </a:rPr>
            </a:br>
            <a:r>
              <a:rPr lang="es-ES" sz="2400" dirty="0">
                <a:latin typeface="Agency FB" pitchFamily="34" charset="0"/>
              </a:rPr>
              <a:t>Los testimonios de supervivientes, como las últimas comunicaciones de los que no volvieron, apuntan a fallos en los sistemas de navegación, distensiones espaciotemporales y desviaciones de la consciencia de los tripulantes. Se ha comprobado que la actividad magnética de la zona es superior, junto con la del triángulo de las Bermudas, a cualquier zona del globo. Pero lo que nadie puede asegurar es que esta sea la causa de las desapariciones. </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40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1" y="0"/>
            <a:ext cx="11269664" cy="7632700"/>
          </a:xfrm>
          <a:prstGeom prst="rect">
            <a:avLst/>
          </a:prstGeom>
          <a:noFill/>
        </p:spPr>
      </p:pic>
      <p:pic>
        <p:nvPicPr>
          <p:cNvPr id="11266" name="Picture 2" descr="El “Mar del diablo” o “Triángulo del Dragón”"/>
          <p:cNvPicPr>
            <a:picLocks noChangeAspect="1" noChangeArrowheads="1"/>
          </p:cNvPicPr>
          <p:nvPr/>
        </p:nvPicPr>
        <p:blipFill>
          <a:blip r:embed="rId3"/>
          <a:srcRect/>
          <a:stretch>
            <a:fillRect/>
          </a:stretch>
        </p:blipFill>
        <p:spPr bwMode="auto">
          <a:xfrm>
            <a:off x="2420121" y="0"/>
            <a:ext cx="6339230" cy="7976228"/>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l “Mar del diablo” o “Triángulo del Dragón”"/>
          <p:cNvPicPr>
            <a:picLocks noChangeAspect="1" noChangeArrowheads="1"/>
          </p:cNvPicPr>
          <p:nvPr/>
        </p:nvPicPr>
        <p:blipFill>
          <a:blip r:embed="rId2"/>
          <a:srcRect/>
          <a:stretch>
            <a:fillRect/>
          </a:stretch>
        </p:blipFill>
        <p:spPr bwMode="auto">
          <a:xfrm>
            <a:off x="1" y="0"/>
            <a:ext cx="11273221"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0" y="0"/>
            <a:ext cx="11269664" cy="7632700"/>
          </a:xfrm>
          <a:prstGeom prst="rect">
            <a:avLst/>
          </a:prstGeom>
          <a:noFill/>
        </p:spPr>
      </p:pic>
      <p:pic>
        <p:nvPicPr>
          <p:cNvPr id="8194" name="Picture 2" descr="El “Mar del diablo” o “Triángulo del Dragón”"/>
          <p:cNvPicPr>
            <a:picLocks noChangeAspect="1" noChangeArrowheads="1"/>
          </p:cNvPicPr>
          <p:nvPr/>
        </p:nvPicPr>
        <p:blipFill>
          <a:blip r:embed="rId3"/>
          <a:srcRect/>
          <a:stretch>
            <a:fillRect/>
          </a:stretch>
        </p:blipFill>
        <p:spPr bwMode="auto">
          <a:xfrm>
            <a:off x="1920055" y="0"/>
            <a:ext cx="7623927" cy="7632700"/>
          </a:xfrm>
          <a:prstGeom prst="rect">
            <a:avLst/>
          </a:prstGeom>
          <a:noFill/>
        </p:spPr>
      </p:pic>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i.ytimg.com/vi/eoLPhwMyMnI/hqdefault.jpg"/>
          <p:cNvPicPr>
            <a:picLocks noChangeAspect="1" noChangeArrowheads="1"/>
          </p:cNvPicPr>
          <p:nvPr/>
        </p:nvPicPr>
        <p:blipFill>
          <a:blip r:embed="rId2"/>
          <a:srcRect/>
          <a:stretch>
            <a:fillRect/>
          </a:stretch>
        </p:blipFill>
        <p:spPr bwMode="auto">
          <a:xfrm>
            <a:off x="1" y="0"/>
            <a:ext cx="11269659" cy="7632700"/>
          </a:xfrm>
          <a:prstGeom prst="rect">
            <a:avLst/>
          </a:prstGeom>
          <a:noFill/>
        </p:spPr>
      </p:pic>
    </p:spTree>
  </p:cSld>
  <p:clrMapOvr>
    <a:masterClrMapping/>
  </p:clrMapOvr>
  <p:transition spd="slow" advTm="6000">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415" y="1915232"/>
            <a:ext cx="7603761" cy="4541045"/>
          </a:xfrm>
          <a:prstGeom prst="rect">
            <a:avLst/>
          </a:prstGeom>
        </p:spPr>
        <p:txBody>
          <a:bodyPr wrap="square" lIns="108009" tIns="54004" rIns="108009" bIns="54004">
            <a:spAutoFit/>
          </a:bodyPr>
          <a:lstStyle/>
          <a:p>
            <a:r>
              <a:rPr lang="es-ES" sz="3200" dirty="0">
                <a:latin typeface="Agency FB" pitchFamily="34" charset="0"/>
              </a:rPr>
              <a:t>Las narraciones antiguas hablan de dragones que surgen de las profundidades para tragarse naves o islas y que se vuelven al fondo del mar sin dejar ni rastro. </a:t>
            </a:r>
            <a:r>
              <a:rPr lang="es-ES" sz="3200" dirty="0" smtClean="0">
                <a:latin typeface="Agency FB" pitchFamily="34" charset="0"/>
              </a:rPr>
              <a:t/>
            </a:r>
            <a:br>
              <a:rPr lang="es-ES" sz="3200" dirty="0" smtClean="0">
                <a:latin typeface="Agency FB" pitchFamily="34" charset="0"/>
              </a:rPr>
            </a:br>
            <a:r>
              <a:rPr lang="es-ES" sz="3200" dirty="0" smtClean="0">
                <a:latin typeface="Agency FB" pitchFamily="34" charset="0"/>
              </a:rPr>
              <a:t/>
            </a:r>
            <a:br>
              <a:rPr lang="es-ES" sz="3200" dirty="0" smtClean="0">
                <a:latin typeface="Agency FB" pitchFamily="34" charset="0"/>
              </a:rPr>
            </a:br>
            <a:r>
              <a:rPr lang="es-ES" sz="3200" dirty="0">
                <a:latin typeface="Agency FB" pitchFamily="34" charset="0"/>
              </a:rPr>
              <a:t>Según una leyenda japonesa, existe bajo el “Mar del Diablo”, un reino donde el tiempo se halla detenido, también habla de barcos fantasmagóricos que aparecen repentinamente como si subieran de las profundidades para desaparecer al cabo de un momento. </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22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l “Mar del diablo” o “Triángulo del Dragón”"/>
          <p:cNvPicPr>
            <a:picLocks noChangeAspect="1" noChangeArrowheads="1"/>
          </p:cNvPicPr>
          <p:nvPr/>
        </p:nvPicPr>
        <p:blipFill>
          <a:blip r:embed="rId2"/>
          <a:srcRect/>
          <a:stretch>
            <a:fillRect/>
          </a:stretch>
        </p:blipFill>
        <p:spPr bwMode="auto">
          <a:xfrm>
            <a:off x="0" y="-238550"/>
            <a:ext cx="11562491" cy="818930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area-alienware.com/uploads/2/5/1/1/25111953/1135006_orig.jpg"/>
          <p:cNvPicPr>
            <a:picLocks noChangeAspect="1" noChangeArrowheads="1"/>
          </p:cNvPicPr>
          <p:nvPr/>
        </p:nvPicPr>
        <p:blipFill>
          <a:blip r:embed="rId2"/>
          <a:srcRect/>
          <a:stretch>
            <a:fillRect/>
          </a:stretch>
        </p:blipFill>
        <p:spPr bwMode="auto">
          <a:xfrm>
            <a:off x="-1" y="0"/>
            <a:ext cx="11657706"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2.bp.blogspot.com/-UfQc66Fh_Gw/ULuZTDtwLMI/AAAAAAAAB-U/pj-qU9ebT9k/s1600/isla-del-pacifico-sandy.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i.ytimg.com/vi/LjriqNpxbRM/maxresdefault.jpg"/>
          <p:cNvPicPr>
            <a:picLocks noChangeAspect="1" noChangeArrowheads="1"/>
          </p:cNvPicPr>
          <p:nvPr/>
        </p:nvPicPr>
        <p:blipFill>
          <a:blip r:embed="rId2"/>
          <a:srcRect/>
          <a:stretch>
            <a:fillRect/>
          </a:stretch>
        </p:blipFill>
        <p:spPr bwMode="auto">
          <a:xfrm>
            <a:off x="0" y="0"/>
            <a:ext cx="11269688" cy="7632700"/>
          </a:xfrm>
          <a:prstGeom prst="rect">
            <a:avLst/>
          </a:prstGeom>
          <a:noFill/>
        </p:spPr>
      </p:pic>
    </p:spTree>
  </p:cSld>
  <p:clrMapOvr>
    <a:masterClrMapping/>
  </p:clrMapOvr>
  <p:transition spd="slow" advTm="6000">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415" y="2531810"/>
            <a:ext cx="7246571" cy="3556160"/>
          </a:xfrm>
          <a:prstGeom prst="rect">
            <a:avLst/>
          </a:prstGeom>
        </p:spPr>
        <p:txBody>
          <a:bodyPr wrap="square" lIns="108009" tIns="54004" rIns="108009" bIns="54004">
            <a:spAutoFit/>
          </a:bodyPr>
          <a:lstStyle/>
          <a:p>
            <a:r>
              <a:rPr lang="es-ES" sz="3200" dirty="0">
                <a:latin typeface="Agency FB" pitchFamily="34" charset="0"/>
              </a:rPr>
              <a:t>El gobierno japonés, en su afán por saber el motivo de la pérdida de barcos y personas, financió en 1955 un buque de investigación, el “</a:t>
            </a:r>
            <a:r>
              <a:rPr lang="es-ES" sz="3200" dirty="0" err="1">
                <a:latin typeface="Agency FB" pitchFamily="34" charset="0"/>
              </a:rPr>
              <a:t>Kaio</a:t>
            </a:r>
            <a:r>
              <a:rPr lang="es-ES" sz="3200" dirty="0">
                <a:latin typeface="Agency FB" pitchFamily="34" charset="0"/>
              </a:rPr>
              <a:t> </a:t>
            </a:r>
            <a:r>
              <a:rPr lang="es-ES" sz="3200" dirty="0" err="1">
                <a:latin typeface="Agency FB" pitchFamily="34" charset="0"/>
              </a:rPr>
              <a:t>Maru</a:t>
            </a:r>
            <a:r>
              <a:rPr lang="es-ES" sz="3200" dirty="0">
                <a:latin typeface="Agency FB" pitchFamily="34" charset="0"/>
              </a:rPr>
              <a:t> 5”, para estudiar el Mar del Diablo. Pero el barco desapareció con todos los científicos que integraban la expedición, lo que llevó al gobierno japonés a etiquetar la zona como “oficialmente” peligrosa. </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20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infinitygip.files.wordpress.com/2015/11/tridra6.jpg?w=750"/>
          <p:cNvPicPr>
            <a:picLocks noChangeAspect="1" noChangeArrowheads="1"/>
          </p:cNvPicPr>
          <p:nvPr/>
        </p:nvPicPr>
        <p:blipFill>
          <a:blip r:embed="rId2"/>
          <a:srcRect/>
          <a:stretch>
            <a:fillRect/>
          </a:stretch>
        </p:blipFill>
        <p:spPr bwMode="auto">
          <a:xfrm>
            <a:off x="-1" y="0"/>
            <a:ext cx="1129979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contextotucuman.com/uploads/2015/05/20/67576_el_mar_del_diablo.jpg"/>
          <p:cNvPicPr>
            <a:picLocks noChangeAspect="1" noChangeArrowheads="1"/>
          </p:cNvPicPr>
          <p:nvPr/>
        </p:nvPicPr>
        <p:blipFill>
          <a:blip r:embed="rId2"/>
          <a:srcRect/>
          <a:stretch>
            <a:fillRect/>
          </a:stretch>
        </p:blipFill>
        <p:spPr bwMode="auto">
          <a:xfrm>
            <a:off x="0" y="0"/>
            <a:ext cx="11459650" cy="7632700"/>
          </a:xfrm>
          <a:prstGeom prst="rect">
            <a:avLst/>
          </a:prstGeom>
          <a:noFill/>
        </p:spPr>
      </p:pic>
    </p:spTree>
  </p:cSld>
  <p:clrMapOvr>
    <a:masterClrMapping/>
  </p:clrMapOvr>
  <p:transition spd="slow" advTm="6000">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1.bp.blogspot.com/-WbwrzMo6MlQ/UTSm2-phSpI/AAAAAAAAAm4/qdBzDCrbWeg/s1600/triangul0+2.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3.bp.blogspot.com/-5RaiCksM4BU/VOkfYv5TXTI/AAAAAAAAAuQ/buKanaVOoIA/s1600/Mar-del-Dragon.jpg"/>
          <p:cNvPicPr>
            <a:picLocks noChangeAspect="1" noChangeArrowheads="1"/>
          </p:cNvPicPr>
          <p:nvPr/>
        </p:nvPicPr>
        <p:blipFill>
          <a:blip r:embed="rId2"/>
          <a:srcRect/>
          <a:stretch>
            <a:fillRect/>
          </a:stretch>
        </p:blipFill>
        <p:spPr bwMode="auto">
          <a:xfrm>
            <a:off x="0" y="0"/>
            <a:ext cx="11443091" cy="7632700"/>
          </a:xfrm>
          <a:prstGeom prst="rect">
            <a:avLst/>
          </a:prstGeom>
          <a:noFill/>
        </p:spPr>
      </p:pic>
    </p:spTree>
  </p:cSld>
  <p:clrMapOvr>
    <a:masterClrMapping/>
  </p:clrMapOvr>
  <p:transition spd="slow" advTm="6000">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415" y="2377666"/>
            <a:ext cx="7818075" cy="4048603"/>
          </a:xfrm>
          <a:prstGeom prst="rect">
            <a:avLst/>
          </a:prstGeom>
        </p:spPr>
        <p:txBody>
          <a:bodyPr wrap="square" lIns="108009" tIns="54004" rIns="108009" bIns="54004">
            <a:spAutoFit/>
          </a:bodyPr>
          <a:lstStyle/>
          <a:p>
            <a:r>
              <a:rPr lang="es-ES" sz="3200" dirty="0">
                <a:latin typeface="Agency FB" pitchFamily="34" charset="0"/>
              </a:rPr>
              <a:t>A finales de los 60 se empezaron a establecer conexiones con el Triángulo de las Bermudas. </a:t>
            </a:r>
            <a:r>
              <a:rPr lang="es-ES" sz="3200" dirty="0" smtClean="0">
                <a:latin typeface="Agency FB" pitchFamily="34" charset="0"/>
              </a:rPr>
              <a:t/>
            </a:r>
            <a:br>
              <a:rPr lang="es-ES" sz="3200" dirty="0" smtClean="0">
                <a:latin typeface="Agency FB" pitchFamily="34" charset="0"/>
              </a:rPr>
            </a:br>
            <a:r>
              <a:rPr lang="es-ES" sz="3200" dirty="0" smtClean="0">
                <a:latin typeface="Agency FB" pitchFamily="34" charset="0"/>
              </a:rPr>
              <a:t/>
            </a:r>
            <a:br>
              <a:rPr lang="es-ES" sz="3200" dirty="0" smtClean="0">
                <a:latin typeface="Agency FB" pitchFamily="34" charset="0"/>
              </a:rPr>
            </a:br>
            <a:r>
              <a:rPr lang="es-ES" sz="3200" dirty="0">
                <a:latin typeface="Agency FB" pitchFamily="34" charset="0"/>
              </a:rPr>
              <a:t>Algunas personas barajan la posibilidad de la existencia de una gran base extraterrestre en las profundidades del océano (las fosas alcanzan los 12.000 metros de profundidad), ellos provocarían las anomalías magnéticas y secuestrarían los navíos, pero… ¿con que fin?. </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19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i.ytimg.com/vi/uO8lA0IMOzw/hqdefault.jpg"/>
          <p:cNvPicPr>
            <a:picLocks noChangeAspect="1" noChangeArrowheads="1"/>
          </p:cNvPicPr>
          <p:nvPr/>
        </p:nvPicPr>
        <p:blipFill>
          <a:blip r:embed="rId2"/>
          <a:srcRect/>
          <a:stretch>
            <a:fillRect/>
          </a:stretch>
        </p:blipFill>
        <p:spPr bwMode="auto">
          <a:xfrm>
            <a:off x="0" y="0"/>
            <a:ext cx="11269659" cy="7632700"/>
          </a:xfrm>
          <a:prstGeom prst="rect">
            <a:avLst/>
          </a:prstGeom>
          <a:noFill/>
        </p:spPr>
      </p:pic>
    </p:spTree>
  </p:cSld>
  <p:clrMapOvr>
    <a:masterClrMapping/>
  </p:clrMapOvr>
  <p:transition spd="slow" advTm="6000">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1.bp.blogspot.com/-YDFsYAA1RZU/VSLSmdPD1SI/AAAAAAAABlU/umYT7TBSMOk/s1600/1555390_602191366539398_1145384082_n.jpg"/>
          <p:cNvPicPr>
            <a:picLocks noChangeAspect="1" noChangeArrowheads="1"/>
          </p:cNvPicPr>
          <p:nvPr/>
        </p:nvPicPr>
        <p:blipFill>
          <a:blip r:embed="rId2"/>
          <a:srcRect/>
          <a:stretch>
            <a:fillRect/>
          </a:stretch>
        </p:blipFill>
        <p:spPr bwMode="auto">
          <a:xfrm>
            <a:off x="0" y="0"/>
            <a:ext cx="11322299" cy="7632700"/>
          </a:xfrm>
          <a:prstGeom prst="rect">
            <a:avLst/>
          </a:prstGeom>
          <a:noFill/>
        </p:spPr>
      </p:pic>
    </p:spTree>
  </p:cSld>
  <p:clrMapOvr>
    <a:masterClrMapping/>
  </p:clrMapOvr>
  <p:transition spd="slow" advTm="6000">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m1.paperblog.com/i/229/2292099/lugares-tan-misteriosos-como-el-triangulo-ber-L-6C8zZp.png"/>
          <p:cNvPicPr>
            <a:picLocks noChangeAspect="1" noChangeArrowheads="1"/>
          </p:cNvPicPr>
          <p:nvPr/>
        </p:nvPicPr>
        <p:blipFill>
          <a:blip r:embed="rId2"/>
          <a:srcRect/>
          <a:stretch>
            <a:fillRect/>
          </a:stretch>
        </p:blipFill>
        <p:spPr bwMode="auto">
          <a:xfrm>
            <a:off x="-1" y="0"/>
            <a:ext cx="11339900" cy="7632700"/>
          </a:xfrm>
          <a:prstGeom prst="rect">
            <a:avLst/>
          </a:prstGeom>
          <a:noFill/>
        </p:spPr>
      </p:pic>
    </p:spTree>
  </p:cSld>
  <p:clrMapOvr>
    <a:masterClrMapping/>
  </p:clrMapOvr>
  <p:transition spd="slow" advTm="6000">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i.ytimg.com/vi/mLRN_ydSk2o/maxresdefault.jpg"/>
          <p:cNvPicPr>
            <a:picLocks noChangeAspect="1" noChangeArrowheads="1"/>
          </p:cNvPicPr>
          <p:nvPr/>
        </p:nvPicPr>
        <p:blipFill>
          <a:blip r:embed="rId2"/>
          <a:srcRect/>
          <a:stretch>
            <a:fillRect/>
          </a:stretch>
        </p:blipFill>
        <p:spPr bwMode="auto">
          <a:xfrm>
            <a:off x="-352219" y="0"/>
            <a:ext cx="12125544" cy="7966646"/>
          </a:xfrm>
          <a:prstGeom prst="rect">
            <a:avLst/>
          </a:prstGeom>
          <a:noFill/>
        </p:spPr>
      </p:pic>
    </p:spTree>
  </p:cSld>
  <p:clrMapOvr>
    <a:masterClrMapping/>
  </p:clrMapOvr>
  <p:transition spd="slow" advTm="6000">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415" y="2223521"/>
            <a:ext cx="7675199" cy="4541045"/>
          </a:xfrm>
          <a:prstGeom prst="rect">
            <a:avLst/>
          </a:prstGeom>
        </p:spPr>
        <p:txBody>
          <a:bodyPr wrap="square" lIns="108009" tIns="54004" rIns="108009" bIns="54004">
            <a:spAutoFit/>
          </a:bodyPr>
          <a:lstStyle/>
          <a:p>
            <a:r>
              <a:rPr lang="es-ES" sz="3200" dirty="0">
                <a:latin typeface="Agency FB" pitchFamily="34" charset="0"/>
              </a:rPr>
              <a:t>Comparaciones entre Triángulos</a:t>
            </a:r>
          </a:p>
          <a:p>
            <a:r>
              <a:rPr lang="es-ES" sz="3200" dirty="0" smtClean="0">
                <a:latin typeface="Agency FB" pitchFamily="34" charset="0"/>
              </a:rPr>
              <a:t/>
            </a:r>
            <a:br>
              <a:rPr lang="es-ES" sz="3200" dirty="0" smtClean="0">
                <a:latin typeface="Agency FB" pitchFamily="34" charset="0"/>
              </a:rPr>
            </a:br>
            <a:r>
              <a:rPr lang="es-ES" sz="3200" dirty="0" smtClean="0">
                <a:latin typeface="Agency FB" pitchFamily="34" charset="0"/>
              </a:rPr>
              <a:t/>
            </a:r>
            <a:br>
              <a:rPr lang="es-ES" sz="3200" dirty="0" smtClean="0">
                <a:latin typeface="Agency FB" pitchFamily="34" charset="0"/>
              </a:rPr>
            </a:br>
            <a:r>
              <a:rPr lang="es-ES" sz="3200" dirty="0">
                <a:latin typeface="Agency FB" pitchFamily="34" charset="0"/>
              </a:rPr>
              <a:t>Otra teoría apunta a una conectividad entre los polos magnéticos de los dos triángulos que provoca una brecha espaciotemporal. La realidad es que existen dos zonas en la Tierra en las que naves enormes desaparecen sin dejar rastro junto a toda su tripulación, y jamás vuelven a dar señales de vida. </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20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realidadessecretas.blogspot.es/media/cache/resolve/media/files/01/037/842/2016/01/1452473296_mdd-3.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i.ytimg.com/vi/0X8oREhsfk8/maxresdefault.jpg"/>
          <p:cNvPicPr>
            <a:picLocks noChangeAspect="1" noChangeArrowheads="1"/>
          </p:cNvPicPr>
          <p:nvPr/>
        </p:nvPicPr>
        <p:blipFill>
          <a:blip r:embed="rId2"/>
          <a:srcRect/>
          <a:stretch>
            <a:fillRect/>
          </a:stretch>
        </p:blipFill>
        <p:spPr bwMode="auto">
          <a:xfrm>
            <a:off x="0" y="0"/>
            <a:ext cx="11450954" cy="7888316"/>
          </a:xfrm>
          <a:prstGeom prst="rect">
            <a:avLst/>
          </a:prstGeom>
          <a:noFill/>
        </p:spPr>
      </p:pic>
    </p:spTree>
  </p:cSld>
  <p:clrMapOvr>
    <a:masterClrMapping/>
  </p:clrMapOvr>
  <p:transition spd="slow" advTm="6000">
    <p:rand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tejiendoelmundo.files.wordpress.com/2010/10/desapariciones_misteriosas.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thumbs.dreamstime.com/thumb_571/5710340.jpg"/>
          <p:cNvPicPr>
            <a:picLocks noChangeAspect="1" noChangeArrowheads="1"/>
          </p:cNvPicPr>
          <p:nvPr/>
        </p:nvPicPr>
        <p:blipFill>
          <a:blip r:embed="rId2"/>
          <a:srcRect/>
          <a:stretch>
            <a:fillRect/>
          </a:stretch>
        </p:blipFill>
        <p:spPr bwMode="auto">
          <a:xfrm>
            <a:off x="-1" y="0"/>
            <a:ext cx="11489810" cy="7632700"/>
          </a:xfrm>
          <a:prstGeom prst="rect">
            <a:avLst/>
          </a:prstGeom>
          <a:noFill/>
        </p:spPr>
      </p:pic>
    </p:spTree>
  </p:cSld>
  <p:clrMapOvr>
    <a:masterClrMapping/>
  </p:clrMapOvr>
  <p:transition spd="slow" advTm="6000">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20121" y="1101706"/>
            <a:ext cx="7923998" cy="5710596"/>
          </a:xfrm>
          <a:prstGeom prst="rect">
            <a:avLst/>
          </a:prstGeom>
        </p:spPr>
        <p:txBody>
          <a:bodyPr wrap="square" lIns="108009" tIns="54004" rIns="108009" bIns="54004">
            <a:spAutoFit/>
          </a:bodyPr>
          <a:lstStyle/>
          <a:p>
            <a:r>
              <a:rPr lang="es-ES" sz="2800" dirty="0">
                <a:latin typeface="Agency FB" pitchFamily="34" charset="0"/>
              </a:rPr>
              <a:t>Todavía hoy, a pesar de todo tipo de explicaciones más o menos científicas, incluyendo, raptos, agujeros negros, “puertas dimensionales”, abducciones, tornados, maremotos, olas gigantes, el misterio sobre lo que ocurre en esta zona permanece sin explicación. </a:t>
            </a:r>
            <a:r>
              <a:rPr lang="es-ES" sz="2800" dirty="0" smtClean="0">
                <a:latin typeface="Agency FB" pitchFamily="34" charset="0"/>
              </a:rPr>
              <a:t/>
            </a:r>
            <a:br>
              <a:rPr lang="es-ES" sz="2800" dirty="0" smtClean="0">
                <a:latin typeface="Agency FB" pitchFamily="34" charset="0"/>
              </a:rPr>
            </a:br>
            <a:r>
              <a:rPr lang="es-ES" sz="2800" dirty="0" smtClean="0">
                <a:latin typeface="Agency FB" pitchFamily="34" charset="0"/>
              </a:rPr>
              <a:t/>
            </a:r>
            <a:br>
              <a:rPr lang="es-ES" sz="2800" dirty="0" smtClean="0">
                <a:latin typeface="Agency FB" pitchFamily="34" charset="0"/>
              </a:rPr>
            </a:br>
            <a:r>
              <a:rPr lang="es-ES" sz="2800" dirty="0">
                <a:latin typeface="Agency FB" pitchFamily="34" charset="0"/>
              </a:rPr>
              <a:t>En cualquier caso, parece que un número significativo de barcos y aeronaves han desaparecido bajo circunstancias inusuales y resulta escalofriante la coincidencia del alto número de desapariciones en unas determinadas zonas del planeta, casi siempre sin dejar rastro. </a:t>
            </a:r>
            <a:r>
              <a:rPr lang="es-ES" sz="2800" dirty="0" smtClean="0">
                <a:latin typeface="Agency FB" pitchFamily="34" charset="0"/>
              </a:rPr>
              <a:t/>
            </a:r>
            <a:br>
              <a:rPr lang="es-ES" sz="2800" dirty="0" smtClean="0">
                <a:latin typeface="Agency FB" pitchFamily="34" charset="0"/>
              </a:rPr>
            </a:br>
            <a:r>
              <a:rPr lang="es-ES" sz="2800" dirty="0" smtClean="0">
                <a:latin typeface="Agency FB" pitchFamily="34" charset="0"/>
              </a:rPr>
              <a:t/>
            </a:r>
            <a:br>
              <a:rPr lang="es-ES" sz="2800" dirty="0" smtClean="0">
                <a:latin typeface="Agency FB" pitchFamily="34" charset="0"/>
              </a:rPr>
            </a:br>
            <a:r>
              <a:rPr lang="es-ES" sz="2800" dirty="0">
                <a:latin typeface="Agency FB" pitchFamily="34" charset="0"/>
              </a:rPr>
              <a:t>La única explicación que nos queda es que existen misterios que la naturaleza se resiste a desvelar.</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29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u.jimdo.com/www11/o/s179b3a61d87454d7/img/i956ad775e857b551/1318023314/std/image.jpg"/>
          <p:cNvPicPr>
            <a:picLocks noChangeAspect="1" noChangeArrowheads="1"/>
          </p:cNvPicPr>
          <p:nvPr/>
        </p:nvPicPr>
        <p:blipFill>
          <a:blip r:embed="rId2"/>
          <a:srcRect/>
          <a:stretch>
            <a:fillRect/>
          </a:stretch>
        </p:blipFill>
        <p:spPr bwMode="auto">
          <a:xfrm>
            <a:off x="-580276" y="-636089"/>
            <a:ext cx="12167303" cy="888159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cloud2.todocoleccion.net/libros-segunda-mano-esoterismo/tc/2015/05/17/16/49381801.jpg"/>
          <p:cNvPicPr>
            <a:picLocks noChangeAspect="1" noChangeArrowheads="1"/>
          </p:cNvPicPr>
          <p:nvPr/>
        </p:nvPicPr>
        <p:blipFill>
          <a:blip r:embed="rId2"/>
          <a:srcRect/>
          <a:stretch>
            <a:fillRect/>
          </a:stretch>
        </p:blipFill>
        <p:spPr bwMode="auto">
          <a:xfrm>
            <a:off x="0" y="0"/>
            <a:ext cx="11381451" cy="7632700"/>
          </a:xfrm>
          <a:prstGeom prst="rect">
            <a:avLst/>
          </a:prstGeom>
          <a:noFill/>
        </p:spPr>
      </p:pic>
    </p:spTree>
  </p:cSld>
  <p:clrMapOvr>
    <a:masterClrMapping/>
  </p:clrMapOvr>
  <p:transition spd="slow" advTm="6000">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ist1-4.filesor.com/pimpandhost.com/3/4/4/6/34462/l/3/m/O/l3mO/tridrabarcofantasma.jpg"/>
          <p:cNvPicPr>
            <a:picLocks noChangeAspect="1" noChangeArrowheads="1"/>
          </p:cNvPicPr>
          <p:nvPr/>
        </p:nvPicPr>
        <p:blipFill>
          <a:blip r:embed="rId2"/>
          <a:srcRect/>
          <a:stretch>
            <a:fillRect/>
          </a:stretch>
        </p:blipFill>
        <p:spPr bwMode="auto">
          <a:xfrm>
            <a:off x="0" y="0"/>
            <a:ext cx="11445782" cy="7632700"/>
          </a:xfrm>
          <a:prstGeom prst="rect">
            <a:avLst/>
          </a:prstGeom>
          <a:noFill/>
        </p:spPr>
      </p:pic>
    </p:spTree>
  </p:cSld>
  <p:clrMapOvr>
    <a:masterClrMapping/>
  </p:clrMapOvr>
  <p:transition spd="slow" advTm="6000">
    <p:rand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upercurioso.com/wp-content/uploads/2015/01/mar-del-diablo.jpg"/>
          <p:cNvPicPr>
            <a:picLocks noChangeAspect="1" noChangeArrowheads="1"/>
          </p:cNvPicPr>
          <p:nvPr/>
        </p:nvPicPr>
        <p:blipFill>
          <a:blip r:embed="rId2"/>
          <a:srcRect/>
          <a:stretch>
            <a:fillRect/>
          </a:stretch>
        </p:blipFill>
        <p:spPr bwMode="auto">
          <a:xfrm>
            <a:off x="0" y="0"/>
            <a:ext cx="11269633" cy="7632700"/>
          </a:xfrm>
          <a:prstGeom prst="rect">
            <a:avLst/>
          </a:prstGeom>
          <a:noFill/>
        </p:spPr>
      </p:pic>
    </p:spTree>
  </p:cSld>
  <p:clrMapOvr>
    <a:masterClrMapping/>
  </p:clrMapOvr>
  <p:transition spd="slow" advTm="6000">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34369" y="1244582"/>
            <a:ext cx="8143932" cy="5710596"/>
          </a:xfrm>
          <a:prstGeom prst="rect">
            <a:avLst/>
          </a:prstGeom>
        </p:spPr>
        <p:txBody>
          <a:bodyPr wrap="square" lIns="108009" tIns="54004" rIns="108009" bIns="54004">
            <a:spAutoFit/>
          </a:bodyPr>
          <a:lstStyle/>
          <a:p>
            <a:r>
              <a:rPr lang="es-ES" sz="2800" dirty="0" smtClean="0">
                <a:latin typeface="Agency FB" pitchFamily="34" charset="0"/>
              </a:rPr>
              <a:t>Son </a:t>
            </a:r>
            <a:r>
              <a:rPr lang="es-ES" sz="2800" dirty="0">
                <a:latin typeface="Agency FB" pitchFamily="34" charset="0"/>
              </a:rPr>
              <a:t>muchas las leyendas acerca del Mar del Diablo pero quizá la más popular sea la de un antiguo reino sumergido, un lugar en el que el tiempo se detuvo en algún momento y que permanece eternamente bajo las aguas. También hay relatos sobre la aparición y desaparición de islotes, algunos de los cuales fueron cartografiados para no ser vueltos </a:t>
            </a:r>
            <a:r>
              <a:rPr lang="es-ES" sz="2800" dirty="0" smtClean="0">
                <a:latin typeface="Agency FB" pitchFamily="34" charset="0"/>
              </a:rPr>
              <a:t>a encontrar </a:t>
            </a:r>
            <a:r>
              <a:rPr lang="es-ES" sz="2800" dirty="0">
                <a:latin typeface="Agency FB" pitchFamily="34" charset="0"/>
              </a:rPr>
              <a:t>jamás. Otros testimonios nos hablan sobre fluctuaciones magnéticas en la zona y problemas con los sistemas de comunicación de los barcos. Innumerables son los informes sobre desapariciones en el Mar del Diablo, y pese a que muchos de ellos son fraudulentos o se ha demostrado que no eran del todo exactos en sus detalles, aun continúan sin explicación otros tantos incidentes.</a:t>
            </a:r>
          </a:p>
          <a:p>
            <a:r>
              <a:rPr lang="es-ES" sz="2800" dirty="0" smtClean="0">
                <a:latin typeface="Agency FB" pitchFamily="34" charset="0"/>
              </a:rPr>
              <a:t>Pero </a:t>
            </a:r>
            <a:r>
              <a:rPr lang="es-ES" sz="2800" dirty="0">
                <a:latin typeface="Agency FB" pitchFamily="34" charset="0"/>
              </a:rPr>
              <a:t>no es ésta, ni mucho menos, la única leyenda que circula por Japón, ni el único lugar misterioso.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Tree>
  </p:cSld>
  <p:clrMapOvr>
    <a:masterClrMapping/>
  </p:clrMapOvr>
  <p:transition spd="slow" advTm="40000">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3.bp.blogspot.com/-5RaiCksM4BU/VOkfYv5TXTI/AAAAAAAAAuQ/buKanaVOoIA/s1600/Mar-del-Dragon.jpg"/>
          <p:cNvPicPr>
            <a:picLocks noChangeAspect="1" noChangeArrowheads="1"/>
          </p:cNvPicPr>
          <p:nvPr/>
        </p:nvPicPr>
        <p:blipFill>
          <a:blip r:embed="rId2"/>
          <a:srcRect/>
          <a:stretch>
            <a:fillRect/>
          </a:stretch>
        </p:blipFill>
        <p:spPr bwMode="auto">
          <a:xfrm>
            <a:off x="-1" y="0"/>
            <a:ext cx="11308465" cy="7632700"/>
          </a:xfrm>
          <a:prstGeom prst="rect">
            <a:avLst/>
          </a:prstGeom>
          <a:noFill/>
        </p:spPr>
      </p:pic>
    </p:spTree>
  </p:cSld>
  <p:clrMapOvr>
    <a:masterClrMapping/>
  </p:clrMapOvr>
  <p:transition spd="slow" advTm="6000">
    <p:rand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EL MAR EN GIF"/>
          <p:cNvPicPr>
            <a:picLocks noChangeAspect="1" noChangeArrowheads="1" noCrop="1"/>
          </p:cNvPicPr>
          <p:nvPr/>
        </p:nvPicPr>
        <p:blipFill>
          <a:blip r:embed="rId2"/>
          <a:srcRect/>
          <a:stretch>
            <a:fillRect/>
          </a:stretch>
        </p:blipFill>
        <p:spPr bwMode="auto">
          <a:xfrm>
            <a:off x="-1" y="0"/>
            <a:ext cx="11269664" cy="8122702"/>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63525" y="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4000" b="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Hoy</a:t>
            </a:r>
            <a:r>
              <a:rPr lang="fr-FR" sz="4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000" b="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martes, 20 de diciembre de 2016</a:t>
            </a:fld>
            <a:endParaRPr lang="es-ES" sz="4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3600" b="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Ahora</a:t>
            </a:r>
            <a:r>
              <a:rPr lang="fr-FR" sz="36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 </a:t>
            </a:r>
            <a:r>
              <a:rPr lang="fr-FR" sz="3600" b="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mismo</a:t>
            </a:r>
            <a:r>
              <a:rPr lang="fr-FR" sz="36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600" b="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20:38</a:t>
            </a:fld>
            <a:r>
              <a:rPr lang="fr-FR" sz="36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 </a:t>
            </a:r>
            <a:r>
              <a:rPr lang="fr-FR" sz="3600" b="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horas</a:t>
            </a:r>
            <a:r>
              <a:rPr lang="fr-FR" sz="3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rPr>
              <a:t>.</a:t>
            </a:r>
            <a:endParaRPr lang="fr-FR" sz="36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par>
                                <p:cTn id="23" presetID="21" presetClass="exit" presetSubtype="4" fill="hold" nodeType="withEffect">
                                  <p:stCondLst>
                                    <p:cond delay="0"/>
                                  </p:stCondLst>
                                  <p:childTnLst>
                                    <p:animEffect transition="out" filter="wheel(4)">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AR DEL DIABL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MAR DEL DIABLO</Template>
  <TotalTime>3</TotalTime>
  <Words>351</Words>
  <Application>Microsoft Office PowerPoint</Application>
  <PresentationFormat>Personalizado</PresentationFormat>
  <Paragraphs>24</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MAR DEL DIABLO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2016-12-20T19:38:24Z</dcterms:created>
  <dcterms:modified xsi:type="dcterms:W3CDTF">2016-12-20T19:41:38Z</dcterms:modified>
</cp:coreProperties>
</file>