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311" r:id="rId3"/>
    <p:sldId id="297" r:id="rId4"/>
    <p:sldId id="293" r:id="rId5"/>
    <p:sldId id="274" r:id="rId6"/>
    <p:sldId id="308" r:id="rId7"/>
    <p:sldId id="275" r:id="rId8"/>
    <p:sldId id="303" r:id="rId9"/>
    <p:sldId id="302" r:id="rId10"/>
    <p:sldId id="289" r:id="rId11"/>
    <p:sldId id="296" r:id="rId12"/>
    <p:sldId id="295" r:id="rId13"/>
    <p:sldId id="277" r:id="rId14"/>
    <p:sldId id="276" r:id="rId15"/>
    <p:sldId id="299" r:id="rId16"/>
    <p:sldId id="300" r:id="rId17"/>
    <p:sldId id="301" r:id="rId18"/>
    <p:sldId id="305" r:id="rId19"/>
    <p:sldId id="307" r:id="rId20"/>
    <p:sldId id="278" r:id="rId21"/>
    <p:sldId id="279" r:id="rId22"/>
    <p:sldId id="280" r:id="rId23"/>
    <p:sldId id="281" r:id="rId24"/>
    <p:sldId id="266" r:id="rId25"/>
    <p:sldId id="264" r:id="rId26"/>
    <p:sldId id="282" r:id="rId27"/>
    <p:sldId id="284" r:id="rId28"/>
    <p:sldId id="283" r:id="rId29"/>
    <p:sldId id="268" r:id="rId30"/>
    <p:sldId id="267" r:id="rId31"/>
    <p:sldId id="290" r:id="rId32"/>
    <p:sldId id="287" r:id="rId33"/>
    <p:sldId id="306" r:id="rId34"/>
    <p:sldId id="288" r:id="rId35"/>
    <p:sldId id="265" r:id="rId36"/>
    <p:sldId id="309" r:id="rId37"/>
    <p:sldId id="256" r:id="rId38"/>
    <p:sldId id="270" r:id="rId39"/>
    <p:sldId id="285" r:id="rId40"/>
    <p:sldId id="272" r:id="rId41"/>
    <p:sldId id="271" r:id="rId42"/>
    <p:sldId id="286" r:id="rId43"/>
    <p:sldId id="258" r:id="rId44"/>
    <p:sldId id="291" r:id="rId45"/>
    <p:sldId id="273" r:id="rId46"/>
    <p:sldId id="259" r:id="rId47"/>
    <p:sldId id="261" r:id="rId48"/>
    <p:sldId id="260" r:id="rId49"/>
    <p:sldId id="262" r:id="rId50"/>
    <p:sldId id="269" r:id="rId51"/>
    <p:sldId id="263" r:id="rId52"/>
    <p:sldId id="350" r:id="rId53"/>
    <p:sldId id="312" r:id="rId54"/>
    <p:sldId id="351"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4XR7MAiFZEcp89rN7m1yg==" hashData="RXwTF/AQjIAkgR6sh6y3vgluVZ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C7BA67-0395-419B-B201-459DAF52B3D5}" type="datetimeFigureOut">
              <a:rPr lang="es-ES" smtClean="0"/>
              <a:pPr/>
              <a:t>25/03/2015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3E438A-007C-4390-A44A-27C448E804C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8D94CD-B154-485C-93CF-1C8CE3C2F817}"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243F15-0D87-4B60-8AB7-08FA77D48D2E}" type="datetimeFigureOut">
              <a:rPr lang="es-ES" smtClean="0"/>
              <a:pPr/>
              <a:t>25/03/2015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8D94CD-B154-485C-93CF-1C8CE3C2F81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4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6.jpeg"/></Relationships>
</file>

<file path=ppt/slides/_rels/slide53.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illusion-013"/>
          <p:cNvPicPr>
            <a:picLocks noChangeAspect="1" noChangeArrowheads="1"/>
          </p:cNvPicPr>
          <p:nvPr/>
        </p:nvPicPr>
        <p:blipFill>
          <a:blip r:embed="rId4" cstate="print">
            <a:duotone>
              <a:schemeClr val="accent5">
                <a:shade val="45000"/>
                <a:satMod val="135000"/>
              </a:schemeClr>
              <a:prstClr val="white"/>
            </a:duotone>
            <a:lum bright="45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11560"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971600" y="1196752"/>
            <a:ext cx="6887688" cy="4339650"/>
          </a:xfrm>
          <a:prstGeom prst="rect">
            <a:avLst/>
          </a:prstGeom>
        </p:spPr>
        <p:txBody>
          <a:bodyPr wrap="square">
            <a:spAutoFit/>
          </a:bodyPr>
          <a:lstStyle/>
          <a:p>
            <a:pPr algn="ctr"/>
            <a:r>
              <a:rPr lang="es-ES" sz="13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Demi" pitchFamily="34" charset="0"/>
              </a:rPr>
              <a:t>LOS  TORAJA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loop="1">
        <p:snd r:embed="rId3" name="el cl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8"/>
                                        </p:tgtEl>
                                        <p:attrNameLst>
                                          <p:attrName>style.opacity</p:attrName>
                                        </p:attrNameLst>
                                      </p:cBhvr>
                                      <p:to>
                                        <p:strVal val="0.25"/>
                                      </p:to>
                                    </p:set>
                                    <p:animEffect filter="image" prLst="opacity: 0.25">
                                      <p:cBhvr rctx="IE">
                                        <p:cTn id="7" dur="indefinite"/>
                                        <p:tgtEl>
                                          <p:spTgt spid="18"/>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batutumonga"/>
          <p:cNvPicPr>
            <a:picLocks noChangeAspect="1" noChangeArrowheads="1"/>
          </p:cNvPicPr>
          <p:nvPr/>
        </p:nvPicPr>
        <p:blipFill>
          <a:blip r:embed="rId2" cstate="print"/>
          <a:srcRect/>
          <a:stretch>
            <a:fillRect/>
          </a:stretch>
        </p:blipFill>
        <p:spPr bwMode="auto">
          <a:xfrm>
            <a:off x="-1" y="0"/>
            <a:ext cx="917051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situs-komplek-pallawa-tana-toraj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1412776"/>
            <a:ext cx="6552728" cy="4154984"/>
          </a:xfrm>
          <a:prstGeom prst="rect">
            <a:avLst/>
          </a:prstGeom>
        </p:spPr>
        <p:txBody>
          <a:bodyPr wrap="square">
            <a:spAutoFit/>
          </a:bodyPr>
          <a:lstStyle/>
          <a:p>
            <a:pPr algn="ctr"/>
            <a:r>
              <a:rPr lang="es-ES" sz="66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Los peculiares ritos funerarios de Los </a:t>
            </a:r>
            <a:r>
              <a:rPr lang="es-ES" sz="6600" b="1" i="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Toraja</a:t>
            </a:r>
            <a:r>
              <a:rPr lang="es-ES" sz="66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Indonesia</a:t>
            </a:r>
            <a:endParaRPr lang="es-ES" sz="66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800px-Tana_Toraja,_Salu_funeral_(6823105668).jpg"/>
          <p:cNvPicPr>
            <a:picLocks noChangeAspect="1" noChangeArrowheads="1"/>
          </p:cNvPicPr>
          <p:nvPr/>
        </p:nvPicPr>
        <p:blipFill>
          <a:blip r:embed="rId2" cstate="print"/>
          <a:srcRect/>
          <a:stretch>
            <a:fillRect/>
          </a:stretch>
        </p:blipFill>
        <p:spPr bwMode="auto">
          <a:xfrm>
            <a:off x="0" y="0"/>
            <a:ext cx="914565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763688" y="1484784"/>
            <a:ext cx="6840760" cy="4893647"/>
          </a:xfrm>
          <a:prstGeom prst="rect">
            <a:avLst/>
          </a:prstGeom>
        </p:spPr>
        <p:txBody>
          <a:bodyPr wrap="square">
            <a:spAutoFit/>
          </a:bodyPr>
          <a:lstStyle/>
          <a:p>
            <a:r>
              <a:rPr lang="es-ES" sz="3200" b="1" i="1" dirty="0" smtClean="0">
                <a:solidFill>
                  <a:srgbClr val="FF0000"/>
                </a:solidFill>
              </a:rPr>
              <a:t>La pintoresca región montañosa del sur de </a:t>
            </a:r>
            <a:r>
              <a:rPr lang="es-ES" sz="3200" b="1" i="1" dirty="0" err="1" smtClean="0">
                <a:solidFill>
                  <a:srgbClr val="FF0000"/>
                </a:solidFill>
              </a:rPr>
              <a:t>Sulawesi</a:t>
            </a:r>
            <a:r>
              <a:rPr lang="es-ES" sz="3200" b="1" i="1" dirty="0" smtClean="0">
                <a:solidFill>
                  <a:srgbClr val="FF0000"/>
                </a:solidFill>
              </a:rPr>
              <a:t>, en Indonesia, es el hogar de un grupo étnico llamado </a:t>
            </a:r>
            <a:r>
              <a:rPr lang="es-ES" sz="3200" b="1" i="1" dirty="0" err="1" smtClean="0">
                <a:solidFill>
                  <a:srgbClr val="FF0000"/>
                </a:solidFill>
              </a:rPr>
              <a:t>Toraja</a:t>
            </a:r>
            <a:r>
              <a:rPr lang="es-ES" sz="3200" b="1" i="1" dirty="0" smtClean="0">
                <a:solidFill>
                  <a:srgbClr val="FF0000"/>
                </a:solidFill>
              </a:rPr>
              <a:t>. </a:t>
            </a:r>
          </a:p>
          <a:p>
            <a:r>
              <a:rPr lang="es-ES" sz="2400" b="1" i="1" dirty="0" smtClean="0">
                <a:solidFill>
                  <a:srgbClr val="FF0000"/>
                </a:solidFill>
              </a:rPr>
              <a:t>Un gran número de sus miembros viven en la regencia de Tana </a:t>
            </a:r>
            <a:r>
              <a:rPr lang="es-ES" sz="2400" b="1" i="1" dirty="0" err="1" smtClean="0">
                <a:solidFill>
                  <a:srgbClr val="FF0000"/>
                </a:solidFill>
              </a:rPr>
              <a:t>Toraja</a:t>
            </a:r>
            <a:r>
              <a:rPr lang="es-ES" sz="2400" b="1" i="1" dirty="0" smtClean="0">
                <a:solidFill>
                  <a:srgbClr val="FF0000"/>
                </a:solidFill>
              </a:rPr>
              <a:t>, en el centro de la isla de </a:t>
            </a:r>
            <a:r>
              <a:rPr lang="es-ES" sz="2400" b="1" i="1" dirty="0" err="1" smtClean="0">
                <a:solidFill>
                  <a:srgbClr val="FF0000"/>
                </a:solidFill>
              </a:rPr>
              <a:t>Sulawesi</a:t>
            </a:r>
            <a:r>
              <a:rPr lang="es-ES" sz="2400" b="1" i="1" dirty="0" smtClean="0">
                <a:solidFill>
                  <a:srgbClr val="FF0000"/>
                </a:solidFill>
              </a:rPr>
              <a:t>, a 300 kilómetros al norte de </a:t>
            </a:r>
            <a:r>
              <a:rPr lang="es-ES" sz="2400" b="1" i="1" dirty="0" err="1" smtClean="0">
                <a:solidFill>
                  <a:srgbClr val="FF0000"/>
                </a:solidFill>
              </a:rPr>
              <a:t>Makascar</a:t>
            </a:r>
            <a:r>
              <a:rPr lang="es-ES" sz="2400" b="1" i="1" dirty="0" smtClean="0">
                <a:solidFill>
                  <a:srgbClr val="FF0000"/>
                </a:solidFill>
              </a:rPr>
              <a:t>, capital de la provincia de </a:t>
            </a:r>
            <a:r>
              <a:rPr lang="es-ES" sz="2400" b="1" i="1" dirty="0" err="1" smtClean="0">
                <a:solidFill>
                  <a:srgbClr val="FF0000"/>
                </a:solidFill>
              </a:rPr>
              <a:t>Sulawesi</a:t>
            </a:r>
            <a:r>
              <a:rPr lang="es-ES" sz="2400" b="1" i="1" dirty="0" smtClean="0">
                <a:solidFill>
                  <a:srgbClr val="FF0000"/>
                </a:solidFill>
              </a:rPr>
              <a:t> del Sur. Estas personas han desarrollado algunos de los ritos funerarios más elaborados del mundo, entre los que se incluyen entierros en árboles reservados para los bebés que murieron antes de la dentición y para las momias de hace décadas.</a:t>
            </a:r>
            <a:endParaRPr lang="es-ES" sz="2400" b="1" i="1" dirty="0">
              <a:solidFill>
                <a:srgbClr val="FF0000"/>
              </a:solidFill>
            </a:endParaRP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enchantingeden.files.wordpress.com/2009/08/tana-toraja-www-archipelago-travel-com-ins-toraja.jpg"/>
          <p:cNvPicPr>
            <a:picLocks noChangeAspect="1" noChangeArrowheads="1"/>
          </p:cNvPicPr>
          <p:nvPr/>
        </p:nvPicPr>
        <p:blipFill>
          <a:blip r:embed="rId2" cstate="print"/>
          <a:srcRect/>
          <a:stretch>
            <a:fillRect/>
          </a:stretch>
        </p:blipFill>
        <p:spPr bwMode="auto">
          <a:xfrm>
            <a:off x="0" y="0"/>
            <a:ext cx="9147836"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File:Célèbes 6543a.jpg"/>
          <p:cNvPicPr>
            <a:picLocks noChangeAspect="1" noChangeArrowheads="1"/>
          </p:cNvPicPr>
          <p:nvPr/>
        </p:nvPicPr>
        <p:blipFill>
          <a:blip r:embed="rId2" cstate="print"/>
          <a:srcRect/>
          <a:stretch>
            <a:fillRect/>
          </a:stretch>
        </p:blipFill>
        <p:spPr bwMode="auto">
          <a:xfrm>
            <a:off x="0" y="0"/>
            <a:ext cx="914565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2551837"/>
            <a:ext cx="5814392" cy="3108543"/>
          </a:xfrm>
          <a:prstGeom prst="rect">
            <a:avLst/>
          </a:prstGeom>
        </p:spPr>
        <p:txBody>
          <a:bodyPr wrap="square">
            <a:spAutoFit/>
          </a:bodyPr>
          <a:lstStyle/>
          <a:p>
            <a:r>
              <a:rPr lang="es-ES" sz="2800" b="1" i="1" dirty="0" smtClean="0">
                <a:solidFill>
                  <a:srgbClr val="FF0000"/>
                </a:solidFill>
              </a:rPr>
              <a:t>Los peculiares rituales de Tana </a:t>
            </a:r>
            <a:r>
              <a:rPr lang="es-ES" sz="2800" b="1" i="1" dirty="0" err="1" smtClean="0">
                <a:solidFill>
                  <a:srgbClr val="FF0000"/>
                </a:solidFill>
              </a:rPr>
              <a:t>Toraja</a:t>
            </a:r>
            <a:r>
              <a:rPr lang="es-ES" sz="2800" b="1" i="1" dirty="0" smtClean="0">
                <a:solidFill>
                  <a:srgbClr val="FF0000"/>
                </a:solidFill>
              </a:rPr>
              <a:t> atraen a miles de turistas y antropólogos cada año a la isla</a:t>
            </a:r>
            <a:r>
              <a:rPr lang="es-ES" sz="2800" i="1" dirty="0" smtClean="0">
                <a:solidFill>
                  <a:srgbClr val="FF0000"/>
                </a:solidFill>
              </a:rPr>
              <a:t>. </a:t>
            </a:r>
          </a:p>
          <a:p>
            <a:r>
              <a:rPr lang="es-ES" sz="2800" i="1" dirty="0" smtClean="0">
                <a:solidFill>
                  <a:srgbClr val="FF0000"/>
                </a:solidFill>
              </a:rPr>
              <a:t>De hecho, desde el año 1.984, </a:t>
            </a:r>
            <a:r>
              <a:rPr lang="es-ES" sz="2800" b="1" i="1" dirty="0" smtClean="0">
                <a:solidFill>
                  <a:srgbClr val="FF0000"/>
                </a:solidFill>
              </a:rPr>
              <a:t>Tana </a:t>
            </a:r>
            <a:r>
              <a:rPr lang="es-ES" sz="2800" b="1" i="1" dirty="0" err="1" smtClean="0">
                <a:solidFill>
                  <a:srgbClr val="FF0000"/>
                </a:solidFill>
              </a:rPr>
              <a:t>Toraja</a:t>
            </a:r>
            <a:r>
              <a:rPr lang="es-ES" sz="2800" b="1" i="1" dirty="0" smtClean="0">
                <a:solidFill>
                  <a:srgbClr val="FF0000"/>
                </a:solidFill>
              </a:rPr>
              <a:t> ha sido nombrado como el segundo destino turístico después de Bali más visitado en Indonesia</a:t>
            </a:r>
            <a:r>
              <a:rPr lang="es-ES" sz="2800" i="1" dirty="0" smtClean="0">
                <a:solidFill>
                  <a:srgbClr val="FF0000"/>
                </a:solidFill>
              </a:rPr>
              <a:t>.</a:t>
            </a:r>
            <a:endParaRPr lang="es-ES" sz="2800" i="1" dirty="0">
              <a:solidFill>
                <a:srgbClr val="FF0000"/>
              </a:solidFill>
            </a:endParaRPr>
          </a:p>
        </p:txBody>
      </p:sp>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traditional-rambu-solo-funeral-rites-held-in-toraja"/>
          <p:cNvPicPr>
            <a:picLocks noChangeAspect="1" noChangeArrowheads="1"/>
          </p:cNvPicPr>
          <p:nvPr/>
        </p:nvPicPr>
        <p:blipFill>
          <a:blip r:embed="rId2" cstate="print"/>
          <a:srcRect/>
          <a:stretch>
            <a:fillRect/>
          </a:stretch>
        </p:blipFill>
        <p:spPr bwMode="auto">
          <a:xfrm>
            <a:off x="0" y="0"/>
            <a:ext cx="9214582"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Kete-Kesu"/>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3429000"/>
            <a:ext cx="7236296" cy="3108543"/>
          </a:xfrm>
          <a:prstGeom prst="rect">
            <a:avLst/>
          </a:prstGeom>
        </p:spPr>
        <p:txBody>
          <a:bodyPr wrap="square">
            <a:spAutoFit/>
          </a:bodyPr>
          <a:lstStyle/>
          <a:p>
            <a:pPr algn="ctr"/>
            <a:r>
              <a:rPr lang="es-ES" sz="2800" b="1" i="1" dirty="0" smtClean="0">
                <a:solidFill>
                  <a:srgbClr val="FF0000"/>
                </a:solidFill>
              </a:rPr>
              <a:t>Los ritos funerarios de </a:t>
            </a:r>
            <a:r>
              <a:rPr lang="es-ES" sz="2800" b="1" i="1" dirty="0" err="1" smtClean="0">
                <a:solidFill>
                  <a:srgbClr val="FF0000"/>
                </a:solidFill>
              </a:rPr>
              <a:t>Toraja</a:t>
            </a:r>
            <a:r>
              <a:rPr lang="es-ES" sz="2800" b="1" i="1" dirty="0" smtClean="0">
                <a:solidFill>
                  <a:srgbClr val="FF0000"/>
                </a:solidFill>
              </a:rPr>
              <a:t> se han convertido en importantes eventos sociales, y en ocasiones reúnen a familias enteras y múltiples aldeanos para participar en eventos comunitarios, renovando las relaciones y confirmando creencias y tradiciones de sus antepasados. Estos eventos duran varios días.</a:t>
            </a:r>
            <a:endParaRPr lang="es-ES" sz="2800" b="1" i="1" dirty="0">
              <a:solidFill>
                <a:srgbClr val="FF0000"/>
              </a:solidFill>
            </a:endParaRPr>
          </a:p>
        </p:txBody>
      </p:sp>
      <p:pic>
        <p:nvPicPr>
          <p:cNvPr id="3" name="Picture 2" descr="Toraja"/>
          <p:cNvPicPr>
            <a:picLocks noChangeAspect="1" noChangeArrowheads="1"/>
          </p:cNvPicPr>
          <p:nvPr/>
        </p:nvPicPr>
        <p:blipFill>
          <a:blip r:embed="rId3" cstate="print"/>
          <a:srcRect/>
          <a:stretch>
            <a:fillRect/>
          </a:stretch>
        </p:blipFill>
        <p:spPr bwMode="auto">
          <a:xfrm>
            <a:off x="0" y="0"/>
            <a:ext cx="9206880" cy="3068960"/>
          </a:xfrm>
          <a:prstGeom prst="rect">
            <a:avLst/>
          </a:prstGeom>
          <a:noFill/>
        </p:spPr>
      </p:pic>
    </p:spTree>
  </p:cSld>
  <p:clrMapOvr>
    <a:masterClrMapping/>
  </p:clrMapOvr>
  <p:transition spd="slow"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lh5.ggpht.com/-vyhmY0CdqJc/VPVnP0kky0I/AAAAAAAA_zM/lEK1Xk0QlAQ/tana-toraja-burials-4%25255B6%25255D.jpg?imgmax=800"/>
          <p:cNvPicPr>
            <a:picLocks noChangeAspect="1" noChangeArrowheads="1"/>
          </p:cNvPicPr>
          <p:nvPr/>
        </p:nvPicPr>
        <p:blipFill>
          <a:blip r:embed="rId2" cstate="print"/>
          <a:srcRect/>
          <a:stretch>
            <a:fillRect/>
          </a:stretch>
        </p:blipFill>
        <p:spPr bwMode="auto">
          <a:xfrm>
            <a:off x="0" y="0"/>
            <a:ext cx="914565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55298" name="Picture 2" descr="6_Sulawesi_Toraja_Suaya"/>
          <p:cNvPicPr>
            <a:picLocks noChangeAspect="1" noChangeArrowheads="1"/>
          </p:cNvPicPr>
          <p:nvPr/>
        </p:nvPicPr>
        <p:blipFill>
          <a:blip r:embed="rId3" cstate="print"/>
          <a:srcRect/>
          <a:stretch>
            <a:fillRect/>
          </a:stretch>
        </p:blipFill>
        <p:spPr bwMode="auto">
          <a:xfrm>
            <a:off x="683568" y="692696"/>
            <a:ext cx="7620000" cy="507682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58370" name="Picture 2" descr="Toraja-lemo"/>
          <p:cNvPicPr>
            <a:picLocks noChangeAspect="1" noChangeArrowheads="1"/>
          </p:cNvPicPr>
          <p:nvPr/>
        </p:nvPicPr>
        <p:blipFill>
          <a:blip r:embed="rId3" cstate="print"/>
          <a:srcRect/>
          <a:stretch>
            <a:fillRect/>
          </a:stretch>
        </p:blipFill>
        <p:spPr bwMode="auto">
          <a:xfrm>
            <a:off x="323528" y="548680"/>
            <a:ext cx="8572500" cy="571500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19050"/>
            <a:ext cx="9144000" cy="6877050"/>
          </a:xfrm>
          <a:prstGeom prst="rect">
            <a:avLst/>
          </a:prstGeom>
          <a:noFill/>
          <a:ln w="9525">
            <a:noFill/>
            <a:miter lim="800000"/>
            <a:headEnd/>
            <a:tailEnd/>
          </a:ln>
        </p:spPr>
      </p:pic>
      <p:pic>
        <p:nvPicPr>
          <p:cNvPr id="59394" name="Picture 2" descr="grave_stone_londa_toraja_by_bramakumbara"/>
          <p:cNvPicPr>
            <a:picLocks noChangeAspect="1" noChangeArrowheads="1"/>
          </p:cNvPicPr>
          <p:nvPr/>
        </p:nvPicPr>
        <p:blipFill>
          <a:blip r:embed="rId3" cstate="print"/>
          <a:srcRect/>
          <a:stretch>
            <a:fillRect/>
          </a:stretch>
        </p:blipFill>
        <p:spPr bwMode="auto">
          <a:xfrm>
            <a:off x="251520" y="692696"/>
            <a:ext cx="8572500" cy="569595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63490" name="Picture 2" descr="File:COLLECTIE TROPENMUSEUM Priester tijdens een dodenfeest van de Toraja TMnr 20018334.jpg"/>
          <p:cNvPicPr>
            <a:picLocks noChangeAspect="1" noChangeArrowheads="1"/>
          </p:cNvPicPr>
          <p:nvPr/>
        </p:nvPicPr>
        <p:blipFill>
          <a:blip r:embed="rId3" cstate="print"/>
          <a:srcRect/>
          <a:stretch>
            <a:fillRect/>
          </a:stretch>
        </p:blipFill>
        <p:spPr bwMode="auto">
          <a:xfrm>
            <a:off x="251520" y="620688"/>
            <a:ext cx="8475276" cy="547260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65538" name="Picture 2" descr="C:\Documents and Settings\Dell\Escritorio\1345914466-manene-ritual-cleaning-of-tanah-toraja-mummy_1406521.jpg"/>
          <p:cNvPicPr>
            <a:picLocks noChangeAspect="1" noChangeArrowheads="1"/>
          </p:cNvPicPr>
          <p:nvPr/>
        </p:nvPicPr>
        <p:blipFill>
          <a:blip r:embed="rId3" cstate="print"/>
          <a:srcRect/>
          <a:stretch>
            <a:fillRect/>
          </a:stretch>
        </p:blipFill>
        <p:spPr bwMode="auto">
          <a:xfrm>
            <a:off x="755576" y="908720"/>
            <a:ext cx="7620000" cy="50482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lh3.ggpht.com/-5ahjQsB5AQ8/VPVnSCSdi_I/AAAAAAAA_zU/3525tWDkve8/tana-toraja-burials-5%25255B2%25255D.jpg?imgmax=800"/>
          <p:cNvPicPr>
            <a:picLocks noChangeAspect="1" noChangeArrowheads="1"/>
          </p:cNvPicPr>
          <p:nvPr/>
        </p:nvPicPr>
        <p:blipFill>
          <a:blip r:embed="rId2" cstate="print"/>
          <a:srcRect/>
          <a:stretch>
            <a:fillRect/>
          </a:stretch>
        </p:blipFill>
        <p:spPr bwMode="auto">
          <a:xfrm>
            <a:off x="0" y="0"/>
            <a:ext cx="925373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683568" y="1052736"/>
            <a:ext cx="7776864" cy="4893647"/>
          </a:xfrm>
          <a:prstGeom prst="rect">
            <a:avLst/>
          </a:prstGeom>
        </p:spPr>
        <p:txBody>
          <a:bodyPr wrap="square">
            <a:spAutoFit/>
          </a:bodyPr>
          <a:lstStyle/>
          <a:p>
            <a:pPr algn="ctr"/>
            <a:r>
              <a:rPr lang="es-ES" sz="2400" b="1" i="1" dirty="0" smtClean="0">
                <a:solidFill>
                  <a:srgbClr val="FF0000"/>
                </a:solidFill>
              </a:rPr>
              <a:t>Cuando un miembro de los </a:t>
            </a:r>
            <a:r>
              <a:rPr lang="es-ES" sz="2400" b="1" i="1" dirty="0" err="1" smtClean="0">
                <a:solidFill>
                  <a:srgbClr val="FF0000"/>
                </a:solidFill>
              </a:rPr>
              <a:t>Torajan</a:t>
            </a:r>
            <a:r>
              <a:rPr lang="es-ES" sz="2400" b="1" i="1" dirty="0" smtClean="0">
                <a:solidFill>
                  <a:srgbClr val="FF0000"/>
                </a:solidFill>
              </a:rPr>
              <a:t> muere, se requiere que sus familiares lleven a cabo una serie de ceremonias fúnebres conocidas como </a:t>
            </a:r>
            <a:r>
              <a:rPr lang="es-ES" sz="2400" b="1" i="1" dirty="0" err="1" smtClean="0">
                <a:solidFill>
                  <a:srgbClr val="FF0000"/>
                </a:solidFill>
              </a:rPr>
              <a:t>Rambu</a:t>
            </a:r>
            <a:r>
              <a:rPr lang="es-ES" sz="2400" b="1" i="1" dirty="0" smtClean="0">
                <a:solidFill>
                  <a:srgbClr val="FF0000"/>
                </a:solidFill>
              </a:rPr>
              <a:t> </a:t>
            </a:r>
            <a:r>
              <a:rPr lang="es-ES" sz="2400" b="1" i="1" dirty="0" err="1" smtClean="0">
                <a:solidFill>
                  <a:srgbClr val="FF0000"/>
                </a:solidFill>
              </a:rPr>
              <a:t>Soloq</a:t>
            </a:r>
            <a:r>
              <a:rPr lang="es-ES" sz="2400" b="1" i="1" dirty="0" smtClean="0">
                <a:solidFill>
                  <a:srgbClr val="FF0000"/>
                </a:solidFill>
              </a:rPr>
              <a:t>. Estas ceremonias no suelen tener lugar inmediatamente después de la muerte, debido a que una familia típica </a:t>
            </a:r>
            <a:r>
              <a:rPr lang="es-ES" sz="2400" b="1" i="1" dirty="0" err="1" smtClean="0">
                <a:solidFill>
                  <a:srgbClr val="FF0000"/>
                </a:solidFill>
              </a:rPr>
              <a:t>Toraja</a:t>
            </a:r>
            <a:r>
              <a:rPr lang="es-ES" sz="2400" b="1" i="1" dirty="0" smtClean="0">
                <a:solidFill>
                  <a:srgbClr val="FF0000"/>
                </a:solidFill>
              </a:rPr>
              <a:t> a menudo carece de recursos necesarios para cubrir los gastos del funeral. Así, se esperan semanas, meses o incluso años, para ir recaudando poco a poco los fondos necesarios. Durante este tiempo, el fallecido no está enterrado, pero sí que es embalsamado y almacenado bajo el mismo techo que su familia. Hasta que las ceremonias fúnebres se completan, la persona no es considerada realmente muerta, sino que se considera como si tuviera una enfermedad.</a:t>
            </a:r>
            <a:endParaRPr lang="es-ES" sz="2400" b="1" i="1" dirty="0">
              <a:solidFill>
                <a:srgbClr val="FF0000"/>
              </a:solidFill>
            </a:endParaRPr>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lh5.ggpht.com/-bGyEKm9mf70/VPVnTxOUiGI/AAAAAAAA_zc/4DYjSJ42WOs/tana-toraja-burials-8%25255B2%25255D.jpg?imgmax=8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75656" y="2492896"/>
            <a:ext cx="7416824" cy="3416320"/>
          </a:xfrm>
          <a:prstGeom prst="rect">
            <a:avLst/>
          </a:prstGeom>
        </p:spPr>
        <p:txBody>
          <a:bodyPr wrap="square">
            <a:spAutoFit/>
          </a:bodyPr>
          <a:lstStyle/>
          <a:p>
            <a:r>
              <a:rPr lang="es-ES" sz="2400" b="1" i="1" dirty="0" smtClean="0">
                <a:solidFill>
                  <a:srgbClr val="FF0000"/>
                </a:solidFill>
              </a:rPr>
              <a:t>Unas vez que se recaudan los fondos suficientes, las ceremonias se inician. En primer lugar, se hace una matanza de búfalos y cerdos acompañada por bailes y música tradicional mientras los jóvenes recogen la sangre que brota de los animales. Cuanto más importante es la persona que fallece, más búfalos son sacrificados. Para los </a:t>
            </a:r>
            <a:r>
              <a:rPr lang="es-ES" sz="2400" b="1" i="1" dirty="0" err="1" smtClean="0">
                <a:solidFill>
                  <a:srgbClr val="FF0000"/>
                </a:solidFill>
              </a:rPr>
              <a:t>Toraja</a:t>
            </a:r>
            <a:r>
              <a:rPr lang="es-ES" sz="2400" b="1" i="1" dirty="0" smtClean="0">
                <a:solidFill>
                  <a:srgbClr val="FF0000"/>
                </a:solidFill>
              </a:rPr>
              <a:t> no es raro sacrificar decenas de búfalos y cientos de cerdos. Después del sacrificio, la carne se distribuye a los invitados al funeral.</a:t>
            </a:r>
            <a:endParaRPr lang="es-ES" sz="2400" b="1" i="1" dirty="0">
              <a:solidFill>
                <a:srgbClr val="FF0000"/>
              </a:solidFill>
            </a:endParaRPr>
          </a:p>
        </p:txBody>
      </p:sp>
    </p:spTree>
  </p:cSld>
  <p:clrMapOvr>
    <a:masterClrMapping/>
  </p:clrMapOvr>
  <p:transition spd="slow"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nigmas-y-misterios-los-toraja-y-los-arboles-de-los-ninos-muertos"/>
          <p:cNvPicPr>
            <a:picLocks noChangeAspect="1" noChangeArrowheads="1"/>
          </p:cNvPicPr>
          <p:nvPr/>
        </p:nvPicPr>
        <p:blipFill>
          <a:blip r:embed="rId2" cstate="print"/>
          <a:srcRect/>
          <a:stretch>
            <a:fillRect/>
          </a:stretch>
        </p:blipFill>
        <p:spPr bwMode="auto">
          <a:xfrm>
            <a:off x="0" y="0"/>
            <a:ext cx="4644008" cy="6890179"/>
          </a:xfrm>
          <a:prstGeom prst="rect">
            <a:avLst/>
          </a:prstGeom>
          <a:noFill/>
        </p:spPr>
      </p:pic>
      <p:pic>
        <p:nvPicPr>
          <p:cNvPr id="3" name="Picture 2" descr="enigmas-y-misterios-los-toraja-y-los-arboles-de-los-ninos-muertos"/>
          <p:cNvPicPr>
            <a:picLocks noChangeAspect="1" noChangeArrowheads="1"/>
          </p:cNvPicPr>
          <p:nvPr/>
        </p:nvPicPr>
        <p:blipFill>
          <a:blip r:embed="rId2" cstate="print"/>
          <a:srcRect/>
          <a:stretch>
            <a:fillRect/>
          </a:stretch>
        </p:blipFill>
        <p:spPr bwMode="auto">
          <a:xfrm flipH="1">
            <a:off x="4644008" y="-32179"/>
            <a:ext cx="4499992" cy="6890179"/>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enigmas-y-misterios-los-toraja-y-los-arboles-de-los-ninos-muertos"/>
          <p:cNvPicPr>
            <a:picLocks noChangeAspect="1" noChangeArrowheads="1"/>
          </p:cNvPicPr>
          <p:nvPr/>
        </p:nvPicPr>
        <p:blipFill>
          <a:blip r:embed="rId3" cstate="print"/>
          <a:srcRect/>
          <a:stretch>
            <a:fillRect/>
          </a:stretch>
        </p:blipFill>
        <p:spPr bwMode="auto">
          <a:xfrm>
            <a:off x="539552" y="548680"/>
            <a:ext cx="8023746" cy="561662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lh4.ggpht.com/-HM3_DbwWzek/VPVnV58_vdI/AAAAAAAA_zk/bwHf1WemOCQ/tana-toraja-burials-9%25255B2%25255D.jpg?imgmax=8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lh3.ggpht.com/-Nk8DHHyuTZA/VPVnYLERB-I/AAAAAAAA_zs/4i5HZga81LQ/tana-toraja-burials-10%25255B2%25255D.jpg?imgmax=8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03648" y="2204864"/>
            <a:ext cx="7200800" cy="3970318"/>
          </a:xfrm>
          <a:prstGeom prst="rect">
            <a:avLst/>
          </a:prstGeom>
        </p:spPr>
        <p:txBody>
          <a:bodyPr wrap="square">
            <a:spAutoFit/>
          </a:bodyPr>
          <a:lstStyle/>
          <a:p>
            <a:r>
              <a:rPr lang="es-ES" sz="2800" b="1" i="1" dirty="0" smtClean="0">
                <a:solidFill>
                  <a:srgbClr val="FF0000"/>
                </a:solidFill>
              </a:rPr>
              <a:t>Más tarde viene el entierro real, aunque los miembros de la tribu rara vez son enterrados en el suelo. Se suelen colocar en cuevas excavadas en la parte rocosa de las montañas o en ataúdes de madera que se cuelgan de acantilados. Las tumbas son generalmente caras y tarda algunos meses en construirse. Son bellamente decoradas, aunque con el tiempo la madera comienza a pudrirse.</a:t>
            </a:r>
            <a:endParaRPr lang="es-ES" sz="2800" b="1" i="1" dirty="0">
              <a:solidFill>
                <a:srgbClr val="FF0000"/>
              </a:solidFill>
            </a:endParaRPr>
          </a:p>
        </p:txBody>
      </p:sp>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enigmas-y-misterios-los-toraja-y-los-arboles-de-los-ninos-muertos"/>
          <p:cNvPicPr>
            <a:picLocks noChangeAspect="1" noChangeArrowheads="1"/>
          </p:cNvPicPr>
          <p:nvPr/>
        </p:nvPicPr>
        <p:blipFill>
          <a:blip r:embed="rId3" cstate="print"/>
          <a:srcRect/>
          <a:stretch>
            <a:fillRect/>
          </a:stretch>
        </p:blipFill>
        <p:spPr bwMode="auto">
          <a:xfrm>
            <a:off x="467544" y="620688"/>
            <a:ext cx="8136904" cy="567804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enigmas-y-misterios-los-toraja-y-los-arboles-de-los-ninos-muertos"/>
          <p:cNvPicPr>
            <a:picLocks noChangeAspect="1" noChangeArrowheads="1"/>
          </p:cNvPicPr>
          <p:nvPr/>
        </p:nvPicPr>
        <p:blipFill>
          <a:blip r:embed="rId3" cstate="print"/>
          <a:srcRect/>
          <a:stretch>
            <a:fillRect/>
          </a:stretch>
        </p:blipFill>
        <p:spPr bwMode="auto">
          <a:xfrm>
            <a:off x="755576" y="404664"/>
            <a:ext cx="7632848" cy="573212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pic>
        <p:nvPicPr>
          <p:cNvPr id="47106" name="Picture 2" descr="http://lh4.ggpht.com/-0x5W4gAvhkI/VPVnaHfy5DI/AAAAAAAA_z0/c-MhKK4oeUA/tana-toraja-burials-11%25255B2%25255D.jpg?imgmax=800"/>
          <p:cNvPicPr>
            <a:picLocks noChangeAspect="1" noChangeArrowheads="1"/>
          </p:cNvPicPr>
          <p:nvPr/>
        </p:nvPicPr>
        <p:blipFill>
          <a:blip r:embed="rId3" cstate="print"/>
          <a:srcRect/>
          <a:stretch>
            <a:fillRect/>
          </a:stretch>
        </p:blipFill>
        <p:spPr bwMode="auto">
          <a:xfrm>
            <a:off x="755576" y="476672"/>
            <a:ext cx="7620000" cy="57150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835696" y="3212976"/>
            <a:ext cx="6768752" cy="2677656"/>
          </a:xfrm>
          <a:prstGeom prst="rect">
            <a:avLst/>
          </a:prstGeom>
        </p:spPr>
        <p:txBody>
          <a:bodyPr wrap="square">
            <a:spAutoFit/>
          </a:bodyPr>
          <a:lstStyle/>
          <a:p>
            <a:r>
              <a:rPr lang="es-ES" sz="2800" b="1" i="1" dirty="0" smtClean="0">
                <a:solidFill>
                  <a:srgbClr val="FF0000"/>
                </a:solidFill>
              </a:rPr>
              <a:t>Cada pocos años, en el mes de agosto, se celebra un ritual llamado </a:t>
            </a:r>
            <a:r>
              <a:rPr lang="es-ES" sz="2800" b="1" i="1" dirty="0" err="1" smtClean="0">
                <a:solidFill>
                  <a:srgbClr val="FF0000"/>
                </a:solidFill>
              </a:rPr>
              <a:t>Ma’Nene</a:t>
            </a:r>
            <a:r>
              <a:rPr lang="es-ES" sz="2800" b="1" i="1" dirty="0" smtClean="0">
                <a:solidFill>
                  <a:srgbClr val="FF0000"/>
                </a:solidFill>
              </a:rPr>
              <a:t>, en el que se exhuman los cuerpos de los fallecidos para ser lavados, peinados y vestidos con ropa nueva. Las momias luego son llevadas por el pueblo como zombis.</a:t>
            </a:r>
            <a:endParaRPr lang="es-ES" sz="2800" b="1" i="1" dirty="0">
              <a:solidFill>
                <a:srgbClr val="FF0000"/>
              </a:solidFill>
            </a:endParaRPr>
          </a:p>
        </p:txBody>
      </p:sp>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1345914469-manene-ritual-cleaning-of-tanah-toraja-mummy_1406525.jp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lh6.ggpht.com/-feUkQnJoJTU/VPVnjf4XaVI/AAAAAAAA_0c/dgg47iOP714/tana-toraja-burials-3%25255B5%25255D.jpg?imgmax=8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enigmas-y-misterios-los-toraja-y-los-arboles-de-los-ninos-muertos"/>
          <p:cNvPicPr>
            <a:picLocks noChangeAspect="1" noChangeArrowheads="1"/>
          </p:cNvPicPr>
          <p:nvPr/>
        </p:nvPicPr>
        <p:blipFill>
          <a:blip r:embed="rId3" cstate="print"/>
          <a:srcRect/>
          <a:stretch>
            <a:fillRect/>
          </a:stretch>
        </p:blipFill>
        <p:spPr bwMode="auto">
          <a:xfrm>
            <a:off x="683567" y="620688"/>
            <a:ext cx="7920881" cy="5688632"/>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pic>
        <p:nvPicPr>
          <p:cNvPr id="67586" name="Picture 2" descr="C:\Documents and Settings\Dell\Escritorio\mdh_1422293476.jpg"/>
          <p:cNvPicPr>
            <a:picLocks noChangeAspect="1" noChangeArrowheads="1"/>
          </p:cNvPicPr>
          <p:nvPr/>
        </p:nvPicPr>
        <p:blipFill>
          <a:blip r:embed="rId3" cstate="print"/>
          <a:srcRect/>
          <a:stretch>
            <a:fillRect/>
          </a:stretch>
        </p:blipFill>
        <p:spPr bwMode="auto">
          <a:xfrm>
            <a:off x="-29819" y="908720"/>
            <a:ext cx="9173819" cy="468052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3553"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235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7" name="6 Rectángulo"/>
          <p:cNvSpPr/>
          <p:nvPr/>
        </p:nvSpPr>
        <p:spPr>
          <a:xfrm>
            <a:off x="1547664" y="1484784"/>
            <a:ext cx="5832648" cy="4154984"/>
          </a:xfrm>
          <a:prstGeom prst="rect">
            <a:avLst/>
          </a:prstGeom>
        </p:spPr>
        <p:txBody>
          <a:bodyPr wrap="square">
            <a:spAutoFit/>
          </a:bodyPr>
          <a:lstStyle/>
          <a:p>
            <a:pPr algn="ctr"/>
            <a:r>
              <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Los </a:t>
            </a:r>
            <a:r>
              <a:rPr lang="es-ES" sz="6600" b="1" i="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Toraja</a:t>
            </a:r>
            <a:r>
              <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 </a:t>
            </a:r>
            <a:endPar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a:p>
            <a:pPr algn="ct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y </a:t>
            </a:r>
            <a:r>
              <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los </a:t>
            </a: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árboles</a:t>
            </a:r>
          </a:p>
          <a:p>
            <a:pPr algn="ct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 </a:t>
            </a:r>
            <a:r>
              <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de los niños muertos</a:t>
            </a: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a:t>
            </a:r>
            <a:endPar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bebe toraja arbol.jpg"/>
          <p:cNvPicPr>
            <a:picLocks noChangeAspect="1" noChangeArrowheads="1"/>
          </p:cNvPicPr>
          <p:nvPr/>
        </p:nvPicPr>
        <p:blipFill>
          <a:blip r:embed="rId3" cstate="print"/>
          <a:srcRect/>
          <a:stretch>
            <a:fillRect/>
          </a:stretch>
        </p:blipFill>
        <p:spPr bwMode="auto">
          <a:xfrm>
            <a:off x="395536" y="332656"/>
            <a:ext cx="4143375" cy="6210300"/>
          </a:xfrm>
          <a:prstGeom prst="rect">
            <a:avLst/>
          </a:prstGeom>
          <a:noFill/>
        </p:spPr>
      </p:pic>
      <p:pic>
        <p:nvPicPr>
          <p:cNvPr id="3" name="Picture 2" descr="C:\Documents and Settings\Dell\Escritorio\bebe toraja arbol.jpg"/>
          <p:cNvPicPr>
            <a:picLocks noChangeAspect="1" noChangeArrowheads="1"/>
          </p:cNvPicPr>
          <p:nvPr/>
        </p:nvPicPr>
        <p:blipFill>
          <a:blip r:embed="rId3" cstate="print"/>
          <a:srcRect/>
          <a:stretch>
            <a:fillRect/>
          </a:stretch>
        </p:blipFill>
        <p:spPr bwMode="auto">
          <a:xfrm flipH="1">
            <a:off x="4499992" y="332656"/>
            <a:ext cx="4392488" cy="62103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331640" y="1556792"/>
            <a:ext cx="6858000" cy="4832092"/>
          </a:xfrm>
          <a:prstGeom prst="rect">
            <a:avLst/>
          </a:prstGeom>
        </p:spPr>
        <p:txBody>
          <a:bodyPr wrap="square">
            <a:spAutoFit/>
          </a:bodyPr>
          <a:lstStyle/>
          <a:p>
            <a:r>
              <a:rPr lang="es-ES" sz="2800" b="1" i="1" dirty="0" smtClean="0">
                <a:solidFill>
                  <a:srgbClr val="FF0000"/>
                </a:solidFill>
              </a:rPr>
              <a:t>Los bebés, por su parte, no son enterrados en cuevas o colgados de acantilados, pero sí en el interior de distintos huecos en árboles vivos. Si un niño pierde la vida antes de que haya comenzado la dentición, se envuelve en un paño y se coloca dentro de un espacio excavado en el tronco de un árbol, siendo tapado con una puerta de fibra de palma. El agujero se cierra a continuación, y cuando el árbol comienza a sanar, se cree que el niño es absorbido.</a:t>
            </a:r>
            <a:endParaRPr lang="es-ES" sz="2800" b="1" i="1" dirty="0">
              <a:solidFill>
                <a:srgbClr val="FF0000"/>
              </a:solidFill>
            </a:endParaRPr>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arbol-de-almas-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arbol-de-la-vida.jpg"/>
          <p:cNvPicPr>
            <a:picLocks noChangeAspect="1" noChangeArrowheads="1"/>
          </p:cNvPicPr>
          <p:nvPr/>
        </p:nvPicPr>
        <p:blipFill>
          <a:blip r:embed="rId3" cstate="print"/>
          <a:srcRect/>
          <a:stretch>
            <a:fillRect/>
          </a:stretch>
        </p:blipFill>
        <p:spPr bwMode="auto">
          <a:xfrm>
            <a:off x="1691680" y="0"/>
            <a:ext cx="5184576" cy="6909627"/>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43010" name="Picture 2" descr="http://lh5.ggpht.com/-3dUjWSi_AIQ/VPVnODiPZNI/AAAAAAAA_zE/5yy5CGKADQg/tana-toraja-burials-6%25255B6%25255D.jpg?imgmax=800"/>
          <p:cNvPicPr>
            <a:picLocks noChangeAspect="1" noChangeArrowheads="1"/>
          </p:cNvPicPr>
          <p:nvPr/>
        </p:nvPicPr>
        <p:blipFill>
          <a:blip r:embed="rId3" cstate="print"/>
          <a:srcRect/>
          <a:stretch>
            <a:fillRect/>
          </a:stretch>
        </p:blipFill>
        <p:spPr bwMode="auto">
          <a:xfrm>
            <a:off x="323528" y="476672"/>
            <a:ext cx="8430203" cy="561662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763688" y="1556792"/>
            <a:ext cx="6858000" cy="5078313"/>
          </a:xfrm>
          <a:prstGeom prst="rect">
            <a:avLst/>
          </a:prstGeom>
        </p:spPr>
        <p:txBody>
          <a:bodyPr wrap="square">
            <a:spAutoFit/>
          </a:bodyPr>
          <a:lstStyle/>
          <a:p>
            <a:r>
              <a:rPr lang="es-ES" sz="2400" b="1" i="1" dirty="0">
                <a:solidFill>
                  <a:srgbClr val="FF0000"/>
                </a:solidFill>
              </a:rPr>
              <a:t>Árboles de vida y muerte</a:t>
            </a:r>
            <a:br>
              <a:rPr lang="es-ES" sz="2400" b="1" i="1" dirty="0">
                <a:solidFill>
                  <a:srgbClr val="FF0000"/>
                </a:solidFill>
              </a:rPr>
            </a:br>
            <a:r>
              <a:rPr lang="es-ES" sz="2400" b="1" i="1" dirty="0">
                <a:solidFill>
                  <a:srgbClr val="FF0000"/>
                </a:solidFill>
              </a:rPr>
              <a:t> </a:t>
            </a:r>
            <a:br>
              <a:rPr lang="es-ES" sz="2400" b="1" i="1" dirty="0">
                <a:solidFill>
                  <a:srgbClr val="FF0000"/>
                </a:solidFill>
              </a:rPr>
            </a:br>
            <a:r>
              <a:rPr lang="es-ES" sz="2400" b="1" i="1" dirty="0">
                <a:solidFill>
                  <a:srgbClr val="FF0000"/>
                </a:solidFill>
              </a:rPr>
              <a:t>Yo soy de los que opino que el cuerpo no es más que un contenedor que, tras la muerte, vale para poco más que abono para las plantas. Debatir sobre qué hacer con él sería comenzar un diálogo estéril ya que por mucho que se diga, pruebas de que nos valga de algo en el otro lado no hay ninguna. Sea como fuere, el conservar o no los cuerpos de los difuntos y los modos de hacerlo son muchos y dispares y se adaptan a tiempos y culturas. Veamos hoy uno de ellos que quizás os sorprenda.</a:t>
            </a:r>
            <a:r>
              <a:rPr lang="es-ES" b="1" dirty="0"/>
              <a:t/>
            </a:r>
            <a:br>
              <a:rPr lang="es-ES" b="1" dirty="0"/>
            </a:br>
            <a:r>
              <a:rPr lang="es-ES" b="1" dirty="0"/>
              <a:t/>
            </a:r>
            <a:br>
              <a:rPr lang="es-ES" b="1" dirty="0"/>
            </a:br>
            <a:endParaRPr lang="es-ES" dirty="0"/>
          </a:p>
        </p:txBody>
      </p:sp>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49154" name="Picture 2" descr="http://lh4.ggpht.com/-Tbabo6jtO18/VPVnb8efSOI/AAAAAAAA_z8/Pgi4b7F5T1s/tana-toraja-burials-12%25255B3%25255D.jpg?imgmax=800"/>
          <p:cNvPicPr>
            <a:picLocks noChangeAspect="1" noChangeArrowheads="1"/>
          </p:cNvPicPr>
          <p:nvPr/>
        </p:nvPicPr>
        <p:blipFill>
          <a:blip r:embed="rId3" cstate="print"/>
          <a:srcRect/>
          <a:stretch>
            <a:fillRect/>
          </a:stretch>
        </p:blipFill>
        <p:spPr bwMode="auto">
          <a:xfrm>
            <a:off x="755576" y="476672"/>
            <a:ext cx="7610475" cy="57150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20071011-01.jpg"/>
          <p:cNvPicPr>
            <a:picLocks noChangeAspect="1" noChangeArrowheads="1"/>
          </p:cNvPicPr>
          <p:nvPr/>
        </p:nvPicPr>
        <p:blipFill>
          <a:blip r:embed="rId3" cstate="print"/>
          <a:srcRect/>
          <a:stretch>
            <a:fillRect/>
          </a:stretch>
        </p:blipFill>
        <p:spPr bwMode="auto">
          <a:xfrm>
            <a:off x="323528" y="476672"/>
            <a:ext cx="4286250" cy="6019800"/>
          </a:xfrm>
          <a:prstGeom prst="rect">
            <a:avLst/>
          </a:prstGeom>
          <a:noFill/>
        </p:spPr>
      </p:pic>
      <p:pic>
        <p:nvPicPr>
          <p:cNvPr id="4" name="Picture 6" descr="enigmas-y-misterios-los-toraja-y-los-arboles-de-los-ninos-muertos"/>
          <p:cNvPicPr>
            <a:picLocks noChangeAspect="1" noChangeArrowheads="1"/>
          </p:cNvPicPr>
          <p:nvPr/>
        </p:nvPicPr>
        <p:blipFill>
          <a:blip r:embed="rId4" cstate="print"/>
          <a:srcRect/>
          <a:stretch>
            <a:fillRect/>
          </a:stretch>
        </p:blipFill>
        <p:spPr bwMode="auto">
          <a:xfrm>
            <a:off x="4716016" y="404664"/>
            <a:ext cx="4098931" cy="6154553"/>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1484784"/>
            <a:ext cx="7380312" cy="4985980"/>
          </a:xfrm>
          <a:prstGeom prst="rect">
            <a:avLst/>
          </a:prstGeom>
        </p:spPr>
        <p:txBody>
          <a:bodyPr wrap="square">
            <a:spAutoFit/>
          </a:bodyPr>
          <a:lstStyle/>
          <a:p>
            <a:r>
              <a:rPr lang="es-ES" sz="2000" b="1" i="1" dirty="0" smtClean="0">
                <a:solidFill>
                  <a:srgbClr val="FF0000"/>
                </a:solidFill>
              </a:rPr>
              <a:t>Los </a:t>
            </a:r>
            <a:r>
              <a:rPr lang="es-ES" sz="2000" b="1" i="1" dirty="0" err="1" smtClean="0">
                <a:solidFill>
                  <a:srgbClr val="FF0000"/>
                </a:solidFill>
              </a:rPr>
              <a:t>Toraja</a:t>
            </a:r>
            <a:r>
              <a:rPr lang="es-ES" sz="2000" b="1" i="1" dirty="0">
                <a:solidFill>
                  <a:srgbClr val="FF0000"/>
                </a:solidFill>
              </a:rPr>
              <a:t>, unas gentes que viven en Tana </a:t>
            </a:r>
            <a:r>
              <a:rPr lang="es-ES" sz="2000" b="1" i="1" dirty="0" err="1">
                <a:solidFill>
                  <a:srgbClr val="FF0000"/>
                </a:solidFill>
              </a:rPr>
              <a:t>Toraja</a:t>
            </a:r>
            <a:r>
              <a:rPr lang="es-ES" sz="2000" b="1" i="1" dirty="0">
                <a:solidFill>
                  <a:srgbClr val="FF0000"/>
                </a:solidFill>
              </a:rPr>
              <a:t>, Indonesia, y que tienen unas tradiciones de lo más curiosas. En su cultura, la muerte y la vida se mezclan en una serie de rituales ancestrales. Los adultos, al morir, pasan una temporada a la intemperie, en un lugar específico y rodeados de unos árboles en concreto, que según la tradición purifican el espíritu a modo de filtro místico. Los restos van luego a un lugar excavado en la roca con estatuas representativas de los difuntos, que como si estuviesen en un balcón con vistas, permanecerán allí hasta que el tiempo reduzca a astillas sus tallas de madera. Pero lo más interesante es quizás el entierro que se guarda para los niños a los que todavía no les han salido los dientes, que para los </a:t>
            </a:r>
            <a:r>
              <a:rPr lang="es-ES" sz="2000" b="1" i="1" dirty="0" err="1">
                <a:solidFill>
                  <a:srgbClr val="FF0000"/>
                </a:solidFill>
              </a:rPr>
              <a:t>Toraja</a:t>
            </a:r>
            <a:r>
              <a:rPr lang="es-ES" sz="2000" b="1" i="1" dirty="0">
                <a:solidFill>
                  <a:srgbClr val="FF0000"/>
                </a:solidFill>
              </a:rPr>
              <a:t> todavía forman parte del ciclo de la naturaleza, ya que todavía no tienen un destino en la vida. A estos pequeños se los introduce en el interior de un árbol, en postura vertical, rellenando el hueco con huevos a modo de ofrenda.</a:t>
            </a:r>
            <a:r>
              <a:rPr lang="es-ES" b="1" dirty="0"/>
              <a:t/>
            </a:r>
            <a:br>
              <a:rPr lang="es-ES" b="1" dirty="0"/>
            </a:br>
            <a:endParaRPr lang="es-ES" dirty="0"/>
          </a:p>
        </p:txBody>
      </p:sp>
    </p:spTree>
  </p:cSld>
  <p:clrMapOvr>
    <a:masterClrMapping/>
  </p:clrMapOvr>
  <p:transition spd="slow" advTm="5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8194" name="Picture 2" descr="enigmas-y-misterios-los-toraja-y-los-arboles-de-los-ninos-muertos"/>
          <p:cNvPicPr>
            <a:picLocks noChangeAspect="1" noChangeArrowheads="1"/>
          </p:cNvPicPr>
          <p:nvPr/>
        </p:nvPicPr>
        <p:blipFill>
          <a:blip r:embed="rId3" cstate="print"/>
          <a:srcRect/>
          <a:stretch>
            <a:fillRect/>
          </a:stretch>
        </p:blipFill>
        <p:spPr bwMode="auto">
          <a:xfrm>
            <a:off x="1763688" y="0"/>
            <a:ext cx="5184576" cy="691276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1340768"/>
            <a:ext cx="6984776" cy="4247317"/>
          </a:xfrm>
          <a:prstGeom prst="rect">
            <a:avLst/>
          </a:prstGeom>
        </p:spPr>
        <p:txBody>
          <a:bodyPr wrap="square">
            <a:spAutoFit/>
          </a:bodyPr>
          <a:lstStyle/>
          <a:p>
            <a:r>
              <a:rPr lang="es-ES" sz="3600" b="1" i="1" dirty="0">
                <a:solidFill>
                  <a:srgbClr val="FF0000"/>
                </a:solidFill>
              </a:rPr>
              <a:t>Estos árboles mortuorios se usan para distintos enterramientos, siempre con la precaución de realizar las tumbas justas para que el árbol no muera y creando de este modo una especie de ciclo regenerativo natural.</a:t>
            </a:r>
            <a:r>
              <a:rPr lang="es-ES" b="1" dirty="0"/>
              <a:t/>
            </a:r>
            <a:br>
              <a:rPr lang="es-ES" b="1" dirty="0"/>
            </a:br>
            <a:endParaRPr lang="es-ES" dirty="0"/>
          </a:p>
        </p:txBody>
      </p:sp>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nigmas-y-misterios-los-toraja-y-los-arboles-de-los-ninos-muertos"/>
          <p:cNvPicPr>
            <a:picLocks noChangeAspect="1" noChangeArrowheads="1"/>
          </p:cNvPicPr>
          <p:nvPr/>
        </p:nvPicPr>
        <p:blipFill>
          <a:blip r:embed="rId2" cstate="print"/>
          <a:srcRect/>
          <a:stretch>
            <a:fillRect/>
          </a:stretch>
        </p:blipFill>
        <p:spPr bwMode="auto">
          <a:xfrm>
            <a:off x="0" y="0"/>
            <a:ext cx="9132060" cy="6858000"/>
          </a:xfrm>
          <a:prstGeom prst="rect">
            <a:avLst/>
          </a:prstGeom>
          <a:noFill/>
        </p:spPr>
      </p:pic>
    </p:spTree>
  </p:cSld>
  <p:clrMapOvr>
    <a:masterClrMapping/>
  </p:clrMapOvr>
  <p:transition spd="slow" advTm="6000">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043608" y="4725144"/>
            <a:ext cx="7416824" cy="2800767"/>
          </a:xfrm>
          <a:prstGeom prst="rect">
            <a:avLst/>
          </a:prstGeom>
        </p:spPr>
        <p:txBody>
          <a:bodyPr wrap="square">
            <a:spAutoFit/>
          </a:bodyPr>
          <a:lstStyle/>
          <a:p>
            <a:pPr algn="ctr"/>
            <a:r>
              <a:rPr lang="es-ES" sz="2800" b="1" i="1" dirty="0">
                <a:solidFill>
                  <a:srgbClr val="FF0000"/>
                </a:solidFill>
              </a:rPr>
              <a:t>Los </a:t>
            </a:r>
            <a:r>
              <a:rPr lang="es-ES" sz="2800" b="1" i="1" dirty="0" err="1">
                <a:solidFill>
                  <a:srgbClr val="FF0000"/>
                </a:solidFill>
              </a:rPr>
              <a:t>Toraja</a:t>
            </a:r>
            <a:r>
              <a:rPr lang="es-ES" sz="2800" b="1" i="1" dirty="0">
                <a:solidFill>
                  <a:srgbClr val="FF0000"/>
                </a:solidFill>
              </a:rPr>
              <a:t> creen que los muertos tienen una forma de vida contraria a los vivos. Caminan cabeza abajo, hablan al revés, y las cosechas perdidas significan comida para los muertos.</a:t>
            </a:r>
            <a:br>
              <a:rPr lang="es-ES" sz="2800" b="1" i="1" dirty="0">
                <a:solidFill>
                  <a:srgbClr val="FF0000"/>
                </a:solidFill>
              </a:rPr>
            </a:br>
            <a:r>
              <a:rPr lang="es-ES" sz="2800" b="1" i="1" dirty="0">
                <a:solidFill>
                  <a:srgbClr val="FF0000"/>
                </a:solidFill>
              </a:rPr>
              <a:t> </a:t>
            </a:r>
            <a:br>
              <a:rPr lang="es-ES" sz="2800" b="1" i="1" dirty="0">
                <a:solidFill>
                  <a:srgbClr val="FF0000"/>
                </a:solidFill>
              </a:rPr>
            </a:br>
            <a:r>
              <a:rPr lang="es-ES" b="1" dirty="0"/>
              <a:t/>
            </a:r>
            <a:br>
              <a:rPr lang="es-ES" b="1" dirty="0"/>
            </a:br>
            <a:endParaRPr lang="es-ES" dirty="0"/>
          </a:p>
        </p:txBody>
      </p:sp>
      <p:pic>
        <p:nvPicPr>
          <p:cNvPr id="3" name="Picture 2" descr="C:\Documents and Settings\Dell\Escritorio\mdh_1422293497.jpg"/>
          <p:cNvPicPr>
            <a:picLocks noChangeAspect="1" noChangeArrowheads="1"/>
          </p:cNvPicPr>
          <p:nvPr/>
        </p:nvPicPr>
        <p:blipFill>
          <a:blip r:embed="rId3" cstate="print"/>
          <a:srcRect/>
          <a:stretch>
            <a:fillRect/>
          </a:stretch>
        </p:blipFill>
        <p:spPr bwMode="auto">
          <a:xfrm>
            <a:off x="0" y="0"/>
            <a:ext cx="9247996" cy="4365104"/>
          </a:xfrm>
          <a:prstGeom prst="rect">
            <a:avLst/>
          </a:prstGeom>
          <a:noFill/>
        </p:spPr>
      </p:pic>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5000"/>
          </a:blip>
          <a:srcRect/>
          <a:stretch>
            <a:fillRect/>
          </a:stretch>
        </p:blipFill>
        <p:spPr bwMode="auto">
          <a:xfrm>
            <a:off x="0" y="0"/>
            <a:ext cx="9144000" cy="6877050"/>
          </a:xfrm>
          <a:prstGeom prst="rect">
            <a:avLst/>
          </a:prstGeom>
          <a:noFill/>
          <a:ln w="9525">
            <a:noFill/>
            <a:miter lim="800000"/>
            <a:headEnd/>
            <a:tailEnd/>
          </a:ln>
        </p:spPr>
      </p:pic>
      <p:pic>
        <p:nvPicPr>
          <p:cNvPr id="6146" name="Picture 2" descr="enigmas-y-misterios-los-toraja-y-los-arboles-de-los-ninos-muertos"/>
          <p:cNvPicPr>
            <a:picLocks noChangeAspect="1" noChangeArrowheads="1"/>
          </p:cNvPicPr>
          <p:nvPr/>
        </p:nvPicPr>
        <p:blipFill>
          <a:blip r:embed="rId3" cstate="print"/>
          <a:srcRect/>
          <a:stretch>
            <a:fillRect/>
          </a:stretch>
        </p:blipFill>
        <p:spPr bwMode="auto">
          <a:xfrm>
            <a:off x="827584" y="692696"/>
            <a:ext cx="7416824" cy="493960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95536" y="3789040"/>
            <a:ext cx="8424936" cy="2523768"/>
          </a:xfrm>
          <a:prstGeom prst="rect">
            <a:avLst/>
          </a:prstGeom>
        </p:spPr>
        <p:txBody>
          <a:bodyPr wrap="square">
            <a:spAutoFit/>
          </a:bodyPr>
          <a:lstStyle/>
          <a:p>
            <a:pPr algn="ctr"/>
            <a:r>
              <a:rPr lang="es-ES" sz="2800" b="1" i="1" dirty="0" smtClean="0">
                <a:solidFill>
                  <a:srgbClr val="FF0000"/>
                </a:solidFill>
              </a:rPr>
              <a:t>Y </a:t>
            </a:r>
            <a:r>
              <a:rPr lang="es-ES" sz="2800" b="1" i="1" dirty="0">
                <a:solidFill>
                  <a:srgbClr val="FF0000"/>
                </a:solidFill>
              </a:rPr>
              <a:t>a todo esto, digo yo si no sería mejor, o por lo menos más bonito y natural, que en los primeros años de vida plantáramos todos un árbol, y que en su tronco se nos enterrara (o enarbolara) al morir. Que mejor es plantar árboles que cortarlos para hacer ataúdes. ¿O no?</a:t>
            </a:r>
            <a:r>
              <a:rPr lang="es-ES" b="1" dirty="0"/>
              <a:t/>
            </a:r>
            <a:br>
              <a:rPr lang="es-ES" b="1" dirty="0"/>
            </a:br>
            <a:endParaRPr lang="es-ES" dirty="0"/>
          </a:p>
        </p:txBody>
      </p:sp>
      <p:pic>
        <p:nvPicPr>
          <p:cNvPr id="4" name="Picture 2" descr="Toraja"/>
          <p:cNvPicPr>
            <a:picLocks noChangeAspect="1" noChangeArrowheads="1"/>
          </p:cNvPicPr>
          <p:nvPr/>
        </p:nvPicPr>
        <p:blipFill>
          <a:blip r:embed="rId3" cstate="print"/>
          <a:srcRect/>
          <a:stretch>
            <a:fillRect/>
          </a:stretch>
        </p:blipFill>
        <p:spPr bwMode="auto">
          <a:xfrm>
            <a:off x="0" y="0"/>
            <a:ext cx="9206880" cy="3068960"/>
          </a:xfrm>
          <a:prstGeom prst="rect">
            <a:avLst/>
          </a:prstGeom>
          <a:noFill/>
        </p:spPr>
      </p:pic>
      <p:pic>
        <p:nvPicPr>
          <p:cNvPr id="6" name="Picture 2" descr="Toraja"/>
          <p:cNvPicPr>
            <a:picLocks noChangeAspect="1" noChangeArrowheads="1"/>
          </p:cNvPicPr>
          <p:nvPr/>
        </p:nvPicPr>
        <p:blipFill>
          <a:blip r:embed="rId3" cstate="print"/>
          <a:srcRect/>
          <a:stretch>
            <a:fillRect/>
          </a:stretch>
        </p:blipFill>
        <p:spPr bwMode="auto">
          <a:xfrm>
            <a:off x="0" y="0"/>
            <a:ext cx="9206880" cy="3068960"/>
          </a:xfrm>
          <a:prstGeom prst="rect">
            <a:avLst/>
          </a:prstGeom>
          <a:noFill/>
        </p:spPr>
      </p:pic>
    </p:spTree>
  </p:cSld>
  <p:clrMapOvr>
    <a:masterClrMapping/>
  </p:clrMapOvr>
  <p:transition spd="slow"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LOS TORAJ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lLOS TORAJA</Template>
  <TotalTime>4</TotalTime>
  <Words>1013</Words>
  <Application>Microsoft Office PowerPoint</Application>
  <PresentationFormat>Presentación en pantalla (4:3)</PresentationFormat>
  <Paragraphs>28</Paragraphs>
  <Slides>53</Slides>
  <Notes>1</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lLOS TORAJA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2015-03-25T15:14:25Z</dcterms:created>
  <dcterms:modified xsi:type="dcterms:W3CDTF">2015-03-25T15:18:30Z</dcterms:modified>
</cp:coreProperties>
</file>