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402" r:id="rId4"/>
    <p:sldId id="393" r:id="rId5"/>
    <p:sldId id="397" r:id="rId6"/>
    <p:sldId id="403" r:id="rId7"/>
    <p:sldId id="339" r:id="rId8"/>
    <p:sldId id="413" r:id="rId9"/>
    <p:sldId id="406" r:id="rId10"/>
    <p:sldId id="417" r:id="rId11"/>
    <p:sldId id="407" r:id="rId12"/>
    <p:sldId id="414" r:id="rId13"/>
    <p:sldId id="408" r:id="rId14"/>
    <p:sldId id="415" r:id="rId15"/>
    <p:sldId id="409" r:id="rId16"/>
    <p:sldId id="318" r:id="rId17"/>
    <p:sldId id="401" r:id="rId18"/>
    <p:sldId id="398" r:id="rId19"/>
    <p:sldId id="399" r:id="rId20"/>
    <p:sldId id="404" r:id="rId21"/>
    <p:sldId id="416" r:id="rId22"/>
    <p:sldId id="340" r:id="rId23"/>
    <p:sldId id="341" r:id="rId24"/>
    <p:sldId id="342" r:id="rId25"/>
    <p:sldId id="343" r:id="rId26"/>
    <p:sldId id="344" r:id="rId27"/>
    <p:sldId id="345" r:id="rId28"/>
    <p:sldId id="346" r:id="rId29"/>
    <p:sldId id="347" r:id="rId30"/>
    <p:sldId id="348" r:id="rId31"/>
    <p:sldId id="349" r:id="rId32"/>
    <p:sldId id="350" r:id="rId33"/>
    <p:sldId id="351" r:id="rId34"/>
    <p:sldId id="352" r:id="rId35"/>
    <p:sldId id="353" r:id="rId36"/>
    <p:sldId id="354" r:id="rId37"/>
    <p:sldId id="355" r:id="rId38"/>
    <p:sldId id="356" r:id="rId39"/>
    <p:sldId id="357" r:id="rId40"/>
    <p:sldId id="358" r:id="rId41"/>
    <p:sldId id="359" r:id="rId42"/>
    <p:sldId id="360" r:id="rId43"/>
    <p:sldId id="361" r:id="rId44"/>
    <p:sldId id="362" r:id="rId45"/>
    <p:sldId id="363" r:id="rId46"/>
    <p:sldId id="364" r:id="rId47"/>
    <p:sldId id="365" r:id="rId48"/>
    <p:sldId id="366" r:id="rId49"/>
    <p:sldId id="368" r:id="rId50"/>
    <p:sldId id="369" r:id="rId51"/>
    <p:sldId id="370" r:id="rId52"/>
    <p:sldId id="372" r:id="rId53"/>
    <p:sldId id="373" r:id="rId54"/>
    <p:sldId id="374" r:id="rId55"/>
    <p:sldId id="375" r:id="rId56"/>
    <p:sldId id="376" r:id="rId57"/>
    <p:sldId id="377" r:id="rId58"/>
    <p:sldId id="378" r:id="rId59"/>
    <p:sldId id="379" r:id="rId60"/>
    <p:sldId id="380" r:id="rId61"/>
    <p:sldId id="381" r:id="rId62"/>
    <p:sldId id="382" r:id="rId63"/>
    <p:sldId id="383" r:id="rId64"/>
    <p:sldId id="384" r:id="rId65"/>
    <p:sldId id="385" r:id="rId66"/>
    <p:sldId id="386" r:id="rId67"/>
    <p:sldId id="387" r:id="rId68"/>
    <p:sldId id="388" r:id="rId69"/>
    <p:sldId id="389" r:id="rId70"/>
    <p:sldId id="390" r:id="rId71"/>
    <p:sldId id="391" r:id="rId72"/>
    <p:sldId id="392" r:id="rId73"/>
    <p:sldId id="395" r:id="rId74"/>
    <p:sldId id="394" r:id="rId75"/>
    <p:sldId id="396" r:id="rId76"/>
    <p:sldId id="412" r:id="rId77"/>
    <p:sldId id="338" r:id="rId78"/>
    <p:sldId id="418" r:id="rId7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dWTEn/hyVW7714NJ9WkNBg" hashData="Ffhjq0Db8qDTFjmiMExdQL0mYD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p:restoredTop sz="99824" autoAdjust="0"/>
  </p:normalViewPr>
  <p:slideViewPr>
    <p:cSldViewPr>
      <p:cViewPr varScale="1">
        <p:scale>
          <a:sx n="74" d="100"/>
          <a:sy n="74" d="100"/>
        </p:scale>
        <p:origin x="-87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wheel spokes="3"/>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wheel spokes="3"/>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wheel spokes="3"/>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wheel spokes="3"/>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wheel spokes="3"/>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wheel spokes="3"/>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wheel spokes="3"/>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wheel spokes="3"/>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wheel spokes="3"/>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wheel spokes="3"/>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wheel spokes="3"/>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24055A8-3D8B-4A2D-9099-F170B7FA558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wheel spokes="3"/>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1644E3D-A679-4AE7-B212-B5C016DA84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7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gato-blanco.jpg"/>
          <p:cNvPicPr>
            <a:picLocks noChangeAspect="1" noChangeArrowheads="1"/>
          </p:cNvPicPr>
          <p:nvPr/>
        </p:nvPicPr>
        <p:blipFill>
          <a:blip r:embed="rId3"/>
          <a:srcRect/>
          <a:stretch>
            <a:fillRect/>
          </a:stretch>
        </p:blipFill>
        <p:spPr bwMode="auto">
          <a:xfrm>
            <a:off x="0" y="0"/>
            <a:ext cx="9182924" cy="6858000"/>
          </a:xfrm>
          <a:prstGeom prst="rect">
            <a:avLst/>
          </a:prstGeom>
          <a:noFill/>
        </p:spPr>
      </p:pic>
      <p:sp>
        <p:nvSpPr>
          <p:cNvPr id="6" name="5 Rectángulo"/>
          <p:cNvSpPr/>
          <p:nvPr/>
        </p:nvSpPr>
        <p:spPr>
          <a:xfrm>
            <a:off x="285720" y="428604"/>
            <a:ext cx="4143404" cy="5016740"/>
          </a:xfrm>
          <a:prstGeom prst="rect">
            <a:avLst/>
          </a:prstGeom>
        </p:spPr>
        <p:txBody>
          <a:bodyPr wrap="square" lIns="91422" tIns="45711" rIns="91422" bIns="45711">
            <a:spAutoFit/>
          </a:bodyPr>
          <a:lstStyle/>
          <a:p>
            <a:r>
              <a:rPr lang="es-ES" sz="8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nard MT Condensed" pitchFamily="18" charset="0"/>
                <a:cs typeface="Times New Roman"/>
              </a:rPr>
              <a:t>LOS GATOS</a:t>
            </a:r>
          </a:p>
          <a:p>
            <a:r>
              <a:rPr lang="es-ES" sz="8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nard MT Condensed" pitchFamily="18" charset="0"/>
                <a:cs typeface="Times New Roman"/>
              </a:rPr>
              <a:t> Y SUS </a:t>
            </a:r>
          </a:p>
          <a:p>
            <a:r>
              <a:rPr lang="es-ES" sz="8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nard MT Condensed" pitchFamily="18" charset="0"/>
                <a:cs typeface="Times New Roman"/>
              </a:rPr>
              <a:t>MISTERIOS</a:t>
            </a:r>
            <a:endParaRPr lang="es-ES" sz="80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Bernard MT Condensed" pitchFamily="18"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857224" y="557214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285720" y="6215082"/>
            <a:ext cx="2928958" cy="369332"/>
          </a:xfrm>
          <a:prstGeom prst="rect">
            <a:avLst/>
          </a:prstGeom>
          <a:noFill/>
        </p:spPr>
        <p:txBody>
          <a:bodyPr wrap="square" rtlCol="0">
            <a:spAutoFit/>
          </a:bodyPr>
          <a:lstStyle/>
          <a:p>
            <a:r>
              <a:rPr lang="es-ES" dirty="0" smtClean="0"/>
              <a:t>ERNESTO CORTAZAR</a:t>
            </a:r>
            <a:endParaRPr lang="es-ES" dirty="0"/>
          </a:p>
        </p:txBody>
      </p:sp>
    </p:spTree>
  </p:cSld>
  <p:clrMapOvr>
    <a:masterClrMapping/>
  </p:clrMapOvr>
  <p:transition spd="slow" advTm="12000">
    <p:wheel spokes="3"/>
    <p:sndAc>
      <p:stSnd loop="1">
        <p:snd r:embed="rId2" name="ernesto cortazar-la vie en rose34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2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2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2000"/>
                                        <p:tgtEl>
                                          <p:spTgt spid="6">
                                            <p:txEl>
                                              <p:pRg st="0" end="0"/>
                                            </p:txEl>
                                          </p:spTgt>
                                        </p:tgtEl>
                                        <p:attrNameLst>
                                          <p:attrName>fill.type</p:attrName>
                                        </p:attrNameLst>
                                      </p:cBhvr>
                                      <p:to>
                                        <p:strVal val="solid"/>
                                      </p:to>
                                    </p:set>
                                  </p:childTnLst>
                                </p:cTn>
                              </p:par>
                            </p:childTnLst>
                          </p:cTn>
                        </p:par>
                        <p:par>
                          <p:cTn id="10" fill="hold">
                            <p:stCondLst>
                              <p:cond delay="9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2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2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2000"/>
                                        <p:tgtEl>
                                          <p:spTgt spid="6">
                                            <p:txEl>
                                              <p:pRg st="1" end="1"/>
                                            </p:txEl>
                                          </p:spTgt>
                                        </p:tgtEl>
                                        <p:attrNameLst>
                                          <p:attrName>fill.type</p:attrName>
                                        </p:attrNameLst>
                                      </p:cBhvr>
                                      <p:to>
                                        <p:strVal val="solid"/>
                                      </p:to>
                                    </p:set>
                                  </p:childTnLst>
                                </p:cTn>
                              </p:par>
                            </p:childTnLst>
                          </p:cTn>
                        </p:par>
                        <p:par>
                          <p:cTn id="16" fill="hold">
                            <p:stCondLst>
                              <p:cond delay="1400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19" dur="200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200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1" dur="200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2_gatitos.jpg"/>
          <p:cNvPicPr>
            <a:picLocks noChangeAspect="1" noChangeArrowheads="1"/>
          </p:cNvPicPr>
          <p:nvPr/>
        </p:nvPicPr>
        <p:blipFill>
          <a:blip r:embed="rId2"/>
          <a:srcRect/>
          <a:stretch>
            <a:fillRect/>
          </a:stretch>
        </p:blipFill>
        <p:spPr bwMode="auto">
          <a:xfrm>
            <a:off x="0" y="0"/>
            <a:ext cx="9258326"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571480"/>
            <a:ext cx="7786742" cy="5632311"/>
          </a:xfrm>
          <a:prstGeom prst="rect">
            <a:avLst/>
          </a:prstGeom>
        </p:spPr>
        <p:txBody>
          <a:bodyPr wrap="square">
            <a:spAutoFit/>
          </a:bodyPr>
          <a:lstStyle/>
          <a:p>
            <a:r>
              <a:rPr lang="es-ES" b="1" i="1" dirty="0" smtClean="0"/>
              <a:t>Estos felinos, adorables, desconfiados, tiernos, adorados, etc. _Ya son parte de nuestra sociedad, de nuestras familias y de nuestra fauna en general. Pariente de los reyes de la selva, los leones; de los grandes felinos, los tigres, estos animalitos nos han brindado a lo largo de la historia grandes beneficios llegando a ser adorados fielmente por los egipcios. La idea de este post es que sepas algunas de las cosas que hacen o puede pasar con tus pequeños felinos, cosas que tal vez ni imaginabas, tales como...</a:t>
            </a:r>
            <a:br>
              <a:rPr lang="es-ES" b="1" i="1" dirty="0" smtClean="0"/>
            </a:br>
            <a:r>
              <a:rPr lang="es-ES" b="1" i="1" dirty="0" smtClean="0"/>
              <a:t/>
            </a:r>
            <a:br>
              <a:rPr lang="es-ES" b="1" i="1" dirty="0" smtClean="0"/>
            </a:br>
            <a:r>
              <a:rPr lang="es-ES" b="1" i="1" dirty="0" smtClean="0"/>
              <a:t>-Que el gatito que tienes en tu casa es tan rápido que puede correr a 35 K/h... y se hacen los locos nomas jejejej. </a:t>
            </a:r>
            <a:br>
              <a:rPr lang="es-ES" b="1" i="1" dirty="0" smtClean="0"/>
            </a:br>
            <a:r>
              <a:rPr lang="es-ES" b="1" i="1" dirty="0" smtClean="0"/>
              <a:t/>
            </a:r>
            <a:br>
              <a:rPr lang="es-ES" b="1" i="1" dirty="0" smtClean="0"/>
            </a:br>
            <a:r>
              <a:rPr lang="es-ES" b="1" i="1" dirty="0" smtClean="0"/>
              <a:t>-Que esos mismos grandes corredores pasan el 30% de su vida limpiándose... hay muchos que deberían aprender de ellos jejejeje si, como esa persona que te estás imaginando en este momento.</a:t>
            </a:r>
            <a:br>
              <a:rPr lang="es-ES" b="1" i="1" dirty="0" smtClean="0"/>
            </a:br>
            <a:r>
              <a:rPr lang="es-ES" b="1" i="1" dirty="0" smtClean="0"/>
              <a:t/>
            </a:r>
            <a:br>
              <a:rPr lang="es-ES" b="1" i="1" dirty="0" smtClean="0"/>
            </a:br>
            <a:r>
              <a:rPr lang="es-ES" b="1" i="1" dirty="0" smtClean="0"/>
              <a:t>-Que cuando estos animalitos se limpian pueden llegar a salivar la misma cantidad de liquido que cuando orinan... ponte a escupir mientras estas orinando para ver si le ganas jajajaa solo de imaginarlo da risa jejeje.</a:t>
            </a:r>
            <a:endParaRPr lang="es-ES" b="1" i="1" dirty="0"/>
          </a:p>
        </p:txBody>
      </p:sp>
    </p:spTree>
  </p:cSld>
  <p:clrMapOvr>
    <a:masterClrMapping/>
  </p:clrMapOvr>
  <p:transition spd="slow" advTm="52000">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gatos"/>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gatitos-2831.jpg"/>
          <p:cNvPicPr>
            <a:picLocks noChangeAspect="1" noChangeArrowheads="1"/>
          </p:cNvPicPr>
          <p:nvPr/>
        </p:nvPicPr>
        <p:blipFill>
          <a:blip r:embed="rId2"/>
          <a:srcRect/>
          <a:stretch>
            <a:fillRect/>
          </a:stretch>
        </p:blipFill>
        <p:spPr bwMode="auto">
          <a:xfrm>
            <a:off x="0" y="-1"/>
            <a:ext cx="9144000" cy="6873737"/>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643042"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928794" y="2428868"/>
            <a:ext cx="5715024" cy="3508653"/>
          </a:xfrm>
          <a:prstGeom prst="rect">
            <a:avLst/>
          </a:prstGeom>
        </p:spPr>
        <p:txBody>
          <a:bodyPr wrap="square">
            <a:spAutoFit/>
          </a:bodyPr>
          <a:lstStyle/>
          <a:p>
            <a:pPr algn="ctr"/>
            <a:r>
              <a:rPr lang="es-ES" sz="6600" b="1" i="1" dirty="0" smtClean="0"/>
              <a:t>Misterios de los gatos</a:t>
            </a:r>
          </a:p>
          <a:p>
            <a:pPr algn="ctr"/>
            <a:r>
              <a:rPr lang="es-ES" b="1" i="1" dirty="0" smtClean="0"/>
              <a:t/>
            </a:r>
            <a:br>
              <a:rPr lang="es-ES" b="1" i="1" dirty="0" smtClean="0"/>
            </a:br>
            <a:r>
              <a:rPr lang="es-ES" b="1" i="1" dirty="0" smtClean="0"/>
              <a:t/>
            </a:r>
            <a:br>
              <a:rPr lang="es-ES" b="1" i="1" dirty="0" smtClean="0"/>
            </a:br>
            <a:r>
              <a:rPr lang="es-ES" b="1" i="1" dirty="0" smtClean="0"/>
              <a:t/>
            </a:r>
            <a:br>
              <a:rPr lang="es-ES" b="1" i="1" dirty="0" smtClean="0"/>
            </a:br>
            <a:r>
              <a:rPr lang="es-ES" b="1" i="1" dirty="0" smtClean="0"/>
              <a:t/>
            </a:r>
            <a:br>
              <a:rPr lang="es-ES" b="1" i="1" dirty="0" smtClean="0"/>
            </a:br>
            <a:endParaRPr lang="es-ES" b="1" i="1" dirty="0"/>
          </a:p>
        </p:txBody>
      </p:sp>
    </p:spTree>
  </p:cSld>
  <p:clrMapOvr>
    <a:masterClrMapping/>
  </p:clrMapOvr>
  <p:transition spd="slow" advTm="8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C:\Documents and Settings\Dell\Escritorio\_DSC7566 recortada.jpg"/>
          <p:cNvPicPr>
            <a:picLocks noChangeAspect="1" noChangeArrowheads="1"/>
          </p:cNvPicPr>
          <p:nvPr/>
        </p:nvPicPr>
        <p:blipFill>
          <a:blip r:embed="rId2"/>
          <a:srcRect/>
          <a:stretch>
            <a:fillRect/>
          </a:stretch>
        </p:blipFill>
        <p:spPr bwMode="auto">
          <a:xfrm>
            <a:off x="-1" y="0"/>
            <a:ext cx="9281633"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4214818"/>
            <a:ext cx="7286644" cy="2308324"/>
          </a:xfrm>
          <a:prstGeom prst="rect">
            <a:avLst/>
          </a:prstGeom>
        </p:spPr>
        <p:txBody>
          <a:bodyPr wrap="square">
            <a:spAutoFit/>
          </a:bodyPr>
          <a:lstStyle/>
          <a:p>
            <a:pPr algn="ctr"/>
            <a:r>
              <a:rPr lang="es-ES" sz="4800" b="1" dirty="0" smtClean="0"/>
              <a:t>Los Gatos Negros y la cultura antigua de Egipto </a:t>
            </a:r>
            <a:endParaRPr lang="es-ES" sz="4800" b="1" dirty="0"/>
          </a:p>
        </p:txBody>
      </p:sp>
      <p:pic>
        <p:nvPicPr>
          <p:cNvPr id="3" name="Picture 2" descr="C:\Documents and Settings\Dell\Escritorio\egipto_gato.jpg"/>
          <p:cNvPicPr>
            <a:picLocks noChangeAspect="1" noChangeArrowheads="1"/>
          </p:cNvPicPr>
          <p:nvPr/>
        </p:nvPicPr>
        <p:blipFill>
          <a:blip r:embed="rId2"/>
          <a:srcRect/>
          <a:stretch>
            <a:fillRect/>
          </a:stretch>
        </p:blipFill>
        <p:spPr bwMode="auto">
          <a:xfrm>
            <a:off x="285720" y="285728"/>
            <a:ext cx="3338309" cy="3286148"/>
          </a:xfrm>
          <a:prstGeom prst="rect">
            <a:avLst/>
          </a:prstGeom>
          <a:noFill/>
        </p:spPr>
      </p:pic>
    </p:spTree>
  </p:cSld>
  <p:clrMapOvr>
    <a:masterClrMapping/>
  </p:clrMapOvr>
  <p:transition spd="slow" advTm="12000">
    <p:wheel spokes="3"/>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C:\Documents and Settings\Dell\Escritorio\Egiptoatuspies_Gatonegroenlaculturaegipcia.jpg"/>
          <p:cNvPicPr>
            <a:picLocks noChangeAspect="1" noChangeArrowheads="1"/>
          </p:cNvPicPr>
          <p:nvPr/>
        </p:nvPicPr>
        <p:blipFill>
          <a:blip r:embed="rId2"/>
          <a:srcRect/>
          <a:stretch>
            <a:fillRect/>
          </a:stretch>
        </p:blipFill>
        <p:spPr bwMode="auto">
          <a:xfrm>
            <a:off x="0" y="0"/>
            <a:ext cx="9152314"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82946" name="Rectangle 2"/>
          <p:cNvSpPr>
            <a:spLocks noChangeArrowheads="1"/>
          </p:cNvSpPr>
          <p:nvPr/>
        </p:nvSpPr>
        <p:spPr bwMode="auto">
          <a:xfrm>
            <a:off x="1071538" y="5000636"/>
            <a:ext cx="7643834" cy="1723549"/>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solidFill>
                  <a:schemeClr val="tx1"/>
                </a:solidFill>
                <a:effectLst/>
                <a:latin typeface="Arial" pitchFamily="34" charset="0"/>
              </a:rPr>
              <a:t>En el </a:t>
            </a:r>
            <a:r>
              <a:rPr kumimoji="0" lang="es-ES" sz="2800" b="1" i="1" strike="noStrike" cap="none" normalizeH="0" baseline="0" dirty="0" smtClean="0">
                <a:ln>
                  <a:noFill/>
                </a:ln>
                <a:solidFill>
                  <a:srgbClr val="330033"/>
                </a:solidFill>
                <a:effectLst/>
                <a:latin typeface="Arial" pitchFamily="34" charset="0"/>
              </a:rPr>
              <a:t>antiguo</a:t>
            </a:r>
            <a:r>
              <a:rPr kumimoji="0" lang="es-ES" sz="2800" b="1" i="1" strike="noStrike" cap="none" normalizeH="0" dirty="0" smtClean="0">
                <a:ln>
                  <a:noFill/>
                </a:ln>
                <a:solidFill>
                  <a:srgbClr val="330033"/>
                </a:solidFill>
                <a:effectLst/>
                <a:latin typeface="Arial" pitchFamily="34" charset="0"/>
              </a:rPr>
              <a:t> Egipto</a:t>
            </a:r>
            <a:r>
              <a:rPr kumimoji="0" lang="es-ES" sz="2800" b="1" i="1" u="none" strike="noStrike" cap="none" normalizeH="0" baseline="0" dirty="0" smtClean="0">
                <a:ln>
                  <a:noFill/>
                </a:ln>
                <a:solidFill>
                  <a:schemeClr val="tx1"/>
                </a:solidFill>
                <a:effectLst/>
                <a:latin typeface="Arial" pitchFamily="34" charset="0"/>
              </a:rPr>
              <a:t> a los gatos</a:t>
            </a:r>
            <a:r>
              <a:rPr kumimoji="0" lang="es-ES" sz="2800" b="1" i="1" u="none" strike="noStrike" cap="none" normalizeH="0" baseline="0" dirty="0" smtClean="0">
                <a:ln>
                  <a:noFill/>
                </a:ln>
                <a:solidFill>
                  <a:srgbClr val="333333"/>
                </a:solidFill>
                <a:effectLst/>
                <a:latin typeface="Arial" pitchFamily="34" charset="0"/>
              </a:rPr>
              <a:t> </a:t>
            </a:r>
            <a:r>
              <a:rPr kumimoji="0" lang="es-ES" sz="2800" b="1" i="1" u="none" strike="noStrike" cap="none" normalizeH="0" baseline="0" dirty="0" smtClean="0">
                <a:ln>
                  <a:noFill/>
                </a:ln>
                <a:effectLst/>
                <a:latin typeface="Arial" pitchFamily="34" charset="0"/>
              </a:rPr>
              <a:t>negros</a:t>
            </a:r>
            <a:r>
              <a:rPr kumimoji="0" lang="es-ES" sz="2800" b="1" i="1" u="none" strike="noStrike" cap="none" normalizeH="0" baseline="0" dirty="0" smtClean="0">
                <a:ln>
                  <a:noFill/>
                </a:ln>
                <a:solidFill>
                  <a:schemeClr val="tx1"/>
                </a:solidFill>
                <a:effectLst/>
                <a:latin typeface="Arial" pitchFamily="34" charset="0"/>
              </a:rPr>
              <a:t> se los consideraban </a:t>
            </a:r>
            <a:r>
              <a:rPr kumimoji="0" lang="es-ES" sz="2800" b="1" i="1" strike="noStrike" cap="none" normalizeH="0" baseline="0" dirty="0" smtClean="0">
                <a:ln>
                  <a:noFill/>
                </a:ln>
                <a:solidFill>
                  <a:srgbClr val="330033"/>
                </a:solidFill>
                <a:effectLst/>
                <a:latin typeface="Arial" pitchFamily="34" charset="0"/>
              </a:rPr>
              <a:t>animales</a:t>
            </a:r>
            <a:r>
              <a:rPr kumimoji="0" lang="es-ES" sz="2800" b="1" i="1" u="none" strike="noStrike" cap="none" normalizeH="0" baseline="0" dirty="0" smtClean="0">
                <a:ln>
                  <a:noFill/>
                </a:ln>
                <a:solidFill>
                  <a:schemeClr val="tx1"/>
                </a:solidFill>
                <a:effectLst/>
                <a:latin typeface="Arial" pitchFamily="34" charset="0"/>
              </a:rPr>
              <a:t> sagrados y eran adorados por la gente.  Estaban </a:t>
            </a:r>
            <a:r>
              <a:rPr kumimoji="0" lang="es-ES" sz="2800" b="1" i="1" strike="noStrike" cap="none" normalizeH="0" baseline="0" dirty="0" smtClean="0">
                <a:ln>
                  <a:noFill/>
                </a:ln>
                <a:solidFill>
                  <a:srgbClr val="330033"/>
                </a:solidFill>
                <a:effectLst/>
                <a:latin typeface="Arial" pitchFamily="34" charset="0"/>
              </a:rPr>
              <a:t>relacionados</a:t>
            </a:r>
            <a:r>
              <a:rPr kumimoji="0" lang="es-ES" sz="2800" b="1" i="1" u="none" strike="noStrike" cap="none" normalizeH="0" baseline="0" dirty="0" smtClean="0">
                <a:ln>
                  <a:noFill/>
                </a:ln>
                <a:solidFill>
                  <a:schemeClr val="tx1"/>
                </a:solidFill>
                <a:effectLst/>
                <a:latin typeface="Arial" pitchFamily="34" charset="0"/>
              </a:rPr>
              <a:t> con el culto a </a:t>
            </a:r>
            <a:r>
              <a:rPr kumimoji="0" lang="es-ES" sz="2800" b="1" i="1" strike="noStrike" cap="none" normalizeH="0" baseline="0" dirty="0" smtClean="0">
                <a:ln>
                  <a:noFill/>
                </a:ln>
                <a:solidFill>
                  <a:srgbClr val="330033"/>
                </a:solidFill>
                <a:effectLst/>
                <a:latin typeface="Arial" pitchFamily="34" charset="0"/>
              </a:rPr>
              <a:t>la</a:t>
            </a:r>
            <a:r>
              <a:rPr kumimoji="0" lang="es-ES" sz="2800" b="1" i="1" strike="noStrike" cap="none" normalizeH="0" dirty="0" smtClean="0">
                <a:ln>
                  <a:noFill/>
                </a:ln>
                <a:solidFill>
                  <a:srgbClr val="330033"/>
                </a:solidFill>
                <a:effectLst/>
                <a:latin typeface="Arial" pitchFamily="34" charset="0"/>
              </a:rPr>
              <a:t> </a:t>
            </a:r>
            <a:r>
              <a:rPr kumimoji="0" lang="es-ES" sz="2800" b="1" i="1" strike="noStrike" cap="none" normalizeH="0" baseline="0" dirty="0" smtClean="0">
                <a:ln>
                  <a:noFill/>
                </a:ln>
                <a:solidFill>
                  <a:srgbClr val="330033"/>
                </a:solidFill>
                <a:effectLst/>
                <a:latin typeface="Arial" pitchFamily="34" charset="0"/>
              </a:rPr>
              <a:t>diosa</a:t>
            </a:r>
            <a:r>
              <a:rPr kumimoji="0" lang="es-ES" sz="2800" b="1" i="1" u="none" strike="noStrike" cap="none" normalizeH="0" baseline="0" dirty="0" smtClean="0">
                <a:ln>
                  <a:noFill/>
                </a:ln>
                <a:solidFill>
                  <a:schemeClr val="tx1"/>
                </a:solidFill>
                <a:effectLst/>
                <a:latin typeface="Arial" pitchFamily="34" charset="0"/>
              </a:rPr>
              <a:t> Bastet.</a:t>
            </a:r>
            <a:r>
              <a:rPr kumimoji="0" lang="es-ES" sz="2800" b="0" i="0" u="none" strike="noStrike" cap="none" normalizeH="0" baseline="0" dirty="0" smtClean="0">
                <a:ln>
                  <a:noFill/>
                </a:ln>
                <a:solidFill>
                  <a:schemeClr val="tx1"/>
                </a:solidFill>
                <a:effectLst/>
                <a:latin typeface="Arial" pitchFamily="34" charset="0"/>
              </a:rPr>
              <a:t>  </a:t>
            </a:r>
          </a:p>
        </p:txBody>
      </p:sp>
      <p:pic>
        <p:nvPicPr>
          <p:cNvPr id="3" name="Picture 2" descr="C:\Documents and Settings\Dell\Escritorio\egipto_estatuadegato_c5.gif"/>
          <p:cNvPicPr>
            <a:picLocks noChangeAspect="1" noChangeArrowheads="1"/>
          </p:cNvPicPr>
          <p:nvPr/>
        </p:nvPicPr>
        <p:blipFill>
          <a:blip r:embed="rId3"/>
          <a:srcRect/>
          <a:stretch>
            <a:fillRect/>
          </a:stretch>
        </p:blipFill>
        <p:spPr bwMode="auto">
          <a:xfrm>
            <a:off x="2857488" y="285728"/>
            <a:ext cx="3643338" cy="4518376"/>
          </a:xfrm>
          <a:prstGeom prst="rect">
            <a:avLst/>
          </a:prstGeom>
          <a:noFill/>
        </p:spPr>
      </p:pic>
    </p:spTree>
  </p:cSld>
  <p:clrMapOvr>
    <a:masterClrMapping/>
  </p:clrMapOvr>
  <p:transition spd="slow" advTm="21000">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1138" name="Picture 2" descr="C:\Documents and Settings\Dell\Escritorio\el gato y la luna.jpg"/>
          <p:cNvPicPr>
            <a:picLocks noChangeAspect="1" noChangeArrowheads="1"/>
          </p:cNvPicPr>
          <p:nvPr/>
        </p:nvPicPr>
        <p:blipFill>
          <a:blip r:embed="rId2"/>
          <a:srcRect/>
          <a:stretch>
            <a:fillRect/>
          </a:stretch>
        </p:blipFill>
        <p:spPr bwMode="auto">
          <a:xfrm>
            <a:off x="1214414" y="-14238"/>
            <a:ext cx="7429520" cy="6872238"/>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428596" y="4357694"/>
            <a:ext cx="8286808" cy="2215991"/>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tx1"/>
                </a:solidFill>
                <a:effectLst/>
                <a:latin typeface="Arial" pitchFamily="34" charset="0"/>
              </a:rPr>
              <a:t>El </a:t>
            </a:r>
            <a:r>
              <a:rPr kumimoji="0" lang="es-ES" sz="2400" b="1" i="1" u="none" strike="noStrike" cap="none" normalizeH="0" baseline="0" dirty="0" smtClean="0">
                <a:ln>
                  <a:noFill/>
                </a:ln>
                <a:solidFill>
                  <a:srgbClr val="333333"/>
                </a:solidFill>
                <a:effectLst/>
                <a:latin typeface="Arial" pitchFamily="34" charset="0"/>
              </a:rPr>
              <a:t>culto al </a:t>
            </a:r>
            <a:r>
              <a:rPr kumimoji="0" lang="es-ES" sz="2400" b="1" i="0" strike="noStrike" cap="none" normalizeH="0" baseline="0" dirty="0" smtClean="0">
                <a:ln>
                  <a:noFill/>
                </a:ln>
                <a:solidFill>
                  <a:srgbClr val="330033"/>
                </a:solidFill>
                <a:effectLst/>
                <a:latin typeface="Arial" pitchFamily="34" charset="0"/>
              </a:rPr>
              <a:t>gato</a:t>
            </a:r>
            <a:r>
              <a:rPr kumimoji="0" lang="es-ES" sz="2400" b="1" i="1" u="none" strike="noStrike" cap="none" normalizeH="0" baseline="0" dirty="0" smtClean="0">
                <a:ln>
                  <a:noFill/>
                </a:ln>
                <a:solidFill>
                  <a:srgbClr val="333333"/>
                </a:solidFill>
                <a:effectLst/>
                <a:latin typeface="Arial" pitchFamily="34" charset="0"/>
              </a:rPr>
              <a:t> en el antiguo</a:t>
            </a:r>
            <a:r>
              <a:rPr kumimoji="0" lang="es-ES" sz="2400" b="1" i="1" u="none" strike="noStrike" cap="none" normalizeH="0" dirty="0" smtClean="0">
                <a:ln>
                  <a:noFill/>
                </a:ln>
                <a:solidFill>
                  <a:srgbClr val="333333"/>
                </a:solidFill>
                <a:effectLst/>
                <a:latin typeface="Arial" pitchFamily="34" charset="0"/>
              </a:rPr>
              <a:t> Egipto </a:t>
            </a:r>
            <a:r>
              <a:rPr kumimoji="0" lang="es-ES" sz="2400" b="0" i="0" u="none" strike="noStrike" cap="none" normalizeH="0" baseline="0" dirty="0" smtClean="0">
                <a:ln>
                  <a:noFill/>
                </a:ln>
                <a:solidFill>
                  <a:schemeClr val="tx1"/>
                </a:solidFill>
                <a:effectLst/>
                <a:latin typeface="Arial" pitchFamily="34" charset="0"/>
              </a:rPr>
              <a:t>surge en torno al año 2.900 a.C. Según narran las leyendas Ra, dios del Sol, como castigo a los hombres, que se habían atrevido a cuestionar su autoridad, envió a la tierra a "ojo del Sol", una de sus hijas, que, en el desierto de Nubia (Sudán) se encarnó en Sekmet, una fiera y sanguinaria leona. </a:t>
            </a:r>
          </a:p>
        </p:txBody>
      </p:sp>
      <p:pic>
        <p:nvPicPr>
          <p:cNvPr id="3" name="Picture 2" descr="C:\Documents and Settings\Dell\Escritorio\egipto_estatuadegato_c5.gif"/>
          <p:cNvPicPr>
            <a:picLocks noChangeAspect="1" noChangeArrowheads="1"/>
          </p:cNvPicPr>
          <p:nvPr/>
        </p:nvPicPr>
        <p:blipFill>
          <a:blip r:embed="rId3"/>
          <a:srcRect/>
          <a:stretch>
            <a:fillRect/>
          </a:stretch>
        </p:blipFill>
        <p:spPr bwMode="auto">
          <a:xfrm>
            <a:off x="285720" y="357166"/>
            <a:ext cx="2822556" cy="3500462"/>
          </a:xfrm>
          <a:prstGeom prst="rect">
            <a:avLst/>
          </a:prstGeom>
          <a:noFill/>
        </p:spPr>
      </p:pic>
      <p:pic>
        <p:nvPicPr>
          <p:cNvPr id="4" name="Picture 2" descr="C:\Documents and Settings\Dell\Escritorio\egipto_gato.jpg"/>
          <p:cNvPicPr>
            <a:picLocks noChangeAspect="1" noChangeArrowheads="1"/>
          </p:cNvPicPr>
          <p:nvPr/>
        </p:nvPicPr>
        <p:blipFill>
          <a:blip r:embed="rId4"/>
          <a:srcRect/>
          <a:stretch>
            <a:fillRect/>
          </a:stretch>
        </p:blipFill>
        <p:spPr bwMode="auto">
          <a:xfrm>
            <a:off x="5500694" y="214290"/>
            <a:ext cx="3338309" cy="3286148"/>
          </a:xfrm>
          <a:prstGeom prst="rect">
            <a:avLst/>
          </a:prstGeom>
          <a:noFill/>
        </p:spPr>
      </p:pic>
    </p:spTree>
  </p:cSld>
  <p:clrMapOvr>
    <a:masterClrMapping/>
  </p:clrMapOvr>
  <p:transition spd="slow" advTm="30000">
    <p:wheel spokes="3"/>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C:\Documents and Settings\Dell\Escritorio\gato y luna 2.jpg"/>
          <p:cNvPicPr>
            <a:picLocks noChangeAspect="1" noChangeArrowheads="1"/>
          </p:cNvPicPr>
          <p:nvPr/>
        </p:nvPicPr>
        <p:blipFill>
          <a:blip r:embed="rId2"/>
          <a:srcRect/>
          <a:stretch>
            <a:fillRect/>
          </a:stretch>
        </p:blipFill>
        <p:spPr bwMode="auto">
          <a:xfrm>
            <a:off x="0" y="0"/>
            <a:ext cx="9144000" cy="7029474"/>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785786" y="1357298"/>
            <a:ext cx="7643866" cy="4555093"/>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tx1"/>
                </a:solidFill>
                <a:effectLst/>
                <a:latin typeface="Arial" pitchFamily="34" charset="0"/>
              </a:rPr>
              <a:t>Matarlos era considerado como un crimen y era costumbre en </a:t>
            </a:r>
            <a:r>
              <a:rPr kumimoji="0" lang="es-ES" sz="2400" b="0" i="0" strike="noStrike" cap="none" normalizeH="0" baseline="0" dirty="0" smtClean="0">
                <a:ln>
                  <a:noFill/>
                </a:ln>
                <a:solidFill>
                  <a:srgbClr val="330033"/>
                </a:solidFill>
                <a:effectLst/>
                <a:latin typeface="Arial" pitchFamily="34" charset="0"/>
              </a:rPr>
              <a:t>el</a:t>
            </a:r>
            <a:r>
              <a:rPr kumimoji="0" lang="es-ES" sz="2400" b="0" i="0" strike="noStrike" cap="none" normalizeH="0" dirty="0" smtClean="0">
                <a:ln>
                  <a:noFill/>
                </a:ln>
                <a:solidFill>
                  <a:srgbClr val="330033"/>
                </a:solidFill>
                <a:effectLst/>
                <a:latin typeface="Arial" pitchFamily="34" charset="0"/>
              </a:rPr>
              <a:t> </a:t>
            </a:r>
            <a:r>
              <a:rPr kumimoji="0" lang="es-ES" sz="2400" b="0" i="0" strike="noStrike" cap="none" normalizeH="0" baseline="0" dirty="0" smtClean="0">
                <a:ln>
                  <a:noFill/>
                </a:ln>
                <a:solidFill>
                  <a:srgbClr val="330033"/>
                </a:solidFill>
                <a:effectLst/>
                <a:latin typeface="Arial" pitchFamily="34" charset="0"/>
              </a:rPr>
              <a:t>antiguo</a:t>
            </a:r>
            <a:r>
              <a:rPr kumimoji="0" lang="es-ES" sz="2400" b="0" i="0" u="none" strike="noStrike" cap="none" normalizeH="0" baseline="0" dirty="0" smtClean="0">
                <a:ln>
                  <a:noFill/>
                </a:ln>
                <a:solidFill>
                  <a:schemeClr val="tx1"/>
                </a:solidFill>
                <a:effectLst/>
                <a:latin typeface="Arial" pitchFamily="34" charset="0"/>
              </a:rPr>
              <a:t> Egipto </a:t>
            </a:r>
            <a:r>
              <a:rPr kumimoji="0" lang="es-ES" sz="2400" b="1" i="1" u="none" strike="noStrike" cap="none" normalizeH="0" baseline="0" dirty="0" smtClean="0">
                <a:ln>
                  <a:noFill/>
                </a:ln>
                <a:solidFill>
                  <a:srgbClr val="333333"/>
                </a:solidFill>
                <a:effectLst/>
                <a:latin typeface="Arial" pitchFamily="34" charset="0"/>
              </a:rPr>
              <a:t>momificar al gato </a:t>
            </a:r>
            <a:r>
              <a:rPr kumimoji="0" lang="es-ES" sz="2400" b="0" i="0" u="none" strike="noStrike" cap="none" normalizeH="0" baseline="0" dirty="0" smtClean="0">
                <a:ln>
                  <a:noFill/>
                </a:ln>
                <a:solidFill>
                  <a:schemeClr val="tx1"/>
                </a:solidFill>
                <a:effectLst/>
                <a:latin typeface="Arial" pitchFamily="34" charset="0"/>
              </a:rPr>
              <a:t>de </a:t>
            </a:r>
            <a:r>
              <a:rPr kumimoji="0" lang="es-ES" sz="2400" b="0" i="0" strike="noStrike" cap="none" normalizeH="0" baseline="0" dirty="0" smtClean="0">
                <a:ln>
                  <a:noFill/>
                </a:ln>
                <a:solidFill>
                  <a:srgbClr val="330033"/>
                </a:solidFill>
                <a:effectLst/>
                <a:latin typeface="Arial" pitchFamily="34" charset="0"/>
              </a:rPr>
              <a:t>una familia</a:t>
            </a:r>
            <a:r>
              <a:rPr kumimoji="0" lang="es-ES" sz="2400" b="0" i="0" u="none" strike="noStrike" cap="none" normalizeH="0" baseline="0" dirty="0" smtClean="0">
                <a:ln>
                  <a:noFill/>
                </a:ln>
                <a:solidFill>
                  <a:schemeClr val="tx1"/>
                </a:solidFill>
                <a:effectLst/>
                <a:latin typeface="Arial" pitchFamily="34" charset="0"/>
              </a:rPr>
              <a:t>, una vez que moría; ya que los egipcios estaban convencidos de que </a:t>
            </a:r>
            <a:r>
              <a:rPr kumimoji="0" lang="es-ES" sz="2400" b="0" i="0" strike="noStrike" cap="none" normalizeH="0" baseline="0" dirty="0" smtClean="0">
                <a:ln>
                  <a:noFill/>
                </a:ln>
                <a:solidFill>
                  <a:srgbClr val="330033"/>
                </a:solidFill>
                <a:effectLst/>
                <a:latin typeface="Arial" pitchFamily="34" charset="0"/>
              </a:rPr>
              <a:t>los</a:t>
            </a:r>
            <a:r>
              <a:rPr kumimoji="0" lang="es-ES" sz="2400" b="0" i="0" strike="noStrike" cap="none" normalizeH="0" dirty="0" smtClean="0">
                <a:ln>
                  <a:noFill/>
                </a:ln>
                <a:solidFill>
                  <a:srgbClr val="330033"/>
                </a:solidFill>
                <a:effectLst/>
                <a:latin typeface="Arial" pitchFamily="34" charset="0"/>
              </a:rPr>
              <a:t> </a:t>
            </a:r>
            <a:r>
              <a:rPr kumimoji="0" lang="es-ES" sz="2400" b="0" i="0" strike="noStrike" cap="none" normalizeH="0" baseline="0" dirty="0" smtClean="0">
                <a:ln>
                  <a:noFill/>
                </a:ln>
                <a:solidFill>
                  <a:srgbClr val="330033"/>
                </a:solidFill>
                <a:effectLst/>
                <a:latin typeface="Arial" pitchFamily="34" charset="0"/>
              </a:rPr>
              <a:t>gatos</a:t>
            </a:r>
            <a:r>
              <a:rPr kumimoji="0" lang="es-ES" sz="2400" b="0" i="0" u="none" strike="noStrike" cap="none" normalizeH="0" baseline="0" dirty="0" smtClean="0">
                <a:ln>
                  <a:noFill/>
                </a:ln>
                <a:solidFill>
                  <a:schemeClr val="tx1"/>
                </a:solidFill>
                <a:effectLst/>
                <a:latin typeface="Arial" pitchFamily="34" charset="0"/>
              </a:rPr>
              <a:t> tenían alma. Los familiares</a:t>
            </a:r>
            <a:r>
              <a:rPr kumimoji="0" lang="es-ES" sz="2400" b="0" i="0" u="none" strike="noStrike" cap="none" normalizeH="0" dirty="0" smtClean="0">
                <a:ln>
                  <a:noFill/>
                </a:ln>
                <a:solidFill>
                  <a:schemeClr val="tx1"/>
                </a:solidFill>
                <a:effectLst/>
                <a:latin typeface="Arial" pitchFamily="34" charset="0"/>
              </a:rPr>
              <a:t> </a:t>
            </a:r>
            <a:r>
              <a:rPr kumimoji="0" lang="es-ES" sz="2400" b="0" i="0" u="none" strike="noStrike" cap="none" normalizeH="0" baseline="0" dirty="0" smtClean="0">
                <a:ln>
                  <a:noFill/>
                </a:ln>
                <a:solidFill>
                  <a:schemeClr val="tx1"/>
                </a:solidFill>
                <a:effectLst/>
                <a:latin typeface="Arial" pitchFamily="34" charset="0"/>
              </a:rPr>
              <a:t>del</a:t>
            </a:r>
            <a:r>
              <a:rPr kumimoji="0" lang="es-ES" sz="2400" b="0" i="0" u="none" strike="noStrike" cap="none" normalizeH="0" dirty="0" smtClean="0">
                <a:ln>
                  <a:noFill/>
                </a:ln>
                <a:solidFill>
                  <a:schemeClr val="tx1"/>
                </a:solidFill>
                <a:effectLst/>
                <a:latin typeface="Arial" pitchFamily="34" charset="0"/>
              </a:rPr>
              <a:t> gato </a:t>
            </a:r>
            <a:r>
              <a:rPr kumimoji="0" lang="es-ES" sz="2400" b="0" i="0" u="none" strike="noStrike" cap="none" normalizeH="0" baseline="0" dirty="0" smtClean="0">
                <a:ln>
                  <a:noFill/>
                </a:ln>
                <a:solidFill>
                  <a:schemeClr val="tx1"/>
                </a:solidFill>
                <a:effectLst/>
                <a:latin typeface="Arial" pitchFamily="34" charset="0"/>
              </a:rPr>
              <a:t>se ponían de luto y se rapaban las cejas en señal de duelo. Las familias pudientes en cambio, mandaban embalsamar al</a:t>
            </a:r>
            <a:r>
              <a:rPr kumimoji="0" lang="es-ES" sz="2400" b="0" i="0" u="none" strike="noStrike" cap="none" normalizeH="0" dirty="0" smtClean="0">
                <a:ln>
                  <a:noFill/>
                </a:ln>
                <a:solidFill>
                  <a:schemeClr val="tx1"/>
                </a:solidFill>
                <a:effectLst/>
                <a:latin typeface="Arial" pitchFamily="34" charset="0"/>
              </a:rPr>
              <a:t> gato </a:t>
            </a:r>
            <a:r>
              <a:rPr kumimoji="0" lang="es-ES" sz="2400" b="0" i="0" u="none" strike="noStrike" cap="none" normalizeH="0" baseline="0" dirty="0" smtClean="0">
                <a:ln>
                  <a:noFill/>
                </a:ln>
                <a:solidFill>
                  <a:schemeClr val="tx1"/>
                </a:solidFill>
                <a:effectLst/>
                <a:latin typeface="Arial" pitchFamily="34" charset="0"/>
              </a:rPr>
              <a:t>y después era sepultado en grandes necrópolis gatunas. En el año 1890, en Berni Hassan, se descubrió un antiguo cementerio de </a:t>
            </a:r>
            <a:r>
              <a:rPr kumimoji="0" lang="es-ES" sz="2400" b="0" i="0" strike="noStrike" cap="none" normalizeH="0" baseline="0" dirty="0" smtClean="0">
                <a:ln>
                  <a:noFill/>
                </a:ln>
                <a:solidFill>
                  <a:srgbClr val="330033"/>
                </a:solidFill>
                <a:effectLst/>
                <a:latin typeface="Arial" pitchFamily="34" charset="0"/>
              </a:rPr>
              <a:t>gatos</a:t>
            </a:r>
            <a:r>
              <a:rPr kumimoji="0" lang="es-ES" sz="2400" b="0" i="0" u="none" strike="noStrike" cap="none" normalizeH="0" baseline="0" dirty="0" smtClean="0">
                <a:ln>
                  <a:noFill/>
                </a:ln>
                <a:solidFill>
                  <a:schemeClr val="tx1"/>
                </a:solidFill>
                <a:effectLst/>
                <a:latin typeface="Arial" pitchFamily="34" charset="0"/>
              </a:rPr>
              <a:t> en el que se hallaron cerca de 300.000 momias de</a:t>
            </a:r>
            <a:r>
              <a:rPr kumimoji="0" lang="es-ES" sz="2400" b="0" i="0" u="none" strike="noStrike" cap="none" normalizeH="0" dirty="0" smtClean="0">
                <a:ln>
                  <a:noFill/>
                </a:ln>
                <a:solidFill>
                  <a:schemeClr val="tx1"/>
                </a:solidFill>
                <a:effectLst/>
                <a:latin typeface="Arial" pitchFamily="34" charset="0"/>
              </a:rPr>
              <a:t> gatos </a:t>
            </a:r>
            <a:r>
              <a:rPr kumimoji="0" lang="es-ES" sz="2400" b="0" i="0" u="none" strike="noStrike" cap="none" normalizeH="0" baseline="0" dirty="0" smtClean="0">
                <a:ln>
                  <a:noFill/>
                </a:ln>
                <a:solidFill>
                  <a:schemeClr val="tx1"/>
                </a:solidFill>
                <a:effectLst/>
                <a:latin typeface="Arial" pitchFamily="34" charset="0"/>
              </a:rPr>
              <a:t>embalsamados.</a:t>
            </a:r>
            <a:r>
              <a:rPr kumimoji="0" lang="es-ES" sz="1600" b="0" i="0" u="none" strike="noStrike" cap="none" normalizeH="0" baseline="0" dirty="0" smtClean="0">
                <a:ln>
                  <a:noFill/>
                </a:ln>
                <a:solidFill>
                  <a:schemeClr val="tx1"/>
                </a:solidFill>
                <a:effectLst/>
                <a:latin typeface="Arial" pitchFamily="34" charset="0"/>
              </a:rPr>
              <a:t/>
            </a:r>
            <a:br>
              <a:rPr kumimoji="0" lang="es-ES" sz="1600" b="0" i="0" u="none" strike="noStrike" cap="none" normalizeH="0" baseline="0" dirty="0" smtClean="0">
                <a:ln>
                  <a:noFill/>
                </a:ln>
                <a:solidFill>
                  <a:schemeClr val="tx1"/>
                </a:solidFill>
                <a:effectLst/>
                <a:latin typeface="Arial" pitchFamily="34" charset="0"/>
              </a:rPr>
            </a:br>
            <a:r>
              <a:rPr kumimoji="0" lang="es-ES" sz="1600" b="0" i="0" u="none" strike="noStrike" cap="none" normalizeH="0" baseline="0" dirty="0" smtClean="0">
                <a:ln>
                  <a:noFill/>
                </a:ln>
                <a:solidFill>
                  <a:schemeClr val="tx1"/>
                </a:solidFill>
                <a:effectLst/>
                <a:latin typeface="Arial" pitchFamily="34" charset="0"/>
              </a:rPr>
              <a:t/>
            </a:r>
            <a:br>
              <a:rPr kumimoji="0" lang="es-ES" sz="1600" b="0" i="0" u="none" strike="noStrike" cap="none" normalizeH="0" baseline="0" dirty="0" smtClean="0">
                <a:ln>
                  <a:noFill/>
                </a:ln>
                <a:solidFill>
                  <a:schemeClr val="tx1"/>
                </a:solidFill>
                <a:effectLst/>
                <a:latin typeface="Arial" pitchFamily="34" charset="0"/>
              </a:rPr>
            </a:br>
            <a:endParaRPr kumimoji="0" lang="es-ES" sz="16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advTm="54000">
    <p:wheel spokes="3"/>
    <p:sndAc>
      <p:stSnd>
        <p:snd r:embed="rId2" name="Ernesto-Cortazar-La-vida-es-bell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2214546" y="2071678"/>
            <a:ext cx="5357850" cy="3857652"/>
          </a:xfrm>
          <a:prstGeom prst="rect">
            <a:avLst/>
          </a:prstGeom>
        </p:spPr>
        <p:txBody>
          <a:bodyPr wrap="none" fromWordArt="1">
            <a:prstTxWarp prst="textPlain">
              <a:avLst>
                <a:gd name="adj" fmla="val 51270"/>
              </a:avLst>
            </a:prstTxWarp>
          </a:bodyPr>
          <a:lstStyle/>
          <a:p>
            <a:pPr algn="ctr"/>
            <a:r>
              <a:rPr lang="es-ES" sz="4000" b="1" i="1" dirty="0" smtClean="0">
                <a:solidFill>
                  <a:srgbClr val="663300"/>
                </a:solidFill>
              </a:rPr>
              <a:t>Como saber</a:t>
            </a:r>
          </a:p>
          <a:p>
            <a:pPr algn="ctr"/>
            <a:r>
              <a:rPr lang="es-ES" sz="4000" b="1" i="1" dirty="0" smtClean="0">
                <a:solidFill>
                  <a:srgbClr val="663300"/>
                </a:solidFill>
              </a:rPr>
              <a:t> si tu gato</a:t>
            </a:r>
          </a:p>
          <a:p>
            <a:pPr algn="ctr"/>
            <a:r>
              <a:rPr lang="es-ES" sz="4000" b="1" i="1" dirty="0" smtClean="0">
                <a:solidFill>
                  <a:srgbClr val="663300"/>
                </a:solidFill>
              </a:rPr>
              <a:t> planea </a:t>
            </a:r>
          </a:p>
          <a:p>
            <a:pPr algn="ctr"/>
            <a:r>
              <a:rPr lang="es-ES" sz="4000" b="1" i="1" dirty="0" smtClean="0">
                <a:solidFill>
                  <a:srgbClr val="663300"/>
                </a:solidFill>
              </a:rPr>
              <a:t>asesinarte</a:t>
            </a:r>
          </a:p>
          <a:p>
            <a:pPr algn="ctr"/>
            <a:r>
              <a:rPr lang="es-ES" sz="4000" b="1" dirty="0" smtClean="0">
                <a:solidFill>
                  <a:srgbClr val="663300"/>
                </a:solidFill>
              </a:rPr>
              <a:t> </a:t>
            </a:r>
            <a:endParaRPr lang="es-ES" sz="4000" b="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spTree>
  </p:cSld>
  <p:clrMapOvr>
    <a:masterClrMapping/>
  </p:clrMapOvr>
  <p:transition spd="slow" advTm="10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fierooo.jpg"/>
          <p:cNvPicPr>
            <a:picLocks noChangeAspect="1" noChangeArrowheads="1"/>
          </p:cNvPicPr>
          <p:nvPr/>
        </p:nvPicPr>
        <p:blipFill>
          <a:blip r:embed="rId2"/>
          <a:srcRect/>
          <a:stretch>
            <a:fillRect/>
          </a:stretch>
        </p:blipFill>
        <p:spPr bwMode="auto">
          <a:xfrm>
            <a:off x="-1" y="0"/>
            <a:ext cx="9330775"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642918"/>
            <a:ext cx="7643834" cy="5816977"/>
          </a:xfrm>
          <a:prstGeom prst="rect">
            <a:avLst/>
          </a:prstGeom>
        </p:spPr>
        <p:txBody>
          <a:bodyPr wrap="square">
            <a:spAutoFit/>
          </a:bodyPr>
          <a:lstStyle/>
          <a:p>
            <a:r>
              <a:rPr lang="es-ES" sz="1600" b="1" i="1" dirty="0" smtClean="0"/>
              <a:t>Los gatos son animales independientes y algo rebeldes. Algunos de ellos podrían tener oscuras intenciones bajo esa apariencia de mascota tierna. </a:t>
            </a:r>
            <a:br>
              <a:rPr lang="es-ES" sz="1600" b="1" i="1" dirty="0" smtClean="0"/>
            </a:br>
            <a:r>
              <a:rPr lang="es-ES" sz="1600" b="1" i="1" dirty="0" smtClean="0"/>
              <a:t>¿Tienes gato? ¿Quieres saber si pretende matarte? </a:t>
            </a:r>
            <a:br>
              <a:rPr lang="es-ES" sz="1600" b="1" i="1" dirty="0" smtClean="0"/>
            </a:br>
            <a:r>
              <a:rPr lang="es-ES" sz="1600" b="1" i="1" dirty="0" smtClean="0"/>
              <a:t/>
            </a:r>
            <a:br>
              <a:rPr lang="es-ES" sz="1600" b="1" i="1" dirty="0" smtClean="0"/>
            </a:br>
            <a:r>
              <a:rPr lang="es-ES" sz="1600" b="1" i="1" dirty="0" smtClean="0"/>
              <a:t>Ahora puedes averiguarlo haciéndote 9 simples preguntas para tu tranquilidad ... o tu pesadilla. </a:t>
            </a:r>
            <a:br>
              <a:rPr lang="es-ES" sz="1600" b="1" i="1" dirty="0" smtClean="0"/>
            </a:br>
            <a:r>
              <a:rPr lang="es-ES" sz="1600" b="1" i="1" dirty="0" smtClean="0"/>
              <a:t/>
            </a:r>
            <a:br>
              <a:rPr lang="es-ES" sz="1600" b="1" i="1" dirty="0" smtClean="0"/>
            </a:br>
            <a:r>
              <a:rPr lang="es-ES" sz="1600" b="1" i="1" dirty="0" smtClean="0"/>
              <a:t>¡ No le quites ojo al gato ! </a:t>
            </a:r>
            <a:br>
              <a:rPr lang="es-ES" sz="1600" b="1" i="1" dirty="0" smtClean="0"/>
            </a:br>
            <a:r>
              <a:rPr lang="es-ES" sz="1600" b="1" i="1" dirty="0" smtClean="0"/>
              <a:t/>
            </a:r>
            <a:br>
              <a:rPr lang="es-ES" sz="1600" b="1" i="1" dirty="0" smtClean="0"/>
            </a:br>
            <a:r>
              <a:rPr lang="es-ES" sz="1600" b="1" i="1" dirty="0" smtClean="0"/>
              <a:t>1. Tu gato te amasa </a:t>
            </a:r>
            <a:br>
              <a:rPr lang="es-ES" sz="1600" b="1" i="1" dirty="0" smtClean="0"/>
            </a:br>
            <a:r>
              <a:rPr lang="es-ES" sz="1600" b="1" i="1" dirty="0" smtClean="0"/>
              <a:t>Pensarás que esto es una señal de afecto pero, en realidad, el gato está buscando debilidades en tus órganos internos. </a:t>
            </a:r>
            <a:br>
              <a:rPr lang="es-ES" sz="1600" b="1" i="1" dirty="0" smtClean="0"/>
            </a:br>
            <a:r>
              <a:rPr lang="es-ES" sz="1600" b="1" i="1" dirty="0" smtClean="0"/>
              <a:t/>
            </a:r>
            <a:br>
              <a:rPr lang="es-ES" sz="1600" b="1" i="1" dirty="0" smtClean="0"/>
            </a:br>
            <a:r>
              <a:rPr lang="es-ES" sz="1600" b="1" i="1" dirty="0" smtClean="0"/>
              <a:t>2. Saca arena de la cajita excesivamente </a:t>
            </a:r>
            <a:br>
              <a:rPr lang="es-ES" sz="1600" b="1" i="1" dirty="0" smtClean="0"/>
            </a:br>
            <a:r>
              <a:rPr lang="es-ES" sz="1600" b="1" i="1" dirty="0" smtClean="0"/>
              <a:t>Si esparce la tierra de su caja por toda la habitación, no te quepa duda: practica para enterrar tu cuerpo </a:t>
            </a:r>
            <a:br>
              <a:rPr lang="es-ES" sz="1600" b="1" i="1" dirty="0" smtClean="0"/>
            </a:br>
            <a:r>
              <a:rPr lang="es-ES" sz="1600" b="1" i="1" dirty="0" smtClean="0"/>
              <a:t/>
            </a:r>
            <a:br>
              <a:rPr lang="es-ES" sz="1600" b="1" i="1" dirty="0" smtClean="0"/>
            </a:br>
            <a:r>
              <a:rPr lang="es-ES" sz="1600" b="1" i="1" dirty="0" smtClean="0"/>
              <a:t/>
            </a:r>
            <a:br>
              <a:rPr lang="es-ES" sz="1600" b="1" i="1" dirty="0" smtClean="0"/>
            </a:br>
            <a:r>
              <a:rPr lang="es-ES" sz="1600" b="1" i="1" dirty="0" smtClean="0"/>
              <a:t>3. Te mira fijo a los ojos </a:t>
            </a:r>
            <a:br>
              <a:rPr lang="es-ES" sz="1600" b="1" i="1" dirty="0" smtClean="0"/>
            </a:br>
            <a:r>
              <a:rPr lang="es-ES" sz="1600" b="1" i="1" dirty="0" smtClean="0"/>
              <a:t>Si compites con tu gato a ver quien aguanta más mirando al otro a los ojos, NO apartes la mirada; le estarás indicando que eres débil. Lo siguiente será un ataque. </a:t>
            </a:r>
            <a:r>
              <a:rPr lang="es-ES" sz="1000" dirty="0" smtClean="0"/>
              <a:t/>
            </a:r>
            <a:br>
              <a:rPr lang="es-ES" sz="1000" dirty="0" smtClean="0"/>
            </a:br>
            <a:r>
              <a:rPr lang="es-ES" sz="1000" dirty="0" smtClean="0"/>
              <a:t/>
            </a:r>
            <a:br>
              <a:rPr lang="es-ES" sz="1000" dirty="0" smtClean="0"/>
            </a:br>
            <a:endParaRPr lang="es-ES" sz="1000" dirty="0"/>
          </a:p>
        </p:txBody>
      </p:sp>
    </p:spTree>
  </p:cSld>
  <p:clrMapOvr>
    <a:masterClrMapping/>
  </p:clrMapOvr>
  <p:transition spd="slow" advTm="58000">
    <p:wheel spokes="3"/>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Extincion-en-unos-meses-de-los-gatos-salvajes-escoceses.jpg"/>
          <p:cNvPicPr>
            <a:picLocks noChangeAspect="1" noChangeArrowheads="1"/>
          </p:cNvPicPr>
          <p:nvPr/>
        </p:nvPicPr>
        <p:blipFill>
          <a:blip r:embed="rId2"/>
          <a:srcRect/>
          <a:stretch>
            <a:fillRect/>
          </a:stretch>
        </p:blipFill>
        <p:spPr bwMode="auto">
          <a:xfrm>
            <a:off x="-857288" y="0"/>
            <a:ext cx="10787137"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357166"/>
            <a:ext cx="7643866" cy="5755422"/>
          </a:xfrm>
          <a:prstGeom prst="rect">
            <a:avLst/>
          </a:prstGeom>
        </p:spPr>
        <p:txBody>
          <a:bodyPr wrap="square">
            <a:spAutoFit/>
          </a:bodyPr>
          <a:lstStyle/>
          <a:p>
            <a:r>
              <a:rPr lang="es-ES" sz="1600" dirty="0" smtClean="0"/>
              <a:t/>
            </a:r>
            <a:br>
              <a:rPr lang="es-ES" sz="1600" dirty="0" smtClean="0"/>
            </a:br>
            <a:r>
              <a:rPr lang="es-ES" sz="1600" b="1" i="1" dirty="0" smtClean="0"/>
              <a:t/>
            </a:r>
            <a:br>
              <a:rPr lang="es-ES" sz="1600" b="1" i="1" dirty="0" smtClean="0"/>
            </a:br>
            <a:r>
              <a:rPr lang="es-ES" sz="1600" b="1" i="1" dirty="0" smtClean="0"/>
              <a:t>4. Te trae animalitos muertos </a:t>
            </a:r>
            <a:br>
              <a:rPr lang="es-ES" sz="1600" b="1" i="1" dirty="0" smtClean="0"/>
            </a:br>
            <a:r>
              <a:rPr lang="es-ES" sz="1600" b="1" i="1" dirty="0" smtClean="0"/>
              <a:t>No es una ofrenda, es una advertencia </a:t>
            </a:r>
            <a:br>
              <a:rPr lang="es-ES" sz="1600" b="1" i="1" dirty="0" smtClean="0"/>
            </a:br>
            <a:r>
              <a:rPr lang="es-ES" sz="1600" b="1" i="1" dirty="0" smtClean="0"/>
              <a:t/>
            </a:r>
            <a:br>
              <a:rPr lang="es-ES" sz="1600" b="1" i="1" dirty="0" smtClean="0"/>
            </a:br>
            <a:r>
              <a:rPr lang="es-ES" sz="1600" b="1" i="1" dirty="0" smtClean="0"/>
              <a:t>5. Vomita grama </a:t>
            </a:r>
            <a:br>
              <a:rPr lang="es-ES" sz="1600" b="1" i="1" dirty="0" smtClean="0"/>
            </a:br>
            <a:r>
              <a:rPr lang="es-ES" sz="1600" b="1" i="1" dirty="0" smtClean="0"/>
              <a:t>A través de este difícil proceso, los gatos se preparan física y mentalmente para el combate que se avecina. </a:t>
            </a:r>
            <a:br>
              <a:rPr lang="es-ES" sz="1600" b="1" i="1" dirty="0" smtClean="0"/>
            </a:br>
            <a:r>
              <a:rPr lang="es-ES" sz="1600" b="1" i="1" dirty="0" smtClean="0"/>
              <a:t/>
            </a:r>
            <a:br>
              <a:rPr lang="es-ES" sz="1600" b="1" i="1" dirty="0" smtClean="0"/>
            </a:br>
            <a:r>
              <a:rPr lang="es-ES" sz="1600" b="1" i="1" dirty="0" smtClean="0"/>
              <a:t>6. Se esconde en lugares oscuros y te vigila </a:t>
            </a:r>
            <a:br>
              <a:rPr lang="es-ES" sz="1600" b="1" i="1" dirty="0" smtClean="0"/>
            </a:br>
            <a:r>
              <a:rPr lang="es-ES" sz="1600" b="1" i="1" dirty="0" smtClean="0"/>
              <a:t>El gato frecuentemente se esconde para poder observarte en tu ambiente natural. </a:t>
            </a:r>
            <a:br>
              <a:rPr lang="es-ES" sz="1600" b="1" i="1" dirty="0" smtClean="0"/>
            </a:br>
            <a:r>
              <a:rPr lang="es-ES" sz="1600" b="1" i="1" dirty="0" smtClean="0"/>
              <a:t/>
            </a:r>
            <a:br>
              <a:rPr lang="es-ES" sz="1600" b="1" i="1" dirty="0" smtClean="0"/>
            </a:br>
            <a:r>
              <a:rPr lang="es-ES" sz="1600" b="1" i="1" dirty="0" smtClean="0"/>
              <a:t>7. Duerme sobre tus aparatos electrónicos </a:t>
            </a:r>
            <a:br>
              <a:rPr lang="es-ES" sz="1600" b="1" i="1" dirty="0" smtClean="0"/>
            </a:br>
            <a:r>
              <a:rPr lang="es-ES" sz="1600" b="1" i="1" dirty="0" smtClean="0"/>
              <a:t>Los humanos tienen tecnología superior y tu gato lo sabe. Intentará interrumpir tus comunicaciones con el mundo exterior. </a:t>
            </a:r>
            <a:br>
              <a:rPr lang="es-ES" sz="1600" b="1" i="1" dirty="0" smtClean="0"/>
            </a:br>
            <a:r>
              <a:rPr lang="es-ES" sz="1600" b="1" i="1" dirty="0" smtClean="0"/>
              <a:t/>
            </a:r>
            <a:br>
              <a:rPr lang="es-ES" sz="1600" b="1" i="1" dirty="0" smtClean="0"/>
            </a:br>
            <a:r>
              <a:rPr lang="es-ES" sz="1600" b="1" i="1" dirty="0" smtClean="0"/>
              <a:t>8. Te da con su garra en la cara mientras duermes </a:t>
            </a:r>
            <a:br>
              <a:rPr lang="es-ES" sz="1600" b="1" i="1" dirty="0" smtClean="0"/>
            </a:br>
            <a:r>
              <a:rPr lang="es-ES" sz="1600" b="1" i="1" dirty="0" smtClean="0"/>
              <a:t>Los gatos no son muy diestros para asfixiar personas, pero esto no evitará que lo intenten. </a:t>
            </a:r>
            <a:br>
              <a:rPr lang="es-ES" sz="1600" b="1" i="1" dirty="0" smtClean="0"/>
            </a:br>
            <a:r>
              <a:rPr lang="es-ES" sz="1600" b="1" i="1" dirty="0" smtClean="0"/>
              <a:t/>
            </a:r>
            <a:br>
              <a:rPr lang="es-ES" sz="1600" b="1" i="1" dirty="0" smtClean="0"/>
            </a:br>
            <a:r>
              <a:rPr lang="es-ES" sz="1600" b="1" i="1" dirty="0" smtClean="0"/>
              <a:t>9. Sale corriendo cuando entras a un cuarto </a:t>
            </a:r>
            <a:br>
              <a:rPr lang="es-ES" sz="1600" b="1" i="1" dirty="0" smtClean="0"/>
            </a:br>
            <a:r>
              <a:rPr lang="es-ES" sz="1600" b="1" i="1" dirty="0" smtClean="0"/>
              <a:t>En realidad no es que te esté huyendo, es una embestida fallida</a:t>
            </a:r>
            <a:endParaRPr lang="es-ES" sz="1600" b="1" i="1" dirty="0"/>
          </a:p>
        </p:txBody>
      </p:sp>
    </p:spTree>
  </p:cSld>
  <p:clrMapOvr>
    <a:masterClrMapping/>
  </p:clrMapOvr>
  <p:transition spd="slow" advTm="48000">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Documents and Settings\Dell\Escritorio\imagesCAVB1OYP.jpg"/>
          <p:cNvPicPr>
            <a:picLocks noChangeAspect="1" noChangeArrowheads="1"/>
          </p:cNvPicPr>
          <p:nvPr/>
        </p:nvPicPr>
        <p:blipFill>
          <a:blip r:embed="rId2"/>
          <a:srcRect/>
          <a:stretch>
            <a:fillRect/>
          </a:stretch>
        </p:blipFill>
        <p:spPr bwMode="auto">
          <a:xfrm>
            <a:off x="0" y="0"/>
            <a:ext cx="9263476"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isterios"/>
          <p:cNvPicPr>
            <a:picLocks noChangeAspect="1" noChangeArrowheads="1"/>
          </p:cNvPicPr>
          <p:nvPr/>
        </p:nvPicPr>
        <p:blipFill>
          <a:blip r:embed="rId2"/>
          <a:srcRect/>
          <a:stretch>
            <a:fillRect/>
          </a:stretch>
        </p:blipFill>
        <p:spPr bwMode="auto">
          <a:xfrm>
            <a:off x="2143108" y="500042"/>
            <a:ext cx="5000660" cy="4498588"/>
          </a:xfrm>
          <a:prstGeom prst="rect">
            <a:avLst/>
          </a:prstGeom>
          <a:noFill/>
        </p:spPr>
      </p:pic>
      <p:sp>
        <p:nvSpPr>
          <p:cNvPr id="3" name="2 Rectángulo"/>
          <p:cNvSpPr/>
          <p:nvPr/>
        </p:nvSpPr>
        <p:spPr>
          <a:xfrm>
            <a:off x="857224" y="5103674"/>
            <a:ext cx="7715272" cy="1754326"/>
          </a:xfrm>
          <a:prstGeom prst="rect">
            <a:avLst/>
          </a:prstGeom>
        </p:spPr>
        <p:txBody>
          <a:bodyPr wrap="square">
            <a:spAutoFit/>
          </a:bodyPr>
          <a:lstStyle/>
          <a:p>
            <a:r>
              <a:rPr lang="es-ES" i="1" dirty="0" smtClean="0"/>
              <a:t/>
            </a:r>
            <a:br>
              <a:rPr lang="es-ES" i="1" dirty="0" smtClean="0"/>
            </a:br>
            <a:r>
              <a:rPr lang="es-ES" b="1" i="1" dirty="0" smtClean="0"/>
              <a:t>Si un gato te lame las manos, la cara o el cabello, tómalo como un gran cumplido: está acicalándote como a uno de los “suyos”</a:t>
            </a:r>
            <a:r>
              <a:rPr lang="es-ES" i="1" dirty="0" smtClean="0"/>
              <a:t> </a:t>
            </a:r>
            <a:br>
              <a:rPr lang="es-ES" i="1"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6000">
    <p:wheel spokes="3"/>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gatitos"/>
          <p:cNvPicPr>
            <a:picLocks noChangeAspect="1" noChangeArrowheads="1"/>
          </p:cNvPicPr>
          <p:nvPr/>
        </p:nvPicPr>
        <p:blipFill>
          <a:blip r:embed="rId2"/>
          <a:srcRect/>
          <a:stretch>
            <a:fillRect/>
          </a:stretch>
        </p:blipFill>
        <p:spPr bwMode="auto">
          <a:xfrm>
            <a:off x="2071670" y="500042"/>
            <a:ext cx="4643470" cy="5016441"/>
          </a:xfrm>
          <a:prstGeom prst="rect">
            <a:avLst/>
          </a:prstGeom>
          <a:noFill/>
        </p:spPr>
      </p:pic>
      <p:sp>
        <p:nvSpPr>
          <p:cNvPr id="3" name="2 Rectángulo"/>
          <p:cNvSpPr/>
          <p:nvPr/>
        </p:nvSpPr>
        <p:spPr>
          <a:xfrm>
            <a:off x="1857356" y="5934670"/>
            <a:ext cx="5643602" cy="923330"/>
          </a:xfrm>
          <a:prstGeom prst="rect">
            <a:avLst/>
          </a:prstGeom>
        </p:spPr>
        <p:txBody>
          <a:bodyPr wrap="square">
            <a:spAutoFit/>
          </a:bodyPr>
          <a:lstStyle/>
          <a:p>
            <a:r>
              <a:rPr lang="es-ES" b="1" i="1" dirty="0" smtClean="0"/>
              <a:t>Los gatos se comen las plantas de Marihuana</a:t>
            </a:r>
            <a:r>
              <a:rPr lang="es-ES" i="1" dirty="0" smtClean="0"/>
              <a:t> </a:t>
            </a:r>
            <a:br>
              <a:rPr lang="es-ES" i="1" dirty="0" smtClean="0"/>
            </a:br>
            <a:r>
              <a:rPr lang="es-ES" i="1" dirty="0" smtClean="0"/>
              <a:t/>
            </a:r>
            <a:br>
              <a:rPr lang="es-ES" i="1" dirty="0" smtClean="0"/>
            </a:br>
            <a:endParaRPr lang="es-ES" i="1" dirty="0"/>
          </a:p>
        </p:txBody>
      </p:sp>
    </p:spTree>
  </p:cSld>
  <p:clrMapOvr>
    <a:masterClrMapping/>
  </p:clrMapOvr>
  <p:transition spd="slow" advTm="10000">
    <p:wheel spokes="3"/>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tiernos"/>
          <p:cNvPicPr>
            <a:picLocks noChangeAspect="1" noChangeArrowheads="1"/>
          </p:cNvPicPr>
          <p:nvPr/>
        </p:nvPicPr>
        <p:blipFill>
          <a:blip r:embed="rId3"/>
          <a:srcRect/>
          <a:stretch>
            <a:fillRect/>
          </a:stretch>
        </p:blipFill>
        <p:spPr bwMode="auto">
          <a:xfrm>
            <a:off x="63500" y="-2606675"/>
            <a:ext cx="5715000" cy="95250"/>
          </a:xfrm>
          <a:prstGeom prst="rect">
            <a:avLst/>
          </a:prstGeom>
          <a:noFill/>
        </p:spPr>
      </p:pic>
      <p:pic>
        <p:nvPicPr>
          <p:cNvPr id="20485" name="Picture 5" descr="gatos"/>
          <p:cNvPicPr>
            <a:picLocks noChangeAspect="1" noChangeArrowheads="1"/>
          </p:cNvPicPr>
          <p:nvPr/>
        </p:nvPicPr>
        <p:blipFill>
          <a:blip r:embed="rId3"/>
          <a:srcRect/>
          <a:stretch>
            <a:fillRect/>
          </a:stretch>
        </p:blipFill>
        <p:spPr bwMode="auto">
          <a:xfrm>
            <a:off x="63500" y="1663700"/>
            <a:ext cx="5715000" cy="95250"/>
          </a:xfrm>
          <a:prstGeom prst="rect">
            <a:avLst/>
          </a:prstGeom>
          <a:noFill/>
        </p:spPr>
      </p:pic>
      <p:pic>
        <p:nvPicPr>
          <p:cNvPr id="20486" name="Picture 6" descr="curiosidades"/>
          <p:cNvPicPr>
            <a:picLocks noChangeAspect="1" noChangeArrowheads="1"/>
          </p:cNvPicPr>
          <p:nvPr/>
        </p:nvPicPr>
        <p:blipFill>
          <a:blip r:embed="rId4"/>
          <a:srcRect/>
          <a:stretch>
            <a:fillRect/>
          </a:stretch>
        </p:blipFill>
        <p:spPr bwMode="auto">
          <a:xfrm>
            <a:off x="1928794" y="285728"/>
            <a:ext cx="5286412" cy="4925492"/>
          </a:xfrm>
          <a:prstGeom prst="rect">
            <a:avLst/>
          </a:prstGeom>
          <a:noFill/>
        </p:spPr>
      </p:pic>
      <p:sp>
        <p:nvSpPr>
          <p:cNvPr id="105" name="104 Rectángulo"/>
          <p:cNvSpPr/>
          <p:nvPr/>
        </p:nvSpPr>
        <p:spPr>
          <a:xfrm>
            <a:off x="571472" y="5657671"/>
            <a:ext cx="7858148" cy="1200329"/>
          </a:xfrm>
          <a:prstGeom prst="rect">
            <a:avLst/>
          </a:prstGeom>
        </p:spPr>
        <p:txBody>
          <a:bodyPr wrap="square">
            <a:spAutoFit/>
          </a:bodyPr>
          <a:lstStyle/>
          <a:p>
            <a:pPr algn="ctr"/>
            <a:r>
              <a:rPr lang="es-ES" b="1" i="1" dirty="0" smtClean="0"/>
              <a:t>Si un gato se acuesta boca arriba al verte significa que te tiene confianza, ya que en esta posición no podría defenderse de un ataque</a:t>
            </a:r>
            <a:r>
              <a:rPr lang="es-ES" i="1" dirty="0" smtClean="0"/>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5000">
    <p:wheel spokes="3"/>
    <p:sndAc>
      <p:stSnd>
        <p:snd r:embed="rId2" name="Ernesto-Cortazar-Corazon-Solitario.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5657671"/>
            <a:ext cx="7286660" cy="1200329"/>
          </a:xfrm>
          <a:prstGeom prst="rect">
            <a:avLst/>
          </a:prstGeom>
        </p:spPr>
        <p:txBody>
          <a:bodyPr wrap="square">
            <a:spAutoFit/>
          </a:bodyPr>
          <a:lstStyle/>
          <a:p>
            <a:pPr algn="ctr"/>
            <a:r>
              <a:rPr lang="es-ES" b="1" i="1" dirty="0" smtClean="0"/>
              <a:t>Las personas que tienen gatos viven más, tienen menos estrés, y tienen menos ataques al corazón.</a:t>
            </a:r>
            <a:r>
              <a:rPr lang="es-ES" i="1" dirty="0" smtClean="0"/>
              <a:t> </a:t>
            </a:r>
            <a:r>
              <a:rPr lang="es-ES" dirty="0" smtClean="0"/>
              <a:t/>
            </a:r>
            <a:br>
              <a:rPr lang="es-ES" dirty="0" smtClean="0"/>
            </a:br>
            <a:r>
              <a:rPr lang="es-ES" dirty="0" smtClean="0"/>
              <a:t/>
            </a:r>
            <a:br>
              <a:rPr lang="es-ES" dirty="0" smtClean="0"/>
            </a:br>
            <a:endParaRPr lang="es-ES" dirty="0"/>
          </a:p>
        </p:txBody>
      </p:sp>
      <p:pic>
        <p:nvPicPr>
          <p:cNvPr id="21506" name="Picture 2" descr="C:\Documents and Settings\Dell\Escritorio\BB618D504.jpg"/>
          <p:cNvPicPr>
            <a:picLocks noChangeAspect="1" noChangeArrowheads="1"/>
          </p:cNvPicPr>
          <p:nvPr/>
        </p:nvPicPr>
        <p:blipFill>
          <a:blip r:embed="rId2"/>
          <a:srcRect/>
          <a:stretch>
            <a:fillRect/>
          </a:stretch>
        </p:blipFill>
        <p:spPr bwMode="auto">
          <a:xfrm>
            <a:off x="1857356" y="285728"/>
            <a:ext cx="5214974" cy="5319692"/>
          </a:xfrm>
          <a:prstGeom prst="rect">
            <a:avLst/>
          </a:prstGeom>
          <a:noFill/>
        </p:spPr>
      </p:pic>
    </p:spTree>
  </p:cSld>
  <p:clrMapOvr>
    <a:masterClrMapping/>
  </p:clrMapOvr>
  <p:transition spd="slow" advTm="14000">
    <p:wheel spokes="3"/>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morosos"/>
          <p:cNvPicPr>
            <a:picLocks noChangeAspect="1" noChangeArrowheads="1"/>
          </p:cNvPicPr>
          <p:nvPr/>
        </p:nvPicPr>
        <p:blipFill>
          <a:blip r:embed="rId2"/>
          <a:srcRect/>
          <a:stretch>
            <a:fillRect/>
          </a:stretch>
        </p:blipFill>
        <p:spPr bwMode="auto">
          <a:xfrm>
            <a:off x="2071670" y="214290"/>
            <a:ext cx="5000660" cy="5121158"/>
          </a:xfrm>
          <a:prstGeom prst="rect">
            <a:avLst/>
          </a:prstGeom>
          <a:noFill/>
        </p:spPr>
      </p:pic>
      <p:sp>
        <p:nvSpPr>
          <p:cNvPr id="3" name="2 Rectángulo"/>
          <p:cNvSpPr/>
          <p:nvPr/>
        </p:nvSpPr>
        <p:spPr>
          <a:xfrm>
            <a:off x="1500166" y="5572140"/>
            <a:ext cx="6215106" cy="1123384"/>
          </a:xfrm>
          <a:prstGeom prst="rect">
            <a:avLst/>
          </a:prstGeom>
        </p:spPr>
        <p:txBody>
          <a:bodyPr wrap="square">
            <a:spAutoFit/>
          </a:bodyPr>
          <a:lstStyle/>
          <a:p>
            <a:pPr algn="ctr"/>
            <a:r>
              <a:rPr lang="es-ES" b="1" i="1" dirty="0" smtClean="0"/>
              <a:t>Cuando un gato se frota contra ti, es porque te está marcando como parte de su territorio.</a:t>
            </a:r>
            <a:r>
              <a:rPr lang="es-ES" i="1" dirty="0" smtClean="0"/>
              <a:t>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3000">
    <p:wheel spokes="3"/>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misterios"/>
          <p:cNvPicPr>
            <a:picLocks noChangeAspect="1" noChangeArrowheads="1"/>
          </p:cNvPicPr>
          <p:nvPr/>
        </p:nvPicPr>
        <p:blipFill>
          <a:blip r:embed="rId2"/>
          <a:srcRect/>
          <a:stretch>
            <a:fillRect/>
          </a:stretch>
        </p:blipFill>
        <p:spPr bwMode="auto">
          <a:xfrm>
            <a:off x="2214546" y="285728"/>
            <a:ext cx="4684640" cy="4929222"/>
          </a:xfrm>
          <a:prstGeom prst="rect">
            <a:avLst/>
          </a:prstGeom>
          <a:noFill/>
        </p:spPr>
      </p:pic>
      <p:sp>
        <p:nvSpPr>
          <p:cNvPr id="3" name="2 Rectángulo"/>
          <p:cNvSpPr/>
          <p:nvPr/>
        </p:nvSpPr>
        <p:spPr>
          <a:xfrm>
            <a:off x="1857356" y="5357826"/>
            <a:ext cx="5373715" cy="1400383"/>
          </a:xfrm>
          <a:prstGeom prst="rect">
            <a:avLst/>
          </a:prstGeom>
        </p:spPr>
        <p:txBody>
          <a:bodyPr wrap="square">
            <a:spAutoFit/>
          </a:bodyPr>
          <a:lstStyle/>
          <a:p>
            <a:pPr algn="ctr"/>
            <a:r>
              <a:rPr lang="es-ES" i="1" dirty="0" smtClean="0"/>
              <a:t/>
            </a:r>
            <a:br>
              <a:rPr lang="es-ES" i="1" dirty="0" smtClean="0"/>
            </a:br>
            <a:r>
              <a:rPr lang="es-ES" b="1" i="1" dirty="0" smtClean="0"/>
              <a:t>Los gatos consideran que ellos son los dueños de la casa donde cohabita con el humano </a:t>
            </a:r>
            <a:br>
              <a:rPr lang="es-ES" b="1" i="1" dirty="0" smtClean="0"/>
            </a:br>
            <a:r>
              <a:rPr lang="es-ES" sz="1300" dirty="0" smtClean="0"/>
              <a:t/>
            </a:r>
            <a:br>
              <a:rPr lang="es-ES" sz="1300" dirty="0" smtClean="0"/>
            </a:br>
            <a:endParaRPr lang="es-ES" dirty="0"/>
          </a:p>
        </p:txBody>
      </p:sp>
    </p:spTree>
  </p:cSld>
  <p:clrMapOvr>
    <a:masterClrMapping/>
  </p:clrMapOvr>
  <p:transition spd="slow" advTm="12000">
    <p:wheel spokes="3"/>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atitos"/>
          <p:cNvPicPr>
            <a:picLocks noChangeAspect="1" noChangeArrowheads="1"/>
          </p:cNvPicPr>
          <p:nvPr/>
        </p:nvPicPr>
        <p:blipFill>
          <a:blip r:embed="rId2"/>
          <a:srcRect/>
          <a:stretch>
            <a:fillRect/>
          </a:stretch>
        </p:blipFill>
        <p:spPr bwMode="auto">
          <a:xfrm>
            <a:off x="1857356" y="285728"/>
            <a:ext cx="5214942" cy="5089281"/>
          </a:xfrm>
          <a:prstGeom prst="rect">
            <a:avLst/>
          </a:prstGeom>
          <a:noFill/>
        </p:spPr>
      </p:pic>
      <p:sp>
        <p:nvSpPr>
          <p:cNvPr id="3" name="2 Rectángulo"/>
          <p:cNvSpPr/>
          <p:nvPr/>
        </p:nvSpPr>
        <p:spPr>
          <a:xfrm>
            <a:off x="1000100" y="5572140"/>
            <a:ext cx="7286676" cy="1123384"/>
          </a:xfrm>
          <a:prstGeom prst="rect">
            <a:avLst/>
          </a:prstGeom>
        </p:spPr>
        <p:txBody>
          <a:bodyPr wrap="square">
            <a:spAutoFit/>
          </a:bodyPr>
          <a:lstStyle/>
          <a:p>
            <a:pPr algn="ctr"/>
            <a:r>
              <a:rPr lang="es-ES" b="1" i="1" dirty="0" smtClean="0"/>
              <a:t>Un gato casi nunca se comunica con un “miau” a otro gato, este sonido lo utiliza para comunicarse con los seres humanos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6000">
    <p:wheel spokes="3"/>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riosidades"/>
          <p:cNvPicPr>
            <a:picLocks noChangeAspect="1" noChangeArrowheads="1"/>
          </p:cNvPicPr>
          <p:nvPr/>
        </p:nvPicPr>
        <p:blipFill>
          <a:blip r:embed="rId2"/>
          <a:srcRect/>
          <a:stretch>
            <a:fillRect/>
          </a:stretch>
        </p:blipFill>
        <p:spPr bwMode="auto">
          <a:xfrm>
            <a:off x="2643174" y="285728"/>
            <a:ext cx="3786214" cy="5048287"/>
          </a:xfrm>
          <a:prstGeom prst="rect">
            <a:avLst/>
          </a:prstGeom>
          <a:noFill/>
        </p:spPr>
      </p:pic>
      <p:sp>
        <p:nvSpPr>
          <p:cNvPr id="3" name="2 Rectángulo"/>
          <p:cNvSpPr/>
          <p:nvPr/>
        </p:nvSpPr>
        <p:spPr>
          <a:xfrm>
            <a:off x="1500166" y="5357826"/>
            <a:ext cx="6858048" cy="1400383"/>
          </a:xfrm>
          <a:prstGeom prst="rect">
            <a:avLst/>
          </a:prstGeom>
        </p:spPr>
        <p:txBody>
          <a:bodyPr wrap="square">
            <a:spAutoFit/>
          </a:bodyPr>
          <a:lstStyle/>
          <a:p>
            <a:pPr algn="ctr"/>
            <a:r>
              <a:rPr lang="es-ES" i="1" dirty="0" smtClean="0"/>
              <a:t/>
            </a:r>
            <a:br>
              <a:rPr lang="es-ES" i="1" dirty="0" smtClean="0"/>
            </a:br>
            <a:r>
              <a:rPr lang="es-ES" b="1" i="1" dirty="0" smtClean="0"/>
              <a:t>Si un gato levanta la cola y la mantiene totalmente estirada hacia arriba, significa que está saludando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gatas"/>
          <p:cNvPicPr>
            <a:picLocks noChangeAspect="1" noChangeArrowheads="1"/>
          </p:cNvPicPr>
          <p:nvPr/>
        </p:nvPicPr>
        <p:blipFill>
          <a:blip r:embed="rId2"/>
          <a:srcRect/>
          <a:stretch>
            <a:fillRect/>
          </a:stretch>
        </p:blipFill>
        <p:spPr bwMode="auto">
          <a:xfrm>
            <a:off x="2071670" y="214290"/>
            <a:ext cx="5143536" cy="5060911"/>
          </a:xfrm>
          <a:prstGeom prst="rect">
            <a:avLst/>
          </a:prstGeom>
          <a:noFill/>
        </p:spPr>
      </p:pic>
      <p:sp>
        <p:nvSpPr>
          <p:cNvPr id="3" name="2 Rectángulo"/>
          <p:cNvSpPr/>
          <p:nvPr/>
        </p:nvSpPr>
        <p:spPr>
          <a:xfrm>
            <a:off x="1000100" y="5734616"/>
            <a:ext cx="7286676" cy="1123384"/>
          </a:xfrm>
          <a:prstGeom prst="rect">
            <a:avLst/>
          </a:prstGeom>
        </p:spPr>
        <p:txBody>
          <a:bodyPr wrap="square">
            <a:spAutoFit/>
          </a:bodyPr>
          <a:lstStyle/>
          <a:p>
            <a:pPr algn="ctr"/>
            <a:r>
              <a:rPr lang="es-ES" b="1" i="1" dirty="0" smtClean="0"/>
              <a:t>Si tu gato se enferma y deja de lavarse, lávalo tu, ya que puede perder las ganas de vivir solo de verse sucio y olvidado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7000">
    <p:wheel spokes="3"/>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amorosos"/>
          <p:cNvPicPr>
            <a:picLocks noChangeAspect="1" noChangeArrowheads="1"/>
          </p:cNvPicPr>
          <p:nvPr/>
        </p:nvPicPr>
        <p:blipFill>
          <a:blip r:embed="rId2"/>
          <a:srcRect/>
          <a:stretch>
            <a:fillRect/>
          </a:stretch>
        </p:blipFill>
        <p:spPr bwMode="auto">
          <a:xfrm>
            <a:off x="1928794" y="285728"/>
            <a:ext cx="4857784" cy="4857786"/>
          </a:xfrm>
          <a:prstGeom prst="rect">
            <a:avLst/>
          </a:prstGeom>
          <a:noFill/>
        </p:spPr>
      </p:pic>
      <p:sp>
        <p:nvSpPr>
          <p:cNvPr id="3" name="2 Rectángulo"/>
          <p:cNvSpPr/>
          <p:nvPr/>
        </p:nvSpPr>
        <p:spPr>
          <a:xfrm>
            <a:off x="1071538" y="5572140"/>
            <a:ext cx="7072362" cy="1123384"/>
          </a:xfrm>
          <a:prstGeom prst="rect">
            <a:avLst/>
          </a:prstGeom>
        </p:spPr>
        <p:txBody>
          <a:bodyPr wrap="square">
            <a:spAutoFit/>
          </a:bodyPr>
          <a:lstStyle/>
          <a:p>
            <a:pPr algn="ctr"/>
            <a:r>
              <a:rPr lang="es-ES" b="1" i="1" dirty="0" smtClean="0"/>
              <a:t>Los gatos les hacen más caso a las mujeres que a los hombres, porque reaccionan mejor ante un tono de voz agudo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6000">
    <p:wheel spokes="3"/>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misterios"/>
          <p:cNvPicPr>
            <a:picLocks noChangeAspect="1" noChangeArrowheads="1"/>
          </p:cNvPicPr>
          <p:nvPr/>
        </p:nvPicPr>
        <p:blipFill>
          <a:blip r:embed="rId2"/>
          <a:srcRect/>
          <a:stretch>
            <a:fillRect/>
          </a:stretch>
        </p:blipFill>
        <p:spPr bwMode="auto">
          <a:xfrm>
            <a:off x="2143108" y="214290"/>
            <a:ext cx="4714908" cy="5188294"/>
          </a:xfrm>
          <a:prstGeom prst="rect">
            <a:avLst/>
          </a:prstGeom>
          <a:noFill/>
        </p:spPr>
      </p:pic>
      <p:sp>
        <p:nvSpPr>
          <p:cNvPr id="3" name="2 Rectángulo"/>
          <p:cNvSpPr/>
          <p:nvPr/>
        </p:nvSpPr>
        <p:spPr>
          <a:xfrm>
            <a:off x="1928794" y="5715016"/>
            <a:ext cx="5357850" cy="846386"/>
          </a:xfrm>
          <a:prstGeom prst="rect">
            <a:avLst/>
          </a:prstGeom>
        </p:spPr>
        <p:txBody>
          <a:bodyPr wrap="square">
            <a:spAutoFit/>
          </a:bodyPr>
          <a:lstStyle/>
          <a:p>
            <a:r>
              <a:rPr lang="es-ES" b="1" i="1" dirty="0" smtClean="0"/>
              <a:t>Los gatos tienen una excelente visión nocturna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8000">
    <p:wheel spokes="3"/>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gatitos"/>
          <p:cNvPicPr>
            <a:picLocks noChangeAspect="1" noChangeArrowheads="1"/>
          </p:cNvPicPr>
          <p:nvPr/>
        </p:nvPicPr>
        <p:blipFill>
          <a:blip r:embed="rId2"/>
          <a:srcRect/>
          <a:stretch>
            <a:fillRect/>
          </a:stretch>
        </p:blipFill>
        <p:spPr bwMode="auto">
          <a:xfrm>
            <a:off x="2643174" y="285728"/>
            <a:ext cx="3714776" cy="4639742"/>
          </a:xfrm>
          <a:prstGeom prst="rect">
            <a:avLst/>
          </a:prstGeom>
          <a:noFill/>
        </p:spPr>
      </p:pic>
      <p:sp>
        <p:nvSpPr>
          <p:cNvPr id="3" name="2 Rectángulo"/>
          <p:cNvSpPr/>
          <p:nvPr/>
        </p:nvSpPr>
        <p:spPr>
          <a:xfrm>
            <a:off x="214282" y="4857760"/>
            <a:ext cx="8643998" cy="2154436"/>
          </a:xfrm>
          <a:prstGeom prst="rect">
            <a:avLst/>
          </a:prstGeom>
        </p:spPr>
        <p:txBody>
          <a:bodyPr wrap="square">
            <a:spAutoFit/>
          </a:bodyPr>
          <a:lstStyle/>
          <a:p>
            <a:pPr algn="ctr"/>
            <a:r>
              <a:rPr lang="es-ES" dirty="0" smtClean="0"/>
              <a:t/>
            </a:r>
            <a:br>
              <a:rPr lang="es-ES" dirty="0" smtClean="0"/>
            </a:br>
            <a:r>
              <a:rPr lang="es-ES" b="1" dirty="0" smtClean="0"/>
              <a:t>Los gatos tricolores o de hasta cuatro colores, son exclusivamente hembras.</a:t>
            </a:r>
            <a:r>
              <a:rPr lang="es-ES" dirty="0" smtClean="0"/>
              <a:t> </a:t>
            </a:r>
            <a:br>
              <a:rPr lang="es-ES" dirty="0" smtClean="0"/>
            </a:br>
            <a:r>
              <a:rPr lang="es-ES" i="1" dirty="0" smtClean="0"/>
              <a:t>Con pelaje de tres colores negro, rojo y crema- (variedad carey) y cuatricolor cuando llevan el blanco. Se da la particularidad, que los tricolores y cuatricolores, son solo hembras, y en los extrañísimos casos de algún macho, estos son estériles</a:t>
            </a:r>
            <a:r>
              <a:rPr lang="es-ES" dirty="0" smtClean="0"/>
              <a:t> </a:t>
            </a:r>
            <a:br>
              <a:rPr lang="es-ES" dirty="0" smtClean="0"/>
            </a:b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24000">
    <p:wheel spokes="3"/>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riosidades"/>
          <p:cNvPicPr>
            <a:picLocks noChangeAspect="1" noChangeArrowheads="1"/>
          </p:cNvPicPr>
          <p:nvPr/>
        </p:nvPicPr>
        <p:blipFill>
          <a:blip r:embed="rId2"/>
          <a:srcRect/>
          <a:stretch>
            <a:fillRect/>
          </a:stretch>
        </p:blipFill>
        <p:spPr bwMode="auto">
          <a:xfrm>
            <a:off x="2285984" y="142852"/>
            <a:ext cx="4643470" cy="5501301"/>
          </a:xfrm>
          <a:prstGeom prst="rect">
            <a:avLst/>
          </a:prstGeom>
          <a:noFill/>
        </p:spPr>
      </p:pic>
      <p:sp>
        <p:nvSpPr>
          <p:cNvPr id="3" name="2 Rectángulo"/>
          <p:cNvSpPr/>
          <p:nvPr/>
        </p:nvSpPr>
        <p:spPr>
          <a:xfrm>
            <a:off x="1357290" y="5929330"/>
            <a:ext cx="6877083" cy="1123384"/>
          </a:xfrm>
          <a:prstGeom prst="rect">
            <a:avLst/>
          </a:prstGeom>
        </p:spPr>
        <p:txBody>
          <a:bodyPr wrap="square">
            <a:spAutoFit/>
          </a:bodyPr>
          <a:lstStyle/>
          <a:p>
            <a:pPr algn="ctr"/>
            <a:r>
              <a:rPr lang="es-ES" b="1" i="1" dirty="0" smtClean="0"/>
              <a:t>Los gatos no comprenden los castigos, pero sí las recompensas cuando hacen algo bien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2000">
    <p:wheel spokes="3"/>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gatas"/>
          <p:cNvPicPr>
            <a:picLocks noChangeAspect="1" noChangeArrowheads="1"/>
          </p:cNvPicPr>
          <p:nvPr/>
        </p:nvPicPr>
        <p:blipFill>
          <a:blip r:embed="rId2"/>
          <a:srcRect/>
          <a:stretch>
            <a:fillRect/>
          </a:stretch>
        </p:blipFill>
        <p:spPr bwMode="auto">
          <a:xfrm>
            <a:off x="2285984" y="214290"/>
            <a:ext cx="5120806" cy="5429288"/>
          </a:xfrm>
          <a:prstGeom prst="rect">
            <a:avLst/>
          </a:prstGeom>
          <a:noFill/>
        </p:spPr>
      </p:pic>
      <p:sp>
        <p:nvSpPr>
          <p:cNvPr id="3" name="2 Rectángulo"/>
          <p:cNvSpPr/>
          <p:nvPr/>
        </p:nvSpPr>
        <p:spPr>
          <a:xfrm>
            <a:off x="571472" y="5643578"/>
            <a:ext cx="8001056" cy="1400383"/>
          </a:xfrm>
          <a:prstGeom prst="rect">
            <a:avLst/>
          </a:prstGeom>
        </p:spPr>
        <p:txBody>
          <a:bodyPr wrap="square">
            <a:spAutoFit/>
          </a:bodyPr>
          <a:lstStyle/>
          <a:p>
            <a:pPr algn="ctr"/>
            <a:r>
              <a:rPr lang="es-ES" i="1" dirty="0" smtClean="0"/>
              <a:t/>
            </a:r>
            <a:br>
              <a:rPr lang="es-ES" i="1" dirty="0" smtClean="0"/>
            </a:br>
            <a:r>
              <a:rPr lang="es-ES" b="1" i="1" dirty="0" smtClean="0"/>
              <a:t>Los gatos duermen de 16 a 18 horas diarias. Pero aún dormidos, están alertas a cualquier estímulo</a:t>
            </a:r>
            <a:r>
              <a:rPr lang="es-ES" i="1" dirty="0" smtClean="0"/>
              <a:t>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1000">
    <p:wheel spokes="3"/>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amorosos"/>
          <p:cNvPicPr>
            <a:picLocks noChangeAspect="1" noChangeArrowheads="1"/>
          </p:cNvPicPr>
          <p:nvPr/>
        </p:nvPicPr>
        <p:blipFill>
          <a:blip r:embed="rId2"/>
          <a:srcRect/>
          <a:stretch>
            <a:fillRect/>
          </a:stretch>
        </p:blipFill>
        <p:spPr bwMode="auto">
          <a:xfrm>
            <a:off x="2500298" y="214290"/>
            <a:ext cx="3929090" cy="5238788"/>
          </a:xfrm>
          <a:prstGeom prst="rect">
            <a:avLst/>
          </a:prstGeom>
          <a:noFill/>
        </p:spPr>
      </p:pic>
      <p:sp>
        <p:nvSpPr>
          <p:cNvPr id="3" name="2 Rectángulo"/>
          <p:cNvSpPr/>
          <p:nvPr/>
        </p:nvSpPr>
        <p:spPr>
          <a:xfrm>
            <a:off x="428596" y="5657671"/>
            <a:ext cx="8286808" cy="1200329"/>
          </a:xfrm>
          <a:prstGeom prst="rect">
            <a:avLst/>
          </a:prstGeom>
        </p:spPr>
        <p:txBody>
          <a:bodyPr wrap="square">
            <a:spAutoFit/>
          </a:bodyPr>
          <a:lstStyle/>
          <a:p>
            <a:pPr algn="ctr"/>
            <a:r>
              <a:rPr lang="es-ES" b="1" dirty="0" smtClean="0"/>
              <a:t>El gato camina y corre moviendo las patas delantera y trasera del mismo lado. Solo el camello, la jirafa y el gato tienen esta particularidad </a:t>
            </a:r>
            <a:br>
              <a:rPr lang="es-ES" b="1" dirty="0" smtClean="0"/>
            </a:br>
            <a:r>
              <a:rPr lang="es-ES" dirty="0" smtClean="0"/>
              <a:t/>
            </a:r>
            <a:br>
              <a:rPr lang="es-ES"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misterios"/>
          <p:cNvPicPr>
            <a:picLocks noChangeAspect="1" noChangeArrowheads="1"/>
          </p:cNvPicPr>
          <p:nvPr/>
        </p:nvPicPr>
        <p:blipFill>
          <a:blip r:embed="rId2"/>
          <a:srcRect/>
          <a:stretch>
            <a:fillRect/>
          </a:stretch>
        </p:blipFill>
        <p:spPr bwMode="auto">
          <a:xfrm>
            <a:off x="2000232" y="285728"/>
            <a:ext cx="4857784" cy="5091896"/>
          </a:xfrm>
          <a:prstGeom prst="rect">
            <a:avLst/>
          </a:prstGeom>
          <a:noFill/>
        </p:spPr>
      </p:pic>
      <p:sp>
        <p:nvSpPr>
          <p:cNvPr id="3" name="2 Rectángulo"/>
          <p:cNvSpPr/>
          <p:nvPr/>
        </p:nvSpPr>
        <p:spPr>
          <a:xfrm>
            <a:off x="428596" y="5286388"/>
            <a:ext cx="8358246" cy="1384995"/>
          </a:xfrm>
          <a:prstGeom prst="rect">
            <a:avLst/>
          </a:prstGeom>
        </p:spPr>
        <p:txBody>
          <a:bodyPr wrap="square">
            <a:spAutoFit/>
          </a:bodyPr>
          <a:lstStyle/>
          <a:p>
            <a:pPr algn="ctr"/>
            <a:r>
              <a:rPr lang="es-ES" sz="2400" b="1" i="1" dirty="0" smtClean="0"/>
              <a:t/>
            </a:r>
            <a:br>
              <a:rPr lang="es-ES" sz="2400" b="1" i="1" dirty="0" smtClean="0"/>
            </a:br>
            <a:r>
              <a:rPr lang="es-ES" sz="2400" b="1" i="1" dirty="0" smtClean="0"/>
              <a:t>Después de comer los gatos se lavan inmediatamente. </a:t>
            </a:r>
            <a:r>
              <a:rPr lang="es-ES" b="1" i="1" dirty="0" smtClean="0"/>
              <a:t/>
            </a:r>
            <a:br>
              <a:rPr lang="es-ES" b="1" i="1" dirty="0" smtClean="0"/>
            </a:br>
            <a:r>
              <a:rPr lang="es-ES" b="1" i="1" dirty="0" smtClean="0"/>
              <a:t>Es un instinto de supervivencia que los lleva a actuar así para que los depredadores no huelan la comida y así evitar ser atacados.</a:t>
            </a:r>
            <a:endParaRPr lang="es-ES" b="1" i="1" dirty="0"/>
          </a:p>
        </p:txBody>
      </p:sp>
    </p:spTree>
  </p:cSld>
  <p:clrMapOvr>
    <a:masterClrMapping/>
  </p:clrMapOvr>
  <p:transition spd="slow" advTm="18000">
    <p:wheel spokes="3"/>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gatitos"/>
          <p:cNvPicPr>
            <a:picLocks noChangeAspect="1" noChangeArrowheads="1"/>
          </p:cNvPicPr>
          <p:nvPr/>
        </p:nvPicPr>
        <p:blipFill>
          <a:blip r:embed="rId2"/>
          <a:srcRect/>
          <a:stretch>
            <a:fillRect/>
          </a:stretch>
        </p:blipFill>
        <p:spPr bwMode="auto">
          <a:xfrm>
            <a:off x="1928794" y="285728"/>
            <a:ext cx="5522906" cy="5500726"/>
          </a:xfrm>
          <a:prstGeom prst="rect">
            <a:avLst/>
          </a:prstGeom>
          <a:noFill/>
        </p:spPr>
      </p:pic>
      <p:sp>
        <p:nvSpPr>
          <p:cNvPr id="3" name="2 Rectángulo"/>
          <p:cNvSpPr/>
          <p:nvPr/>
        </p:nvSpPr>
        <p:spPr>
          <a:xfrm>
            <a:off x="1357290" y="6011614"/>
            <a:ext cx="6429420" cy="846386"/>
          </a:xfrm>
          <a:prstGeom prst="rect">
            <a:avLst/>
          </a:prstGeom>
        </p:spPr>
        <p:txBody>
          <a:bodyPr wrap="square">
            <a:spAutoFit/>
          </a:bodyPr>
          <a:lstStyle/>
          <a:p>
            <a:pPr algn="ctr"/>
            <a:r>
              <a:rPr lang="es-ES" b="1" i="1" dirty="0" smtClean="0"/>
              <a:t>Los gatos odian el olor de la naranja y de los limones.</a:t>
            </a:r>
            <a:r>
              <a:rPr lang="es-ES" i="1" dirty="0" smtClean="0"/>
              <a:t> </a:t>
            </a:r>
            <a:br>
              <a:rPr lang="es-ES" i="1" dirty="0" smtClean="0"/>
            </a:br>
            <a:r>
              <a:rPr lang="es-ES" sz="1300" dirty="0" smtClean="0"/>
              <a:t/>
            </a:r>
            <a:br>
              <a:rPr lang="es-ES" sz="1300" dirty="0" smtClean="0"/>
            </a:br>
            <a:endParaRPr lang="es-ES" dirty="0"/>
          </a:p>
        </p:txBody>
      </p:sp>
    </p:spTree>
  </p:cSld>
  <p:clrMapOvr>
    <a:masterClrMapping/>
  </p:clrMapOvr>
  <p:transition spd="slow" advTm="7000">
    <p:wheel spokes="3"/>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riosidades"/>
          <p:cNvPicPr>
            <a:picLocks noChangeAspect="1" noChangeArrowheads="1"/>
          </p:cNvPicPr>
          <p:nvPr/>
        </p:nvPicPr>
        <p:blipFill>
          <a:blip r:embed="rId3"/>
          <a:srcRect/>
          <a:stretch>
            <a:fillRect/>
          </a:stretch>
        </p:blipFill>
        <p:spPr bwMode="auto">
          <a:xfrm>
            <a:off x="1785918" y="214290"/>
            <a:ext cx="5643602" cy="5416951"/>
          </a:xfrm>
          <a:prstGeom prst="rect">
            <a:avLst/>
          </a:prstGeom>
          <a:noFill/>
        </p:spPr>
      </p:pic>
      <p:sp>
        <p:nvSpPr>
          <p:cNvPr id="3" name="2 Rectángulo"/>
          <p:cNvSpPr/>
          <p:nvPr/>
        </p:nvSpPr>
        <p:spPr>
          <a:xfrm>
            <a:off x="642910" y="5715016"/>
            <a:ext cx="7929618" cy="923330"/>
          </a:xfrm>
          <a:prstGeom prst="rect">
            <a:avLst/>
          </a:prstGeom>
        </p:spPr>
        <p:txBody>
          <a:bodyPr wrap="square">
            <a:spAutoFit/>
          </a:bodyPr>
          <a:lstStyle/>
          <a:p>
            <a:pPr algn="ctr"/>
            <a:r>
              <a:rPr lang="es-ES" b="1" dirty="0" smtClean="0"/>
              <a:t>Los antiguos egipcios se afeitaban las cejas en señal de luto cuando su gato fallecía</a:t>
            </a:r>
            <a:r>
              <a:rPr lang="es-ES" dirty="0" smtClean="0"/>
              <a:t> </a:t>
            </a:r>
            <a:r>
              <a:rPr lang="es-ES" sz="1300" dirty="0" smtClean="0"/>
              <a:t/>
            </a:r>
            <a:br>
              <a:rPr lang="es-ES" sz="1300" dirty="0" smtClean="0"/>
            </a:br>
            <a:endParaRPr lang="es-ES" dirty="0"/>
          </a:p>
        </p:txBody>
      </p:sp>
    </p:spTree>
  </p:cSld>
  <p:clrMapOvr>
    <a:masterClrMapping/>
  </p:clrMapOvr>
  <p:transition spd="slow" advTm="13000">
    <p:wheel spokes="3"/>
    <p:sndAc>
      <p:stSnd>
        <p:snd r:embed="rId2" name="Ernesto-Cortazar-Venus.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gatas"/>
          <p:cNvPicPr>
            <a:picLocks noChangeAspect="1" noChangeArrowheads="1"/>
          </p:cNvPicPr>
          <p:nvPr/>
        </p:nvPicPr>
        <p:blipFill>
          <a:blip r:embed="rId2"/>
          <a:srcRect/>
          <a:stretch>
            <a:fillRect/>
          </a:stretch>
        </p:blipFill>
        <p:spPr bwMode="auto">
          <a:xfrm>
            <a:off x="2643174" y="214290"/>
            <a:ext cx="3929090" cy="4276240"/>
          </a:xfrm>
          <a:prstGeom prst="rect">
            <a:avLst/>
          </a:prstGeom>
          <a:noFill/>
        </p:spPr>
      </p:pic>
      <p:sp>
        <p:nvSpPr>
          <p:cNvPr id="3" name="2 Rectángulo"/>
          <p:cNvSpPr/>
          <p:nvPr/>
        </p:nvSpPr>
        <p:spPr>
          <a:xfrm>
            <a:off x="285720" y="4357694"/>
            <a:ext cx="8643966" cy="2785378"/>
          </a:xfrm>
          <a:prstGeom prst="rect">
            <a:avLst/>
          </a:prstGeom>
        </p:spPr>
        <p:txBody>
          <a:bodyPr wrap="square">
            <a:spAutoFit/>
          </a:bodyPr>
          <a:lstStyle/>
          <a:p>
            <a:pPr algn="ctr"/>
            <a:r>
              <a:rPr lang="es-ES" sz="1600" i="1" dirty="0" smtClean="0"/>
              <a:t/>
            </a:r>
            <a:br>
              <a:rPr lang="es-ES" sz="1600" i="1" dirty="0" smtClean="0"/>
            </a:br>
            <a:r>
              <a:rPr lang="es-ES" sz="1600" b="1" i="1" dirty="0" smtClean="0"/>
              <a:t>La mayoría de los gatos blancos con ojos azules son sordos, a no ser que tengan un ojo de color distinto al otro.</a:t>
            </a:r>
            <a:r>
              <a:rPr lang="es-ES" sz="1600" i="1" dirty="0" smtClean="0"/>
              <a:t> </a:t>
            </a:r>
            <a:br>
              <a:rPr lang="es-ES" sz="1600" i="1" dirty="0" smtClean="0"/>
            </a:br>
            <a:r>
              <a:rPr lang="es-ES" sz="1600" i="1" dirty="0" smtClean="0"/>
              <a:t>Esto es cierto en parte, existe un mayor porcentaje de gatos con sordera. </a:t>
            </a:r>
            <a:br>
              <a:rPr lang="es-ES" sz="1600" i="1" dirty="0" smtClean="0"/>
            </a:br>
            <a:r>
              <a:rPr lang="es-ES" sz="1600" i="1" dirty="0" smtClean="0"/>
              <a:t>El gen de la sordera, es un gen propio de los gatos blancos, se llama alelo w y es el causante del color blanco y la sordera en los gatos. No todos los gatos blancos son sordos, sólo lo son los que presentan dicho gen. El gen w hace que el gato sea blanco aunque sus genes digan que es un gato negro, o marrón, este gen tiene la particularidad de “enmascarar” el resto de los colores para hacerlos blancos. Estos gatos además suelen tener los ojos azules o verdes. </a:t>
            </a:r>
            <a:br>
              <a:rPr lang="es-ES" sz="1600" i="1" dirty="0" smtClean="0"/>
            </a:br>
            <a:r>
              <a:rPr lang="es-ES" sz="1300" dirty="0" smtClean="0"/>
              <a:t/>
            </a:r>
            <a:br>
              <a:rPr lang="es-ES" sz="1300" dirty="0" smtClean="0"/>
            </a:br>
            <a:endParaRPr lang="es-ES" dirty="0"/>
          </a:p>
        </p:txBody>
      </p:sp>
    </p:spTree>
  </p:cSld>
  <p:clrMapOvr>
    <a:masterClrMapping/>
  </p:clrMapOvr>
  <p:transition spd="slow" advTm="30000">
    <p:wheel spokes="3"/>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amorosos"/>
          <p:cNvPicPr>
            <a:picLocks noChangeAspect="1" noChangeArrowheads="1"/>
          </p:cNvPicPr>
          <p:nvPr/>
        </p:nvPicPr>
        <p:blipFill>
          <a:blip r:embed="rId2"/>
          <a:srcRect/>
          <a:stretch>
            <a:fillRect/>
          </a:stretch>
        </p:blipFill>
        <p:spPr bwMode="auto">
          <a:xfrm>
            <a:off x="2071670" y="214290"/>
            <a:ext cx="4929190" cy="5681438"/>
          </a:xfrm>
          <a:prstGeom prst="rect">
            <a:avLst/>
          </a:prstGeom>
          <a:noFill/>
        </p:spPr>
      </p:pic>
      <p:sp>
        <p:nvSpPr>
          <p:cNvPr id="3" name="2 Rectángulo"/>
          <p:cNvSpPr/>
          <p:nvPr/>
        </p:nvSpPr>
        <p:spPr>
          <a:xfrm>
            <a:off x="1000100" y="5929330"/>
            <a:ext cx="7143768" cy="1123384"/>
          </a:xfrm>
          <a:prstGeom prst="rect">
            <a:avLst/>
          </a:prstGeom>
        </p:spPr>
        <p:txBody>
          <a:bodyPr wrap="square">
            <a:spAutoFit/>
          </a:bodyPr>
          <a:lstStyle/>
          <a:p>
            <a:pPr algn="ctr"/>
            <a:r>
              <a:rPr lang="es-ES" b="1" i="1" dirty="0" smtClean="0"/>
              <a:t>Los gatos negros son generalmente más tranquilos que los blancos, que están siempre muy nerviosos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misterios"/>
          <p:cNvPicPr>
            <a:picLocks noChangeAspect="1" noChangeArrowheads="1"/>
          </p:cNvPicPr>
          <p:nvPr/>
        </p:nvPicPr>
        <p:blipFill>
          <a:blip r:embed="rId2"/>
          <a:srcRect/>
          <a:stretch>
            <a:fillRect/>
          </a:stretch>
        </p:blipFill>
        <p:spPr bwMode="auto">
          <a:xfrm>
            <a:off x="2000232" y="214290"/>
            <a:ext cx="5000660" cy="5362153"/>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642910" y="5643578"/>
            <a:ext cx="8143932" cy="1123384"/>
          </a:xfrm>
          <a:prstGeom prst="rect">
            <a:avLst/>
          </a:prstGeom>
        </p:spPr>
        <p:txBody>
          <a:bodyPr wrap="square">
            <a:spAutoFit/>
          </a:bodyPr>
          <a:lstStyle/>
          <a:p>
            <a:pPr algn="ctr"/>
            <a:r>
              <a:rPr lang="es-ES" b="1" i="1" dirty="0" smtClean="0"/>
              <a:t>El ronroneo de los gatos tiene la capacidad de tranquilizarlos a sí mismos cuando están enfermos o asustados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gatitos"/>
          <p:cNvPicPr>
            <a:picLocks noChangeAspect="1" noChangeArrowheads="1"/>
          </p:cNvPicPr>
          <p:nvPr/>
        </p:nvPicPr>
        <p:blipFill>
          <a:blip r:embed="rId2"/>
          <a:srcRect/>
          <a:stretch>
            <a:fillRect/>
          </a:stretch>
        </p:blipFill>
        <p:spPr bwMode="auto">
          <a:xfrm>
            <a:off x="1785918" y="357166"/>
            <a:ext cx="5143536" cy="5122879"/>
          </a:xfrm>
          <a:prstGeom prst="rect">
            <a:avLst/>
          </a:prstGeom>
          <a:noFill/>
        </p:spPr>
      </p:pic>
      <p:sp>
        <p:nvSpPr>
          <p:cNvPr id="3" name="2 Rectángulo"/>
          <p:cNvSpPr/>
          <p:nvPr/>
        </p:nvSpPr>
        <p:spPr>
          <a:xfrm>
            <a:off x="428596" y="5657671"/>
            <a:ext cx="8215338" cy="1200329"/>
          </a:xfrm>
          <a:prstGeom prst="rect">
            <a:avLst/>
          </a:prstGeom>
        </p:spPr>
        <p:txBody>
          <a:bodyPr wrap="square">
            <a:spAutoFit/>
          </a:bodyPr>
          <a:lstStyle/>
          <a:p>
            <a:pPr algn="ctr"/>
            <a:r>
              <a:rPr lang="es-ES" b="1" i="1" dirty="0" smtClean="0"/>
              <a:t>Así como los seres humanos tenemos huellas digitales y están son únicas, el diseño del cojín de la nariz del gato es único, no hay dos gatos con el mismo diseño </a:t>
            </a:r>
            <a:r>
              <a:rPr lang="es-ES" sz="1300" b="1" dirty="0" smtClean="0"/>
              <a:t/>
            </a:r>
            <a:br>
              <a:rPr lang="es-ES" sz="1300" b="1" dirty="0" smtClean="0"/>
            </a:br>
            <a:endParaRPr lang="es-ES" dirty="0"/>
          </a:p>
        </p:txBody>
      </p:sp>
    </p:spTree>
  </p:cSld>
  <p:clrMapOvr>
    <a:masterClrMapping/>
  </p:clrMapOvr>
  <p:transition spd="slow" advTm="17000">
    <p:wheel spokes="3"/>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riosidades"/>
          <p:cNvPicPr>
            <a:picLocks noChangeAspect="1" noChangeArrowheads="1"/>
          </p:cNvPicPr>
          <p:nvPr/>
        </p:nvPicPr>
        <p:blipFill>
          <a:blip r:embed="rId2"/>
          <a:srcRect/>
          <a:stretch>
            <a:fillRect/>
          </a:stretch>
        </p:blipFill>
        <p:spPr bwMode="auto">
          <a:xfrm>
            <a:off x="1785918" y="428604"/>
            <a:ext cx="5214974" cy="4963652"/>
          </a:xfrm>
          <a:prstGeom prst="rect">
            <a:avLst/>
          </a:prstGeom>
          <a:noFill/>
        </p:spPr>
      </p:pic>
      <p:sp>
        <p:nvSpPr>
          <p:cNvPr id="3" name="2 Rectángulo"/>
          <p:cNvSpPr/>
          <p:nvPr/>
        </p:nvSpPr>
        <p:spPr>
          <a:xfrm>
            <a:off x="500034" y="5888504"/>
            <a:ext cx="8286776" cy="1123384"/>
          </a:xfrm>
          <a:prstGeom prst="rect">
            <a:avLst/>
          </a:prstGeom>
        </p:spPr>
        <p:txBody>
          <a:bodyPr wrap="square">
            <a:spAutoFit/>
          </a:bodyPr>
          <a:lstStyle/>
          <a:p>
            <a:pPr algn="ctr"/>
            <a:r>
              <a:rPr lang="es-ES" b="1" i="1" dirty="0" smtClean="0"/>
              <a:t>Las gatas pueden tener de 3 a 7 gatitos cada cuatro meses y durante su vida, una gata puede llegar a tener 100 gatitos.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3000">
    <p:wheel spokes="3"/>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gatas"/>
          <p:cNvPicPr>
            <a:picLocks noChangeAspect="1" noChangeArrowheads="1"/>
          </p:cNvPicPr>
          <p:nvPr/>
        </p:nvPicPr>
        <p:blipFill>
          <a:blip r:embed="rId2"/>
          <a:srcRect/>
          <a:stretch>
            <a:fillRect/>
          </a:stretch>
        </p:blipFill>
        <p:spPr bwMode="auto">
          <a:xfrm>
            <a:off x="1643042" y="285728"/>
            <a:ext cx="5429288" cy="5494703"/>
          </a:xfrm>
          <a:prstGeom prst="rect">
            <a:avLst/>
          </a:prstGeom>
          <a:noFill/>
        </p:spPr>
      </p:pic>
      <p:sp>
        <p:nvSpPr>
          <p:cNvPr id="3" name="2 Rectángulo"/>
          <p:cNvSpPr/>
          <p:nvPr/>
        </p:nvSpPr>
        <p:spPr>
          <a:xfrm>
            <a:off x="285720" y="5929330"/>
            <a:ext cx="8501122" cy="646331"/>
          </a:xfrm>
          <a:prstGeom prst="rect">
            <a:avLst/>
          </a:prstGeom>
        </p:spPr>
        <p:txBody>
          <a:bodyPr wrap="square">
            <a:spAutoFit/>
          </a:bodyPr>
          <a:lstStyle/>
          <a:p>
            <a:pPr algn="ctr"/>
            <a:r>
              <a:rPr lang="es-ES" b="1" i="1" dirty="0" smtClean="0"/>
              <a:t>La lengua de los gatos está formada por pequeñísimos ganchos, que le ayudan a desgarrar la comida. Por eso se siente rasposa al tacto con la piel</a:t>
            </a:r>
            <a:endParaRPr lang="es-ES" i="1" dirty="0"/>
          </a:p>
        </p:txBody>
      </p:sp>
    </p:spTree>
  </p:cSld>
  <p:clrMapOvr>
    <a:masterClrMapping/>
  </p:clrMapOvr>
  <p:transition spd="slow" advTm="15000">
    <p:wheel spokes="3"/>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amorosos"/>
          <p:cNvPicPr>
            <a:picLocks noChangeAspect="1" noChangeArrowheads="1"/>
          </p:cNvPicPr>
          <p:nvPr/>
        </p:nvPicPr>
        <p:blipFill>
          <a:blip r:embed="rId2"/>
          <a:srcRect/>
          <a:stretch>
            <a:fillRect/>
          </a:stretch>
        </p:blipFill>
        <p:spPr bwMode="auto">
          <a:xfrm>
            <a:off x="1785918" y="285728"/>
            <a:ext cx="5929354" cy="5000663"/>
          </a:xfrm>
          <a:prstGeom prst="rect">
            <a:avLst/>
          </a:prstGeom>
          <a:noFill/>
        </p:spPr>
      </p:pic>
      <p:sp>
        <p:nvSpPr>
          <p:cNvPr id="3" name="2 Rectángulo"/>
          <p:cNvSpPr/>
          <p:nvPr/>
        </p:nvSpPr>
        <p:spPr>
          <a:xfrm>
            <a:off x="642910" y="5715016"/>
            <a:ext cx="8001024" cy="1400383"/>
          </a:xfrm>
          <a:prstGeom prst="rect">
            <a:avLst/>
          </a:prstGeom>
        </p:spPr>
        <p:txBody>
          <a:bodyPr wrap="square">
            <a:spAutoFit/>
          </a:bodyPr>
          <a:lstStyle/>
          <a:p>
            <a:pPr algn="ctr"/>
            <a:r>
              <a:rPr lang="es-ES" b="1" i="1" dirty="0" smtClean="0"/>
              <a:t>Los bigotes del gato se caen periódicamente y vuelven a crecer </a:t>
            </a:r>
            <a:br>
              <a:rPr lang="es-ES" b="1" i="1" dirty="0" smtClean="0"/>
            </a:br>
            <a:r>
              <a:rPr lang="es-ES" b="1" i="1" dirty="0" smtClean="0"/>
              <a:t>Su desaparición afecta al movimiento y al sentido de orientación del animal. Por eso, es importante no cortarlos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20000">
    <p:wheel spokes="3"/>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misterios"/>
          <p:cNvPicPr>
            <a:picLocks noChangeAspect="1" noChangeArrowheads="1"/>
          </p:cNvPicPr>
          <p:nvPr/>
        </p:nvPicPr>
        <p:blipFill>
          <a:blip r:embed="rId2"/>
          <a:srcRect/>
          <a:stretch>
            <a:fillRect/>
          </a:stretch>
        </p:blipFill>
        <p:spPr bwMode="auto">
          <a:xfrm>
            <a:off x="1714480" y="214290"/>
            <a:ext cx="5622663" cy="5238789"/>
          </a:xfrm>
          <a:prstGeom prst="rect">
            <a:avLst/>
          </a:prstGeom>
          <a:noFill/>
        </p:spPr>
      </p:pic>
      <p:sp>
        <p:nvSpPr>
          <p:cNvPr id="3" name="2 Rectángulo"/>
          <p:cNvSpPr/>
          <p:nvPr/>
        </p:nvSpPr>
        <p:spPr>
          <a:xfrm>
            <a:off x="357158" y="5488394"/>
            <a:ext cx="8215370" cy="1600438"/>
          </a:xfrm>
          <a:prstGeom prst="rect">
            <a:avLst/>
          </a:prstGeom>
        </p:spPr>
        <p:txBody>
          <a:bodyPr wrap="square">
            <a:spAutoFit/>
          </a:bodyPr>
          <a:lstStyle/>
          <a:p>
            <a:pPr algn="ctr"/>
            <a:r>
              <a:rPr lang="es-ES" i="1" dirty="0" smtClean="0"/>
              <a:t/>
            </a:r>
            <a:br>
              <a:rPr lang="es-ES" i="1" dirty="0" smtClean="0"/>
            </a:br>
            <a:r>
              <a:rPr lang="es-ES" b="1" i="1" dirty="0" smtClean="0"/>
              <a:t>A los gatos les gusta dormir con el dorsal recargado en algo, esto es para evitar que alguien aparezca detrás de ellos </a:t>
            </a:r>
            <a:br>
              <a:rPr lang="es-ES" b="1" i="1" dirty="0" smtClean="0"/>
            </a:b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1000">
    <p:wheel spokes="3"/>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gatitos"/>
          <p:cNvPicPr>
            <a:picLocks noChangeAspect="1" noChangeArrowheads="1"/>
          </p:cNvPicPr>
          <p:nvPr/>
        </p:nvPicPr>
        <p:blipFill>
          <a:blip r:embed="rId2"/>
          <a:srcRect/>
          <a:stretch>
            <a:fillRect/>
          </a:stretch>
        </p:blipFill>
        <p:spPr bwMode="auto">
          <a:xfrm>
            <a:off x="2071670" y="428604"/>
            <a:ext cx="5072098" cy="5357279"/>
          </a:xfrm>
          <a:prstGeom prst="rect">
            <a:avLst/>
          </a:prstGeom>
          <a:noFill/>
        </p:spPr>
      </p:pic>
      <p:sp>
        <p:nvSpPr>
          <p:cNvPr id="3" name="2 Rectángulo"/>
          <p:cNvSpPr/>
          <p:nvPr/>
        </p:nvSpPr>
        <p:spPr>
          <a:xfrm>
            <a:off x="428596" y="6072206"/>
            <a:ext cx="8072494" cy="369332"/>
          </a:xfrm>
          <a:prstGeom prst="rect">
            <a:avLst/>
          </a:prstGeom>
        </p:spPr>
        <p:txBody>
          <a:bodyPr wrap="square">
            <a:spAutoFit/>
          </a:bodyPr>
          <a:lstStyle/>
          <a:p>
            <a:pPr algn="ctr"/>
            <a:r>
              <a:rPr lang="es-ES" b="1" i="1" dirty="0" smtClean="0"/>
              <a:t>Su corazón late dos veces más rápido, que el de los seres humanos</a:t>
            </a:r>
            <a:endParaRPr lang="es-ES" i="1" dirty="0"/>
          </a:p>
        </p:txBody>
      </p:sp>
    </p:spTree>
  </p:cSld>
  <p:clrMapOvr>
    <a:masterClrMapping/>
  </p:clrMapOvr>
  <p:transition spd="slow" advTm="11000">
    <p:wheel spokes="3"/>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714884"/>
            <a:ext cx="8501122" cy="2539157"/>
          </a:xfrm>
          <a:prstGeom prst="rect">
            <a:avLst/>
          </a:prstGeom>
        </p:spPr>
        <p:txBody>
          <a:bodyPr wrap="square">
            <a:spAutoFit/>
          </a:bodyPr>
          <a:lstStyle/>
          <a:p>
            <a:pPr algn="ctr"/>
            <a:r>
              <a:rPr lang="es-ES" sz="1600" b="1" dirty="0" smtClean="0"/>
              <a:t>¿Puede un gato vivir toda su vida en el interior de una casa?</a:t>
            </a:r>
            <a:r>
              <a:rPr lang="es-ES" sz="1600" dirty="0" smtClean="0"/>
              <a:t> </a:t>
            </a:r>
            <a:br>
              <a:rPr lang="es-ES" sz="1600" dirty="0" smtClean="0"/>
            </a:br>
            <a:r>
              <a:rPr lang="es-ES" sz="1600" dirty="0" smtClean="0"/>
              <a:t>La respuesta es</a:t>
            </a:r>
            <a:r>
              <a:rPr lang="es-ES" sz="1600" b="1" dirty="0" smtClean="0"/>
              <a:t> si</a:t>
            </a:r>
            <a:r>
              <a:rPr lang="es-ES" sz="1600" dirty="0" smtClean="0"/>
              <a:t>. </a:t>
            </a:r>
            <a:br>
              <a:rPr lang="es-ES" sz="1600" dirty="0" smtClean="0"/>
            </a:br>
            <a:r>
              <a:rPr lang="es-ES" sz="1600" i="1" dirty="0" smtClean="0"/>
              <a:t>Un estudio ha demostrado que el promedio de vida de los gatos que viven en el interior de una casa, es mucho mayor que el de los gatos que viven en la calle. </a:t>
            </a:r>
            <a:br>
              <a:rPr lang="es-ES" sz="1600" i="1" dirty="0" smtClean="0"/>
            </a:br>
            <a:r>
              <a:rPr lang="es-ES" sz="1600" i="1" dirty="0" smtClean="0"/>
              <a:t>Aunque los gatos puedan vivir toda su vida en el interior de una casa, hay que conseguir que respire el aire fresco. Una buena ventana o un gran balcón, hará las delicias de tu gato, que podrá salir a respirar aire puro. Pero recuerda que para tener un gato en casa, debes tener espacio.</a:t>
            </a:r>
            <a:r>
              <a:rPr lang="es-ES" sz="1600" dirty="0" smtClean="0"/>
              <a:t> </a:t>
            </a:r>
            <a:r>
              <a:rPr lang="es-ES" sz="1300" dirty="0" smtClean="0"/>
              <a:t/>
            </a:r>
            <a:br>
              <a:rPr lang="es-ES" sz="1300" dirty="0" smtClean="0"/>
            </a:br>
            <a:r>
              <a:rPr lang="es-ES" sz="1300" dirty="0" smtClean="0"/>
              <a:t/>
            </a:r>
            <a:br>
              <a:rPr lang="es-ES" sz="1300" dirty="0" smtClean="0"/>
            </a:br>
            <a:endParaRPr lang="es-ES" dirty="0"/>
          </a:p>
        </p:txBody>
      </p:sp>
      <p:pic>
        <p:nvPicPr>
          <p:cNvPr id="47106" name="Picture 2" descr="curiosidades"/>
          <p:cNvPicPr>
            <a:picLocks noChangeAspect="1" noChangeArrowheads="1"/>
          </p:cNvPicPr>
          <p:nvPr/>
        </p:nvPicPr>
        <p:blipFill>
          <a:blip r:embed="rId2"/>
          <a:srcRect/>
          <a:stretch>
            <a:fillRect/>
          </a:stretch>
        </p:blipFill>
        <p:spPr bwMode="auto">
          <a:xfrm>
            <a:off x="2214546" y="428604"/>
            <a:ext cx="4143404" cy="4143406"/>
          </a:xfrm>
          <a:prstGeom prst="rect">
            <a:avLst/>
          </a:prstGeom>
          <a:noFill/>
        </p:spPr>
      </p:pic>
    </p:spTree>
  </p:cSld>
  <p:clrMapOvr>
    <a:masterClrMapping/>
  </p:clrMapOvr>
  <p:transition spd="slow" advTm="33000">
    <p:wheel spokes="3"/>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gatas"/>
          <p:cNvPicPr>
            <a:picLocks noChangeAspect="1" noChangeArrowheads="1"/>
          </p:cNvPicPr>
          <p:nvPr/>
        </p:nvPicPr>
        <p:blipFill>
          <a:blip r:embed="rId2"/>
          <a:srcRect/>
          <a:stretch>
            <a:fillRect/>
          </a:stretch>
        </p:blipFill>
        <p:spPr bwMode="auto">
          <a:xfrm>
            <a:off x="2071670" y="214289"/>
            <a:ext cx="5072098" cy="5194317"/>
          </a:xfrm>
          <a:prstGeom prst="rect">
            <a:avLst/>
          </a:prstGeom>
          <a:noFill/>
        </p:spPr>
      </p:pic>
      <p:sp>
        <p:nvSpPr>
          <p:cNvPr id="3" name="2 Rectángulo"/>
          <p:cNvSpPr/>
          <p:nvPr/>
        </p:nvSpPr>
        <p:spPr>
          <a:xfrm>
            <a:off x="214282" y="5657671"/>
            <a:ext cx="8501122" cy="1200329"/>
          </a:xfrm>
          <a:prstGeom prst="rect">
            <a:avLst/>
          </a:prstGeom>
        </p:spPr>
        <p:txBody>
          <a:bodyPr wrap="square">
            <a:spAutoFit/>
          </a:bodyPr>
          <a:lstStyle/>
          <a:p>
            <a:pPr algn="ctr"/>
            <a:r>
              <a:rPr lang="es-ES" b="1" dirty="0" smtClean="0"/>
              <a:t>Los oídos de los gatos son ultrasónicos</a:t>
            </a:r>
            <a:r>
              <a:rPr lang="es-ES" dirty="0" smtClean="0"/>
              <a:t> </a:t>
            </a:r>
            <a:br>
              <a:rPr lang="es-ES" dirty="0" smtClean="0"/>
            </a:br>
            <a:r>
              <a:rPr lang="es-ES" i="1" dirty="0" smtClean="0"/>
              <a:t>Esto quiere decir que pueden escuchar frecuencias inaudibles para ti. ¿Cómo cuáles? Como los sonidos que los roedores usan para comunicarse</a:t>
            </a:r>
            <a:r>
              <a:rPr lang="es-ES" dirty="0" smtClean="0"/>
              <a:t> </a:t>
            </a:r>
            <a:r>
              <a:rPr lang="es-ES" sz="1300" dirty="0" smtClean="0"/>
              <a:t/>
            </a:r>
            <a:br>
              <a:rPr lang="es-ES" sz="1300" dirty="0" smtClean="0"/>
            </a:br>
            <a:endParaRPr lang="es-ES" dirty="0"/>
          </a:p>
        </p:txBody>
      </p:sp>
    </p:spTree>
  </p:cSld>
  <p:clrMapOvr>
    <a:masterClrMapping/>
  </p:clrMapOvr>
  <p:transition spd="slow" advTm="18000">
    <p:wheel spokes="3"/>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amorosos"/>
          <p:cNvPicPr>
            <a:picLocks noChangeAspect="1" noChangeArrowheads="1"/>
          </p:cNvPicPr>
          <p:nvPr/>
        </p:nvPicPr>
        <p:blipFill>
          <a:blip r:embed="rId2"/>
          <a:srcRect/>
          <a:stretch>
            <a:fillRect/>
          </a:stretch>
        </p:blipFill>
        <p:spPr bwMode="auto">
          <a:xfrm>
            <a:off x="2214546" y="285728"/>
            <a:ext cx="4786346" cy="5305348"/>
          </a:xfrm>
          <a:prstGeom prst="rect">
            <a:avLst/>
          </a:prstGeom>
          <a:noFill/>
        </p:spPr>
      </p:pic>
      <p:sp>
        <p:nvSpPr>
          <p:cNvPr id="3" name="2 Rectángulo"/>
          <p:cNvSpPr/>
          <p:nvPr/>
        </p:nvSpPr>
        <p:spPr>
          <a:xfrm>
            <a:off x="1928794" y="6011614"/>
            <a:ext cx="5402292" cy="846386"/>
          </a:xfrm>
          <a:prstGeom prst="rect">
            <a:avLst/>
          </a:prstGeom>
        </p:spPr>
        <p:txBody>
          <a:bodyPr wrap="square">
            <a:spAutoFit/>
          </a:bodyPr>
          <a:lstStyle/>
          <a:p>
            <a:pPr algn="ctr"/>
            <a:r>
              <a:rPr lang="es-ES" b="1" i="1" dirty="0" smtClean="0"/>
              <a:t>El chocolate es tóxico para los gatos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6000">
    <p:wheel spokes="3"/>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misterios"/>
          <p:cNvPicPr>
            <a:picLocks noChangeAspect="1" noChangeArrowheads="1"/>
          </p:cNvPicPr>
          <p:nvPr/>
        </p:nvPicPr>
        <p:blipFill>
          <a:blip r:embed="rId2"/>
          <a:srcRect/>
          <a:stretch>
            <a:fillRect/>
          </a:stretch>
        </p:blipFill>
        <p:spPr bwMode="auto">
          <a:xfrm>
            <a:off x="2500298" y="285728"/>
            <a:ext cx="4429156" cy="4429158"/>
          </a:xfrm>
          <a:prstGeom prst="rect">
            <a:avLst/>
          </a:prstGeom>
          <a:noFill/>
        </p:spPr>
      </p:pic>
      <p:sp>
        <p:nvSpPr>
          <p:cNvPr id="3" name="2 Rectángulo"/>
          <p:cNvSpPr/>
          <p:nvPr/>
        </p:nvSpPr>
        <p:spPr>
          <a:xfrm>
            <a:off x="928662" y="4626620"/>
            <a:ext cx="7572428" cy="2231380"/>
          </a:xfrm>
          <a:prstGeom prst="rect">
            <a:avLst/>
          </a:prstGeom>
        </p:spPr>
        <p:txBody>
          <a:bodyPr wrap="square">
            <a:spAutoFit/>
          </a:bodyPr>
          <a:lstStyle/>
          <a:p>
            <a:pPr algn="ctr"/>
            <a:r>
              <a:rPr lang="es-ES" dirty="0" smtClean="0"/>
              <a:t/>
            </a:r>
            <a:br>
              <a:rPr lang="es-ES" dirty="0" smtClean="0"/>
            </a:br>
            <a:r>
              <a:rPr lang="es-ES" b="1" dirty="0" smtClean="0"/>
              <a:t>Existe una planta que fascina a los gatos</a:t>
            </a:r>
            <a:r>
              <a:rPr lang="es-ES" dirty="0" smtClean="0"/>
              <a:t> </a:t>
            </a:r>
            <a:br>
              <a:rPr lang="es-ES" dirty="0" smtClean="0"/>
            </a:br>
            <a:r>
              <a:rPr lang="es-ES" i="1" dirty="0" smtClean="0"/>
              <a:t>Les hace disfrutar de momentos sublimes durante unos minutos. Se trata de La nepenta cataria o también llamada menta de los gatos, de la familia del tomillo y la lavanda. Su perfume desencadena un comportamiento en el animal, similar al de una hembra en celo</a:t>
            </a:r>
            <a:r>
              <a:rPr lang="es-ES" dirty="0" smtClean="0"/>
              <a:t> </a:t>
            </a:r>
            <a:br>
              <a:rPr lang="es-ES" dirty="0" smtClean="0"/>
            </a:br>
            <a:r>
              <a:rPr lang="es-ES" sz="1300" dirty="0" smtClean="0"/>
              <a:t/>
            </a:r>
            <a:br>
              <a:rPr lang="es-ES" sz="1300" dirty="0" smtClean="0"/>
            </a:br>
            <a:endParaRPr lang="es-ES" dirty="0"/>
          </a:p>
        </p:txBody>
      </p:sp>
    </p:spTree>
  </p:cSld>
  <p:clrMapOvr>
    <a:masterClrMapping/>
  </p:clrMapOvr>
  <p:transition spd="slow" advTm="20000">
    <p:wheel spokes="3"/>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gatitos"/>
          <p:cNvPicPr>
            <a:picLocks noChangeAspect="1" noChangeArrowheads="1"/>
          </p:cNvPicPr>
          <p:nvPr/>
        </p:nvPicPr>
        <p:blipFill>
          <a:blip r:embed="rId3"/>
          <a:srcRect/>
          <a:stretch>
            <a:fillRect/>
          </a:stretch>
        </p:blipFill>
        <p:spPr bwMode="auto">
          <a:xfrm>
            <a:off x="1928794" y="357166"/>
            <a:ext cx="4929222" cy="5226163"/>
          </a:xfrm>
          <a:prstGeom prst="rect">
            <a:avLst/>
          </a:prstGeom>
          <a:noFill/>
        </p:spPr>
      </p:pic>
      <p:sp>
        <p:nvSpPr>
          <p:cNvPr id="3" name="2 Rectángulo"/>
          <p:cNvSpPr/>
          <p:nvPr/>
        </p:nvSpPr>
        <p:spPr>
          <a:xfrm>
            <a:off x="642910" y="5888504"/>
            <a:ext cx="8072462" cy="1123384"/>
          </a:xfrm>
          <a:prstGeom prst="rect">
            <a:avLst/>
          </a:prstGeom>
        </p:spPr>
        <p:txBody>
          <a:bodyPr wrap="square">
            <a:spAutoFit/>
          </a:bodyPr>
          <a:lstStyle/>
          <a:p>
            <a:r>
              <a:rPr lang="es-ES" b="1" i="1" dirty="0" smtClean="0"/>
              <a:t>El gato posee 32 músculos en cada oreja, funcionando éstas como una especie de antenas parabólicas dirigibles hacia la fuente del sonido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8000">
    <p:wheel spokes="3"/>
    <p:sndAc>
      <p:stSnd>
        <p:snd r:embed="rId2" name="Ernesto-Cortazar-Eternamente.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riosidades"/>
          <p:cNvPicPr>
            <a:picLocks noChangeAspect="1" noChangeArrowheads="1"/>
          </p:cNvPicPr>
          <p:nvPr/>
        </p:nvPicPr>
        <p:blipFill>
          <a:blip r:embed="rId2"/>
          <a:srcRect/>
          <a:stretch>
            <a:fillRect/>
          </a:stretch>
        </p:blipFill>
        <p:spPr bwMode="auto">
          <a:xfrm>
            <a:off x="2857488" y="357166"/>
            <a:ext cx="3714776" cy="4401042"/>
          </a:xfrm>
          <a:prstGeom prst="rect">
            <a:avLst/>
          </a:prstGeom>
          <a:noFill/>
        </p:spPr>
      </p:pic>
      <p:sp>
        <p:nvSpPr>
          <p:cNvPr id="3" name="2 Rectángulo"/>
          <p:cNvSpPr/>
          <p:nvPr/>
        </p:nvSpPr>
        <p:spPr>
          <a:xfrm>
            <a:off x="1214414" y="4786322"/>
            <a:ext cx="7072362" cy="1477328"/>
          </a:xfrm>
          <a:prstGeom prst="rect">
            <a:avLst/>
          </a:prstGeom>
        </p:spPr>
        <p:txBody>
          <a:bodyPr wrap="square">
            <a:spAutoFit/>
          </a:bodyPr>
          <a:lstStyle/>
          <a:p>
            <a:pPr algn="ctr"/>
            <a:r>
              <a:rPr lang="es-ES" b="1" dirty="0" smtClean="0"/>
              <a:t>Los gatos también tienen estrés</a:t>
            </a:r>
            <a:r>
              <a:rPr lang="es-ES" dirty="0" smtClean="0"/>
              <a:t> </a:t>
            </a:r>
            <a:br>
              <a:rPr lang="es-ES" dirty="0" smtClean="0"/>
            </a:br>
            <a:r>
              <a:rPr lang="es-ES" i="1" dirty="0" smtClean="0"/>
              <a:t>Los gatos tienen estrés, la forma en la que se liberan de ello es arañar objetos en posición vertical, así se relajan porque ese estiramiento activa su circulación sanguínea y tonifica su cuerpo gracias al estiramiento que se pelo</a:t>
            </a:r>
            <a:endParaRPr lang="es-ES" dirty="0"/>
          </a:p>
        </p:txBody>
      </p:sp>
    </p:spTree>
  </p:cSld>
  <p:clrMapOvr>
    <a:masterClrMapping/>
  </p:clrMapOvr>
  <p:transition spd="slow" advTm="22000">
    <p:wheel spokes="3"/>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gatas"/>
          <p:cNvPicPr>
            <a:picLocks noChangeAspect="1" noChangeArrowheads="1"/>
          </p:cNvPicPr>
          <p:nvPr/>
        </p:nvPicPr>
        <p:blipFill>
          <a:blip r:embed="rId2"/>
          <a:srcRect/>
          <a:stretch>
            <a:fillRect/>
          </a:stretch>
        </p:blipFill>
        <p:spPr bwMode="auto">
          <a:xfrm>
            <a:off x="2214546" y="428604"/>
            <a:ext cx="4720676" cy="4929222"/>
          </a:xfrm>
          <a:prstGeom prst="rect">
            <a:avLst/>
          </a:prstGeom>
          <a:noFill/>
        </p:spPr>
      </p:pic>
      <p:sp>
        <p:nvSpPr>
          <p:cNvPr id="3" name="2 Rectángulo"/>
          <p:cNvSpPr/>
          <p:nvPr/>
        </p:nvSpPr>
        <p:spPr>
          <a:xfrm>
            <a:off x="714348" y="5500702"/>
            <a:ext cx="7715304" cy="1400383"/>
          </a:xfrm>
          <a:prstGeom prst="rect">
            <a:avLst/>
          </a:prstGeom>
        </p:spPr>
        <p:txBody>
          <a:bodyPr wrap="square">
            <a:spAutoFit/>
          </a:bodyPr>
          <a:lstStyle/>
          <a:p>
            <a:pPr algn="ctr"/>
            <a:r>
              <a:rPr lang="es-ES" i="1" dirty="0" smtClean="0"/>
              <a:t/>
            </a:r>
            <a:br>
              <a:rPr lang="es-ES" i="1" dirty="0" smtClean="0"/>
            </a:br>
            <a:r>
              <a:rPr lang="es-ES" b="1" i="1" dirty="0" smtClean="0"/>
              <a:t>Si un gato guarda su cola entre las patas traseras, significa que ha aceptado una derrota o que está siendo sumiso</a:t>
            </a:r>
            <a:r>
              <a:rPr lang="es-ES" i="1" dirty="0" smtClean="0"/>
              <a:t> </a:t>
            </a:r>
            <a:br>
              <a:rPr lang="es-ES" i="1"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amorosos"/>
          <p:cNvPicPr>
            <a:picLocks noChangeAspect="1" noChangeArrowheads="1"/>
          </p:cNvPicPr>
          <p:nvPr/>
        </p:nvPicPr>
        <p:blipFill>
          <a:blip r:embed="rId2"/>
          <a:srcRect/>
          <a:stretch>
            <a:fillRect/>
          </a:stretch>
        </p:blipFill>
        <p:spPr bwMode="auto">
          <a:xfrm>
            <a:off x="2000232" y="214290"/>
            <a:ext cx="4929222" cy="3880032"/>
          </a:xfrm>
          <a:prstGeom prst="rect">
            <a:avLst/>
          </a:prstGeom>
          <a:noFill/>
        </p:spPr>
      </p:pic>
      <p:sp>
        <p:nvSpPr>
          <p:cNvPr id="3" name="2 Rectángulo"/>
          <p:cNvSpPr/>
          <p:nvPr/>
        </p:nvSpPr>
        <p:spPr>
          <a:xfrm>
            <a:off x="428596" y="4143380"/>
            <a:ext cx="8215370" cy="3031599"/>
          </a:xfrm>
          <a:prstGeom prst="rect">
            <a:avLst/>
          </a:prstGeom>
        </p:spPr>
        <p:txBody>
          <a:bodyPr wrap="square">
            <a:spAutoFit/>
          </a:bodyPr>
          <a:lstStyle/>
          <a:p>
            <a:pPr algn="ctr"/>
            <a:r>
              <a:rPr lang="es-ES" sz="1600" dirty="0" smtClean="0"/>
              <a:t/>
            </a:r>
            <a:br>
              <a:rPr lang="es-ES" sz="1600" dirty="0" smtClean="0"/>
            </a:br>
            <a:r>
              <a:rPr lang="es-ES" sz="1600" b="1" dirty="0" smtClean="0"/>
              <a:t>La leyenda de las 7 vidas</a:t>
            </a:r>
            <a:r>
              <a:rPr lang="es-ES" sz="1600" dirty="0" smtClean="0"/>
              <a:t> </a:t>
            </a:r>
            <a:br>
              <a:rPr lang="es-ES" sz="1600" dirty="0" smtClean="0"/>
            </a:br>
            <a:r>
              <a:rPr lang="es-ES" sz="1600" i="1" dirty="0" smtClean="0"/>
              <a:t>Se debe a que muchas veces llegan a sobrevivir a caídas realmente graves, esto se debe a la maravillosa capacidad que tienen de darse vuelta en el aire y aterrizar en cuatro patas. </a:t>
            </a:r>
            <a:br>
              <a:rPr lang="es-ES" sz="1600" i="1" dirty="0" smtClean="0"/>
            </a:br>
            <a:r>
              <a:rPr lang="es-ES" sz="1600" i="1" dirty="0" smtClean="0"/>
              <a:t>Se dice que algunos gatos que han caído de pisos bajos, no lograron una caída "perfecta" debido a la rápida aceleración y falta de tiempo a ponerse en la postura correcta para amortiguar el golpe, en cambio, gatos que han caído de pisos mas altos, si bien sufrieron fracturas, al poder tener tiempo y prepararse para el golpe, consiguieron amortiguar la caída para que no sea fatal.</a:t>
            </a:r>
            <a:r>
              <a:rPr lang="es-ES" sz="1600" dirty="0" smtClean="0"/>
              <a:t> </a:t>
            </a:r>
            <a:br>
              <a:rPr lang="es-ES" sz="1600" dirty="0" smtClean="0"/>
            </a:br>
            <a:r>
              <a:rPr lang="es-ES" sz="1300" dirty="0" smtClean="0"/>
              <a:t/>
            </a:r>
            <a:br>
              <a:rPr lang="es-ES" sz="1300" dirty="0" smtClean="0"/>
            </a:br>
            <a:endParaRPr lang="es-ES" dirty="0"/>
          </a:p>
        </p:txBody>
      </p:sp>
    </p:spTree>
  </p:cSld>
  <p:clrMapOvr>
    <a:masterClrMapping/>
  </p:clrMapOvr>
  <p:transition spd="slow" advTm="28000">
    <p:wheel spokes="3"/>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misterios"/>
          <p:cNvPicPr>
            <a:picLocks noChangeAspect="1" noChangeArrowheads="1"/>
          </p:cNvPicPr>
          <p:nvPr/>
        </p:nvPicPr>
        <p:blipFill>
          <a:blip r:embed="rId2"/>
          <a:srcRect/>
          <a:stretch>
            <a:fillRect/>
          </a:stretch>
        </p:blipFill>
        <p:spPr bwMode="auto">
          <a:xfrm>
            <a:off x="2000232" y="642918"/>
            <a:ext cx="5000660" cy="4538752"/>
          </a:xfrm>
          <a:prstGeom prst="rect">
            <a:avLst/>
          </a:prstGeom>
          <a:noFill/>
        </p:spPr>
      </p:pic>
      <p:sp>
        <p:nvSpPr>
          <p:cNvPr id="3" name="2 Rectángulo"/>
          <p:cNvSpPr/>
          <p:nvPr/>
        </p:nvSpPr>
        <p:spPr>
          <a:xfrm>
            <a:off x="714348" y="5288340"/>
            <a:ext cx="7858180" cy="2031325"/>
          </a:xfrm>
          <a:prstGeom prst="rect">
            <a:avLst/>
          </a:prstGeom>
        </p:spPr>
        <p:txBody>
          <a:bodyPr wrap="square">
            <a:spAutoFit/>
          </a:bodyPr>
          <a:lstStyle/>
          <a:p>
            <a:pPr algn="ctr"/>
            <a:r>
              <a:rPr lang="es-ES" b="1" i="1" dirty="0" smtClean="0"/>
              <a:t>Los gatos ven a colores. Sin embargo, el número que perciben es limitado y depende de la cantidad de luz </a:t>
            </a:r>
            <a:br>
              <a:rPr lang="es-ES" b="1" i="1" dirty="0" smtClean="0"/>
            </a:br>
            <a:r>
              <a:rPr lang="es-ES" b="1" i="1" dirty="0" smtClean="0"/>
              <a:t>Por esto, durante la noche ven a blanco y negro, pero distinguen mejor los objetos y las distancias</a:t>
            </a:r>
            <a:r>
              <a:rPr lang="es-ES" i="1" dirty="0" smtClean="0"/>
              <a:t> </a:t>
            </a:r>
            <a:br>
              <a:rPr lang="es-ES" i="1" dirty="0" smtClean="0"/>
            </a:br>
            <a:r>
              <a:rPr lang="es-ES" i="1" dirty="0" smtClean="0"/>
              <a:t/>
            </a:r>
            <a:br>
              <a:rPr lang="es-ES" i="1" dirty="0" smtClean="0"/>
            </a:br>
            <a:r>
              <a:rPr lang="es-ES" i="1" dirty="0" smtClean="0"/>
              <a:t/>
            </a:r>
            <a:br>
              <a:rPr lang="es-ES" i="1" dirty="0" smtClean="0"/>
            </a:br>
            <a:endParaRPr lang="es-ES" i="1" dirty="0"/>
          </a:p>
        </p:txBody>
      </p:sp>
    </p:spTree>
  </p:cSld>
  <p:clrMapOvr>
    <a:masterClrMapping/>
  </p:clrMapOvr>
  <p:transition spd="slow" advTm="17000">
    <p:wheel spokes="3"/>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gatitos"/>
          <p:cNvPicPr>
            <a:picLocks noChangeAspect="1" noChangeArrowheads="1"/>
          </p:cNvPicPr>
          <p:nvPr/>
        </p:nvPicPr>
        <p:blipFill>
          <a:blip r:embed="rId2"/>
          <a:srcRect/>
          <a:stretch>
            <a:fillRect/>
          </a:stretch>
        </p:blipFill>
        <p:spPr bwMode="auto">
          <a:xfrm>
            <a:off x="1714480" y="571480"/>
            <a:ext cx="5572164" cy="4990332"/>
          </a:xfrm>
          <a:prstGeom prst="rect">
            <a:avLst/>
          </a:prstGeom>
          <a:noFill/>
        </p:spPr>
      </p:pic>
      <p:sp>
        <p:nvSpPr>
          <p:cNvPr id="3" name="2 Rectángulo"/>
          <p:cNvSpPr/>
          <p:nvPr/>
        </p:nvSpPr>
        <p:spPr>
          <a:xfrm>
            <a:off x="714348" y="5934670"/>
            <a:ext cx="7643866" cy="646331"/>
          </a:xfrm>
          <a:prstGeom prst="rect">
            <a:avLst/>
          </a:prstGeom>
        </p:spPr>
        <p:txBody>
          <a:bodyPr wrap="square">
            <a:spAutoFit/>
          </a:bodyPr>
          <a:lstStyle/>
          <a:p>
            <a:pPr algn="ctr"/>
            <a:r>
              <a:rPr lang="es-ES" b="1" i="1" dirty="0" smtClean="0"/>
              <a:t>El gato es instintivamente un cazador, pero si su madre no le enseña mientras dura la crianza, nunca será uno realmente efectivo</a:t>
            </a:r>
            <a:endParaRPr lang="es-ES" i="1" dirty="0"/>
          </a:p>
        </p:txBody>
      </p:sp>
    </p:spTree>
  </p:cSld>
  <p:clrMapOvr>
    <a:masterClrMapping/>
  </p:clrMapOvr>
  <p:transition spd="slow" advTm="13000">
    <p:wheel spokes="3"/>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riosidades"/>
          <p:cNvPicPr>
            <a:picLocks noChangeAspect="1" noChangeArrowheads="1"/>
          </p:cNvPicPr>
          <p:nvPr/>
        </p:nvPicPr>
        <p:blipFill>
          <a:blip r:embed="rId2"/>
          <a:srcRect/>
          <a:stretch>
            <a:fillRect/>
          </a:stretch>
        </p:blipFill>
        <p:spPr bwMode="auto">
          <a:xfrm>
            <a:off x="1857356" y="428604"/>
            <a:ext cx="5359719" cy="4929222"/>
          </a:xfrm>
          <a:prstGeom prst="rect">
            <a:avLst/>
          </a:prstGeom>
          <a:noFill/>
        </p:spPr>
      </p:pic>
      <p:sp>
        <p:nvSpPr>
          <p:cNvPr id="3" name="2 Rectángulo"/>
          <p:cNvSpPr/>
          <p:nvPr/>
        </p:nvSpPr>
        <p:spPr>
          <a:xfrm>
            <a:off x="1071538" y="5715016"/>
            <a:ext cx="7072330" cy="923330"/>
          </a:xfrm>
          <a:prstGeom prst="rect">
            <a:avLst/>
          </a:prstGeom>
        </p:spPr>
        <p:txBody>
          <a:bodyPr wrap="square">
            <a:spAutoFit/>
          </a:bodyPr>
          <a:lstStyle/>
          <a:p>
            <a:pPr algn="ctr"/>
            <a:r>
              <a:rPr lang="es-ES" b="1" dirty="0" smtClean="0"/>
              <a:t>La superstición cuenta que escuchar el estornudo de un gato es de buena suerte</a:t>
            </a:r>
            <a:r>
              <a:rPr lang="es-ES" dirty="0" smtClean="0"/>
              <a:t> </a:t>
            </a:r>
            <a:r>
              <a:rPr lang="es-ES" sz="1300" dirty="0" smtClean="0"/>
              <a:t/>
            </a:r>
            <a:br>
              <a:rPr lang="es-ES" sz="1300" dirty="0" smtClean="0"/>
            </a:br>
            <a:endParaRPr lang="es-ES" dirty="0"/>
          </a:p>
        </p:txBody>
      </p:sp>
    </p:spTree>
  </p:cSld>
  <p:clrMapOvr>
    <a:masterClrMapping/>
  </p:clrMapOvr>
  <p:transition spd="slow" advTm="10000">
    <p:wheel spokes="3"/>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gatas"/>
          <p:cNvPicPr>
            <a:picLocks noChangeAspect="1" noChangeArrowheads="1"/>
          </p:cNvPicPr>
          <p:nvPr/>
        </p:nvPicPr>
        <p:blipFill>
          <a:blip r:embed="rId2"/>
          <a:srcRect/>
          <a:stretch>
            <a:fillRect/>
          </a:stretch>
        </p:blipFill>
        <p:spPr bwMode="auto">
          <a:xfrm>
            <a:off x="2143108" y="285728"/>
            <a:ext cx="4857784" cy="5013859"/>
          </a:xfrm>
          <a:prstGeom prst="rect">
            <a:avLst/>
          </a:prstGeom>
          <a:noFill/>
        </p:spPr>
      </p:pic>
      <p:sp>
        <p:nvSpPr>
          <p:cNvPr id="3" name="2 Rectángulo"/>
          <p:cNvSpPr/>
          <p:nvPr/>
        </p:nvSpPr>
        <p:spPr>
          <a:xfrm>
            <a:off x="785786" y="5457617"/>
            <a:ext cx="7389849" cy="1400383"/>
          </a:xfrm>
          <a:prstGeom prst="rect">
            <a:avLst/>
          </a:prstGeom>
        </p:spPr>
        <p:txBody>
          <a:bodyPr wrap="square">
            <a:spAutoFit/>
          </a:bodyPr>
          <a:lstStyle/>
          <a:p>
            <a:pPr algn="ctr"/>
            <a:r>
              <a:rPr lang="es-ES" b="1" i="1" dirty="0" smtClean="0"/>
              <a:t>Cada gato tiene su propio maullido y ronroneo</a:t>
            </a:r>
            <a:r>
              <a:rPr lang="es-ES" i="1" dirty="0" smtClean="0"/>
              <a:t> </a:t>
            </a:r>
            <a:br>
              <a:rPr lang="es-ES" i="1" dirty="0" smtClean="0"/>
            </a:br>
            <a:r>
              <a:rPr lang="es-ES" i="1" dirty="0" smtClean="0"/>
              <a:t>Pueden que dos gatos tengan un ronroneo parecido, pero a pesar de todo siempre existe alguna diferencia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amorosos"/>
          <p:cNvPicPr>
            <a:picLocks noChangeAspect="1" noChangeArrowheads="1"/>
          </p:cNvPicPr>
          <p:nvPr/>
        </p:nvPicPr>
        <p:blipFill>
          <a:blip r:embed="rId2"/>
          <a:srcRect/>
          <a:stretch>
            <a:fillRect/>
          </a:stretch>
        </p:blipFill>
        <p:spPr bwMode="auto">
          <a:xfrm>
            <a:off x="2357422" y="214290"/>
            <a:ext cx="4606446" cy="4643446"/>
          </a:xfrm>
          <a:prstGeom prst="rect">
            <a:avLst/>
          </a:prstGeom>
          <a:noFill/>
        </p:spPr>
      </p:pic>
      <p:sp>
        <p:nvSpPr>
          <p:cNvPr id="3" name="2 Rectángulo"/>
          <p:cNvSpPr/>
          <p:nvPr/>
        </p:nvSpPr>
        <p:spPr>
          <a:xfrm>
            <a:off x="1214414" y="4857760"/>
            <a:ext cx="6840564" cy="2231380"/>
          </a:xfrm>
          <a:prstGeom prst="rect">
            <a:avLst/>
          </a:prstGeom>
        </p:spPr>
        <p:txBody>
          <a:bodyPr wrap="square">
            <a:spAutoFit/>
          </a:bodyPr>
          <a:lstStyle/>
          <a:p>
            <a:pPr algn="ctr"/>
            <a:r>
              <a:rPr lang="es-ES" b="1" i="1" dirty="0" smtClean="0"/>
              <a:t>El aseo de los gatos </a:t>
            </a:r>
            <a:br>
              <a:rPr lang="es-ES" b="1" i="1" dirty="0" smtClean="0"/>
            </a:br>
            <a:r>
              <a:rPr lang="es-ES" b="1" i="1" dirty="0" smtClean="0"/>
              <a:t>Los gatos le dedican al baño muchos momentos del día, antes o después de realizar alguna actividad o acostarse a dormir, se empiezan a limpiar, y es un signo de que esta relajado, pero si se limpia con mucha frecuencia puede ser que tenga calor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9000">
    <p:wheel spokes="3"/>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misterios"/>
          <p:cNvPicPr>
            <a:picLocks noChangeAspect="1" noChangeArrowheads="1"/>
          </p:cNvPicPr>
          <p:nvPr/>
        </p:nvPicPr>
        <p:blipFill>
          <a:blip r:embed="rId2"/>
          <a:srcRect/>
          <a:stretch>
            <a:fillRect/>
          </a:stretch>
        </p:blipFill>
        <p:spPr bwMode="auto">
          <a:xfrm>
            <a:off x="1928794" y="285728"/>
            <a:ext cx="5092845" cy="4929222"/>
          </a:xfrm>
          <a:prstGeom prst="rect">
            <a:avLst/>
          </a:prstGeom>
          <a:noFill/>
        </p:spPr>
      </p:pic>
      <p:sp>
        <p:nvSpPr>
          <p:cNvPr id="3" name="2 Rectángulo"/>
          <p:cNvSpPr/>
          <p:nvPr/>
        </p:nvSpPr>
        <p:spPr>
          <a:xfrm>
            <a:off x="857224" y="5734616"/>
            <a:ext cx="7664486" cy="1123384"/>
          </a:xfrm>
          <a:prstGeom prst="rect">
            <a:avLst/>
          </a:prstGeom>
        </p:spPr>
        <p:txBody>
          <a:bodyPr wrap="square">
            <a:spAutoFit/>
          </a:bodyPr>
          <a:lstStyle/>
          <a:p>
            <a:pPr algn="ctr"/>
            <a:r>
              <a:rPr lang="es-ES" b="1" i="1" dirty="0" smtClean="0"/>
              <a:t>Para llamar la atención de un gato, chasquee la lengua repetidas veces bien rápido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gatitos"/>
          <p:cNvPicPr>
            <a:picLocks noChangeAspect="1" noChangeArrowheads="1"/>
          </p:cNvPicPr>
          <p:nvPr/>
        </p:nvPicPr>
        <p:blipFill>
          <a:blip r:embed="rId2"/>
          <a:srcRect/>
          <a:stretch>
            <a:fillRect/>
          </a:stretch>
        </p:blipFill>
        <p:spPr bwMode="auto">
          <a:xfrm>
            <a:off x="2285984" y="357166"/>
            <a:ext cx="5072066" cy="5194284"/>
          </a:xfrm>
          <a:prstGeom prst="rect">
            <a:avLst/>
          </a:prstGeom>
          <a:noFill/>
        </p:spPr>
      </p:pic>
      <p:sp>
        <p:nvSpPr>
          <p:cNvPr id="3" name="2 Rectángulo"/>
          <p:cNvSpPr/>
          <p:nvPr/>
        </p:nvSpPr>
        <p:spPr>
          <a:xfrm>
            <a:off x="785786" y="5929330"/>
            <a:ext cx="7345393" cy="646331"/>
          </a:xfrm>
          <a:prstGeom prst="rect">
            <a:avLst/>
          </a:prstGeom>
        </p:spPr>
        <p:txBody>
          <a:bodyPr wrap="square">
            <a:spAutoFit/>
          </a:bodyPr>
          <a:lstStyle/>
          <a:p>
            <a:pPr algn="ctr"/>
            <a:r>
              <a:rPr lang="es-ES" b="1" i="1" dirty="0" smtClean="0"/>
              <a:t>Un dato curioso es que las hembras suelen tener mejor visión que los machos</a:t>
            </a:r>
            <a:endParaRPr lang="es-ES" i="1" dirty="0"/>
          </a:p>
        </p:txBody>
      </p:sp>
    </p:spTree>
  </p:cSld>
  <p:clrMapOvr>
    <a:masterClrMapping/>
  </p:clrMapOvr>
  <p:transition spd="slow" advTm="12000">
    <p:wheel spokes="3"/>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uriosidades"/>
          <p:cNvPicPr>
            <a:picLocks noChangeAspect="1" noChangeArrowheads="1"/>
          </p:cNvPicPr>
          <p:nvPr/>
        </p:nvPicPr>
        <p:blipFill>
          <a:blip r:embed="rId2"/>
          <a:srcRect/>
          <a:stretch>
            <a:fillRect/>
          </a:stretch>
        </p:blipFill>
        <p:spPr bwMode="auto">
          <a:xfrm>
            <a:off x="2214546" y="500042"/>
            <a:ext cx="4786346" cy="4728681"/>
          </a:xfrm>
          <a:prstGeom prst="rect">
            <a:avLst/>
          </a:prstGeom>
          <a:noFill/>
        </p:spPr>
      </p:pic>
      <p:sp>
        <p:nvSpPr>
          <p:cNvPr id="3" name="2 Rectángulo"/>
          <p:cNvSpPr/>
          <p:nvPr/>
        </p:nvSpPr>
        <p:spPr>
          <a:xfrm>
            <a:off x="857224" y="5500702"/>
            <a:ext cx="7534317" cy="1400383"/>
          </a:xfrm>
          <a:prstGeom prst="rect">
            <a:avLst/>
          </a:prstGeom>
        </p:spPr>
        <p:txBody>
          <a:bodyPr wrap="square">
            <a:spAutoFit/>
          </a:bodyPr>
          <a:lstStyle/>
          <a:p>
            <a:pPr algn="ctr"/>
            <a:r>
              <a:rPr lang="es-ES" b="1" i="1" dirty="0" smtClean="0"/>
              <a:t>Los gatos pueden percibir olores con la boca</a:t>
            </a:r>
            <a:r>
              <a:rPr lang="es-ES" i="1" dirty="0" smtClean="0"/>
              <a:t> </a:t>
            </a:r>
            <a:br>
              <a:rPr lang="es-ES" i="1" dirty="0" smtClean="0"/>
            </a:br>
            <a:r>
              <a:rPr lang="es-ES" i="1" dirty="0" smtClean="0"/>
              <a:t>Además de hacerlo con la nariz, los gatos huelen con un órgano, llamado de Jacobson, situado en la parte superior de la boca </a:t>
            </a:r>
            <a:r>
              <a:rPr lang="es-ES" sz="1300" i="1" dirty="0" smtClean="0"/>
              <a:t/>
            </a:r>
            <a:br>
              <a:rPr lang="es-ES" sz="1300" i="1" dirty="0" smtClean="0"/>
            </a:br>
            <a:r>
              <a:rPr lang="es-ES" sz="1300" dirty="0" smtClean="0"/>
              <a:t/>
            </a:r>
            <a:br>
              <a:rPr lang="es-ES" sz="1300" dirty="0" smtClean="0"/>
            </a:br>
            <a:endParaRPr lang="es-ES" dirty="0"/>
          </a:p>
        </p:txBody>
      </p:sp>
    </p:spTree>
  </p:cSld>
  <p:clrMapOvr>
    <a:masterClrMapping/>
  </p:clrMapOvr>
  <p:transition spd="slow" advTm="16000">
    <p:wheel spokes="3"/>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gatas"/>
          <p:cNvPicPr>
            <a:picLocks noChangeAspect="1" noChangeArrowheads="1"/>
          </p:cNvPicPr>
          <p:nvPr/>
        </p:nvPicPr>
        <p:blipFill>
          <a:blip r:embed="rId2"/>
          <a:srcRect/>
          <a:stretch>
            <a:fillRect/>
          </a:stretch>
        </p:blipFill>
        <p:spPr bwMode="auto">
          <a:xfrm>
            <a:off x="2214546" y="357167"/>
            <a:ext cx="4929222" cy="5028204"/>
          </a:xfrm>
          <a:prstGeom prst="rect">
            <a:avLst/>
          </a:prstGeom>
          <a:noFill/>
        </p:spPr>
      </p:pic>
      <p:sp>
        <p:nvSpPr>
          <p:cNvPr id="3" name="2 Rectángulo"/>
          <p:cNvSpPr/>
          <p:nvPr/>
        </p:nvSpPr>
        <p:spPr>
          <a:xfrm>
            <a:off x="1285852" y="5572140"/>
            <a:ext cx="6792938" cy="1123384"/>
          </a:xfrm>
          <a:prstGeom prst="rect">
            <a:avLst/>
          </a:prstGeom>
        </p:spPr>
        <p:txBody>
          <a:bodyPr wrap="square">
            <a:spAutoFit/>
          </a:bodyPr>
          <a:lstStyle/>
          <a:p>
            <a:pPr algn="ctr"/>
            <a:r>
              <a:rPr lang="es-ES" b="1" i="1" dirty="0" smtClean="0"/>
              <a:t>La mayoría de los gatos se sienten atraídos por el mentol (pastillas, pasta de dientes etc.)</a:t>
            </a:r>
            <a:r>
              <a:rPr lang="es-ES" i="1" dirty="0" smtClean="0"/>
              <a:t>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0000">
    <p:wheel spokes="3"/>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amorosos"/>
          <p:cNvPicPr>
            <a:picLocks noChangeAspect="1" noChangeArrowheads="1"/>
          </p:cNvPicPr>
          <p:nvPr/>
        </p:nvPicPr>
        <p:blipFill>
          <a:blip r:embed="rId2"/>
          <a:srcRect/>
          <a:stretch>
            <a:fillRect/>
          </a:stretch>
        </p:blipFill>
        <p:spPr bwMode="auto">
          <a:xfrm>
            <a:off x="2500298" y="214290"/>
            <a:ext cx="4572032" cy="5076977"/>
          </a:xfrm>
          <a:prstGeom prst="rect">
            <a:avLst/>
          </a:prstGeom>
          <a:noFill/>
        </p:spPr>
      </p:pic>
      <p:sp>
        <p:nvSpPr>
          <p:cNvPr id="3" name="2 Rectángulo"/>
          <p:cNvSpPr/>
          <p:nvPr/>
        </p:nvSpPr>
        <p:spPr>
          <a:xfrm>
            <a:off x="571472" y="5734616"/>
            <a:ext cx="8058189" cy="1123384"/>
          </a:xfrm>
          <a:prstGeom prst="rect">
            <a:avLst/>
          </a:prstGeom>
        </p:spPr>
        <p:txBody>
          <a:bodyPr wrap="square">
            <a:spAutoFit/>
          </a:bodyPr>
          <a:lstStyle/>
          <a:p>
            <a:pPr algn="ctr"/>
            <a:r>
              <a:rPr lang="es-ES" b="1" i="1" dirty="0" smtClean="0"/>
              <a:t>Los gatos pierden casi la misma cantidad de líquido en la saliva mientras se limpian, como si orinaran</a:t>
            </a:r>
            <a:r>
              <a:rPr lang="es-ES" i="1" dirty="0" smtClean="0"/>
              <a:t>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3000">
    <p:wheel spokes="3"/>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misterios"/>
          <p:cNvPicPr>
            <a:picLocks noChangeAspect="1" noChangeArrowheads="1"/>
          </p:cNvPicPr>
          <p:nvPr/>
        </p:nvPicPr>
        <p:blipFill>
          <a:blip r:embed="rId2"/>
          <a:srcRect/>
          <a:stretch>
            <a:fillRect/>
          </a:stretch>
        </p:blipFill>
        <p:spPr bwMode="auto">
          <a:xfrm>
            <a:off x="2214546" y="285728"/>
            <a:ext cx="4929222" cy="4929224"/>
          </a:xfrm>
          <a:prstGeom prst="rect">
            <a:avLst/>
          </a:prstGeom>
          <a:noFill/>
        </p:spPr>
      </p:pic>
      <p:sp>
        <p:nvSpPr>
          <p:cNvPr id="3" name="2 Rectángulo"/>
          <p:cNvSpPr/>
          <p:nvPr/>
        </p:nvSpPr>
        <p:spPr>
          <a:xfrm>
            <a:off x="928662" y="5643578"/>
            <a:ext cx="7285068" cy="1400383"/>
          </a:xfrm>
          <a:prstGeom prst="rect">
            <a:avLst/>
          </a:prstGeom>
        </p:spPr>
        <p:txBody>
          <a:bodyPr wrap="square">
            <a:spAutoFit/>
          </a:bodyPr>
          <a:lstStyle/>
          <a:p>
            <a:pPr algn="ctr"/>
            <a:r>
              <a:rPr lang="es-ES" b="1" i="1" dirty="0" smtClean="0"/>
              <a:t>Su territorio</a:t>
            </a:r>
            <a:r>
              <a:rPr lang="es-ES" i="1" dirty="0" smtClean="0"/>
              <a:t> </a:t>
            </a:r>
            <a:br>
              <a:rPr lang="es-ES" i="1" dirty="0" smtClean="0"/>
            </a:br>
            <a:r>
              <a:rPr lang="es-ES" i="1" dirty="0" smtClean="0"/>
              <a:t>Los machos suelen tener un acusado sentido de la propiedad. Marcan su territorio con un orín de fuerte olor </a:t>
            </a:r>
            <a:r>
              <a:rPr lang="es-ES" sz="1300" i="1" dirty="0" smtClean="0"/>
              <a:t/>
            </a:r>
            <a:br>
              <a:rPr lang="es-ES" sz="1300" i="1" dirty="0" smtClean="0"/>
            </a:br>
            <a:r>
              <a:rPr lang="es-ES" sz="1300" dirty="0" smtClean="0"/>
              <a:t/>
            </a:r>
            <a:br>
              <a:rPr lang="es-ES" sz="1300" dirty="0" smtClean="0"/>
            </a:br>
            <a:endParaRPr lang="es-ES" dirty="0"/>
          </a:p>
        </p:txBody>
      </p:sp>
    </p:spTree>
  </p:cSld>
  <p:clrMapOvr>
    <a:masterClrMapping/>
  </p:clrMapOvr>
  <p:transition spd="slow" advTm="14000">
    <p:wheel spokes="3"/>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gatitos"/>
          <p:cNvPicPr>
            <a:picLocks noChangeAspect="1" noChangeArrowheads="1"/>
          </p:cNvPicPr>
          <p:nvPr/>
        </p:nvPicPr>
        <p:blipFill>
          <a:blip r:embed="rId3"/>
          <a:srcRect/>
          <a:stretch>
            <a:fillRect/>
          </a:stretch>
        </p:blipFill>
        <p:spPr bwMode="auto">
          <a:xfrm>
            <a:off x="1928794" y="285728"/>
            <a:ext cx="5051810" cy="5072098"/>
          </a:xfrm>
          <a:prstGeom prst="rect">
            <a:avLst/>
          </a:prstGeom>
          <a:noFill/>
        </p:spPr>
      </p:pic>
      <p:sp>
        <p:nvSpPr>
          <p:cNvPr id="3" name="2 Rectángulo"/>
          <p:cNvSpPr/>
          <p:nvPr/>
        </p:nvSpPr>
        <p:spPr>
          <a:xfrm>
            <a:off x="785786" y="5734616"/>
            <a:ext cx="7705756" cy="1123384"/>
          </a:xfrm>
          <a:prstGeom prst="rect">
            <a:avLst/>
          </a:prstGeom>
        </p:spPr>
        <p:txBody>
          <a:bodyPr wrap="square">
            <a:spAutoFit/>
          </a:bodyPr>
          <a:lstStyle/>
          <a:p>
            <a:pPr algn="ctr"/>
            <a:r>
              <a:rPr lang="es-ES" b="1" i="1" dirty="0" smtClean="0"/>
              <a:t>Es posible enseñarle a un gato a dar la pata como si fuera un perro, pero requerirás mucha paciencia para lograrlo </a:t>
            </a:r>
            <a:r>
              <a:rPr lang="es-ES" sz="1300" b="1" dirty="0" smtClean="0"/>
              <a:t/>
            </a:r>
            <a:br>
              <a:rPr lang="es-ES" sz="1300" b="1" dirty="0" smtClean="0"/>
            </a:br>
            <a:r>
              <a:rPr lang="es-ES" sz="1300" dirty="0" smtClean="0"/>
              <a:t/>
            </a:r>
            <a:br>
              <a:rPr lang="es-ES" sz="1300" dirty="0" smtClean="0"/>
            </a:br>
            <a:endParaRPr lang="es-ES" dirty="0"/>
          </a:p>
        </p:txBody>
      </p:sp>
    </p:spTree>
  </p:cSld>
  <p:clrMapOvr>
    <a:masterClrMapping/>
  </p:clrMapOvr>
  <p:transition spd="slow" advTm="14000">
    <p:wheel spokes="3"/>
    <p:sndAc>
      <p:stSnd>
        <p:snd r:embed="rId2" name="Ernesto-Cortazar-As-the-sun-rises.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uriosidades"/>
          <p:cNvPicPr>
            <a:picLocks noChangeAspect="1" noChangeArrowheads="1"/>
          </p:cNvPicPr>
          <p:nvPr/>
        </p:nvPicPr>
        <p:blipFill>
          <a:blip r:embed="rId2"/>
          <a:srcRect/>
          <a:stretch>
            <a:fillRect/>
          </a:stretch>
        </p:blipFill>
        <p:spPr bwMode="auto">
          <a:xfrm>
            <a:off x="2571736" y="285728"/>
            <a:ext cx="4000528" cy="5060911"/>
          </a:xfrm>
          <a:prstGeom prst="rect">
            <a:avLst/>
          </a:prstGeom>
          <a:noFill/>
        </p:spPr>
      </p:pic>
      <p:sp>
        <p:nvSpPr>
          <p:cNvPr id="3" name="2 Rectángulo"/>
          <p:cNvSpPr/>
          <p:nvPr/>
        </p:nvSpPr>
        <p:spPr>
          <a:xfrm>
            <a:off x="785786" y="5357826"/>
            <a:ext cx="7623203" cy="1308050"/>
          </a:xfrm>
          <a:prstGeom prst="rect">
            <a:avLst/>
          </a:prstGeom>
        </p:spPr>
        <p:txBody>
          <a:bodyPr wrap="square">
            <a:spAutoFit/>
          </a:bodyPr>
          <a:lstStyle/>
          <a:p>
            <a:pPr algn="ctr"/>
            <a:r>
              <a:rPr lang="es-ES" sz="1300" dirty="0" smtClean="0"/>
              <a:t/>
            </a:r>
            <a:br>
              <a:rPr lang="es-ES" sz="1300" dirty="0" smtClean="0"/>
            </a:br>
            <a:r>
              <a:rPr lang="es-ES" sz="1600" b="1" dirty="0" smtClean="0"/>
              <a:t>Los gatos tienen dieciocho dedos</a:t>
            </a:r>
            <a:r>
              <a:rPr lang="es-ES" sz="1600" dirty="0" smtClean="0"/>
              <a:t> </a:t>
            </a:r>
            <a:br>
              <a:rPr lang="es-ES" sz="1600" dirty="0" smtClean="0"/>
            </a:br>
            <a:r>
              <a:rPr lang="es-ES" sz="1600" i="1" dirty="0" smtClean="0"/>
              <a:t>Cinco en las patas delanteras y cuatro en las traseras. Sin embargo, hay gatos que por un ‘defecto genético’ tienen un par de dedos extra en las patas de atrás </a:t>
            </a:r>
            <a:r>
              <a:rPr lang="es-ES" sz="1300" i="1" dirty="0" smtClean="0"/>
              <a:t/>
            </a:r>
            <a:br>
              <a:rPr lang="es-ES" sz="1300" i="1" dirty="0" smtClean="0"/>
            </a:br>
            <a:endParaRPr lang="es-ES" dirty="0"/>
          </a:p>
        </p:txBody>
      </p:sp>
    </p:spTree>
  </p:cSld>
  <p:clrMapOvr>
    <a:masterClrMapping/>
  </p:clrMapOvr>
  <p:transition spd="slow" advTm="15000">
    <p:wheel spokes="3"/>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gatas"/>
          <p:cNvPicPr>
            <a:picLocks noChangeAspect="1" noChangeArrowheads="1"/>
          </p:cNvPicPr>
          <p:nvPr/>
        </p:nvPicPr>
        <p:blipFill>
          <a:blip r:embed="rId2"/>
          <a:srcRect/>
          <a:stretch>
            <a:fillRect/>
          </a:stretch>
        </p:blipFill>
        <p:spPr bwMode="auto">
          <a:xfrm>
            <a:off x="1785918" y="285728"/>
            <a:ext cx="5715040" cy="5164193"/>
          </a:xfrm>
          <a:prstGeom prst="rect">
            <a:avLst/>
          </a:prstGeom>
          <a:noFill/>
        </p:spPr>
      </p:pic>
      <p:sp>
        <p:nvSpPr>
          <p:cNvPr id="3" name="2 Rectángulo"/>
          <p:cNvSpPr/>
          <p:nvPr/>
        </p:nvSpPr>
        <p:spPr>
          <a:xfrm>
            <a:off x="642910" y="5357826"/>
            <a:ext cx="7643855" cy="1400383"/>
          </a:xfrm>
          <a:prstGeom prst="rect">
            <a:avLst/>
          </a:prstGeom>
        </p:spPr>
        <p:txBody>
          <a:bodyPr wrap="square">
            <a:spAutoFit/>
          </a:bodyPr>
          <a:lstStyle/>
          <a:p>
            <a:pPr algn="ctr"/>
            <a:r>
              <a:rPr lang="es-ES" i="1" dirty="0" smtClean="0"/>
              <a:t/>
            </a:r>
            <a:br>
              <a:rPr lang="es-ES" i="1" dirty="0" smtClean="0"/>
            </a:br>
            <a:r>
              <a:rPr lang="es-ES" b="1" i="1" dirty="0" smtClean="0"/>
              <a:t>En gatos domésticos el ronroneo tiene una frecuencia entre 25 y 150 vibraciones por segundo</a:t>
            </a:r>
            <a:r>
              <a:rPr lang="es-ES" i="1" dirty="0" smtClean="0"/>
              <a:t> </a:t>
            </a:r>
            <a:r>
              <a:rPr lang="es-ES" sz="1300" dirty="0" smtClean="0"/>
              <a:t/>
            </a:r>
            <a:br>
              <a:rPr lang="es-ES" sz="1300" dirty="0" smtClean="0"/>
            </a:br>
            <a:r>
              <a:rPr lang="es-ES" sz="1300" dirty="0" smtClean="0"/>
              <a:t/>
            </a:r>
            <a:br>
              <a:rPr lang="es-ES" sz="1300" dirty="0" smtClean="0"/>
            </a:br>
            <a:endParaRPr lang="es-ES" dirty="0"/>
          </a:p>
        </p:txBody>
      </p:sp>
    </p:spTree>
  </p:cSld>
  <p:clrMapOvr>
    <a:masterClrMapping/>
  </p:clrMapOvr>
  <p:transition spd="slow" advTm="10000">
    <p:wheel spokes="3"/>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amorosos"/>
          <p:cNvPicPr>
            <a:picLocks noChangeAspect="1" noChangeArrowheads="1"/>
          </p:cNvPicPr>
          <p:nvPr/>
        </p:nvPicPr>
        <p:blipFill>
          <a:blip r:embed="rId2"/>
          <a:srcRect b="16356"/>
          <a:stretch>
            <a:fillRect/>
          </a:stretch>
        </p:blipFill>
        <p:spPr bwMode="auto">
          <a:xfrm>
            <a:off x="1785918" y="428604"/>
            <a:ext cx="5613083" cy="5072098"/>
          </a:xfrm>
          <a:prstGeom prst="rect">
            <a:avLst/>
          </a:prstGeom>
          <a:noFill/>
        </p:spPr>
      </p:pic>
      <p:sp>
        <p:nvSpPr>
          <p:cNvPr id="3" name="2 Rectángulo"/>
          <p:cNvSpPr/>
          <p:nvPr/>
        </p:nvSpPr>
        <p:spPr>
          <a:xfrm>
            <a:off x="285720" y="5786454"/>
            <a:ext cx="8243928" cy="846386"/>
          </a:xfrm>
          <a:prstGeom prst="rect">
            <a:avLst/>
          </a:prstGeom>
        </p:spPr>
        <p:txBody>
          <a:bodyPr wrap="square">
            <a:spAutoFit/>
          </a:bodyPr>
          <a:lstStyle/>
          <a:p>
            <a:pPr algn="ctr"/>
            <a:r>
              <a:rPr lang="es-ES" sz="1300" dirty="0" smtClean="0"/>
              <a:t/>
            </a:r>
            <a:br>
              <a:rPr lang="es-ES" sz="1300" dirty="0" smtClean="0"/>
            </a:br>
            <a:r>
              <a:rPr lang="es-ES" b="1" i="1" dirty="0" smtClean="0"/>
              <a:t>Las papilas gustativas de los gatos no detectan los sabores dulces</a:t>
            </a:r>
            <a:r>
              <a:rPr lang="es-ES" i="1" dirty="0" smtClean="0"/>
              <a:t> </a:t>
            </a:r>
            <a:r>
              <a:rPr lang="es-ES" sz="1300" dirty="0" smtClean="0"/>
              <a:t/>
            </a:r>
            <a:br>
              <a:rPr lang="es-ES" sz="1300" dirty="0" smtClean="0"/>
            </a:br>
            <a:endParaRPr lang="es-ES" dirty="0"/>
          </a:p>
        </p:txBody>
      </p:sp>
    </p:spTree>
  </p:cSld>
  <p:clrMapOvr>
    <a:masterClrMapping/>
  </p:clrMapOvr>
  <p:transition spd="slow" advTm="11000">
    <p:wheel spokes="3"/>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misterios"/>
          <p:cNvPicPr>
            <a:picLocks noChangeAspect="1" noChangeArrowheads="1"/>
          </p:cNvPicPr>
          <p:nvPr/>
        </p:nvPicPr>
        <p:blipFill>
          <a:blip r:embed="rId2"/>
          <a:srcRect/>
          <a:stretch>
            <a:fillRect/>
          </a:stretch>
        </p:blipFill>
        <p:spPr bwMode="auto">
          <a:xfrm>
            <a:off x="2071670" y="214290"/>
            <a:ext cx="5143536" cy="5081568"/>
          </a:xfrm>
          <a:prstGeom prst="rect">
            <a:avLst/>
          </a:prstGeom>
          <a:noFill/>
        </p:spPr>
      </p:pic>
      <p:sp>
        <p:nvSpPr>
          <p:cNvPr id="3" name="2 Rectángulo"/>
          <p:cNvSpPr/>
          <p:nvPr/>
        </p:nvSpPr>
        <p:spPr>
          <a:xfrm>
            <a:off x="928662" y="5288340"/>
            <a:ext cx="7280313" cy="1954381"/>
          </a:xfrm>
          <a:prstGeom prst="rect">
            <a:avLst/>
          </a:prstGeom>
        </p:spPr>
        <p:txBody>
          <a:bodyPr wrap="square">
            <a:spAutoFit/>
          </a:bodyPr>
          <a:lstStyle/>
          <a:p>
            <a:pPr algn="ctr"/>
            <a:r>
              <a:rPr lang="es-ES" i="1" dirty="0" smtClean="0"/>
              <a:t/>
            </a:r>
            <a:br>
              <a:rPr lang="es-ES" i="1" dirty="0" smtClean="0"/>
            </a:br>
            <a:r>
              <a:rPr lang="es-ES" b="1" i="1" dirty="0" smtClean="0"/>
              <a:t>Algunas gatas rechazan a sus crías y hasta llegan a matarlos</a:t>
            </a:r>
            <a:r>
              <a:rPr lang="es-ES" i="1" dirty="0" smtClean="0"/>
              <a:t> </a:t>
            </a:r>
            <a:br>
              <a:rPr lang="es-ES" i="1" dirty="0" smtClean="0"/>
            </a:br>
            <a:r>
              <a:rPr lang="es-ES" i="1" dirty="0" smtClean="0"/>
              <a:t>El rechazo se da con más frecuencia en gatitos que nacen enfermos o con algún defecto congénito. Las madres notan un comportamiento raro en sus crías, no las reconocen y deciden ignorarlas. </a:t>
            </a:r>
            <a:br>
              <a:rPr lang="es-ES" i="1" dirty="0" smtClean="0"/>
            </a:br>
            <a:r>
              <a:rPr lang="es-ES" sz="1300" dirty="0" smtClean="0"/>
              <a:t/>
            </a:r>
            <a:br>
              <a:rPr lang="es-ES" sz="1300" dirty="0" smtClean="0"/>
            </a:br>
            <a:endParaRPr lang="es-ES" dirty="0"/>
          </a:p>
        </p:txBody>
      </p:sp>
    </p:spTree>
  </p:cSld>
  <p:clrMapOvr>
    <a:masterClrMapping/>
  </p:clrMapOvr>
  <p:transition spd="slow" advTm="21000">
    <p:wheel spokes="3"/>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071546"/>
            <a:ext cx="6858000" cy="4370427"/>
          </a:xfrm>
          <a:prstGeom prst="rect">
            <a:avLst/>
          </a:prstGeom>
        </p:spPr>
        <p:txBody>
          <a:bodyPr wrap="square">
            <a:spAutoFit/>
          </a:bodyPr>
          <a:lstStyle/>
          <a:p>
            <a:pPr algn="ctr"/>
            <a:r>
              <a:rPr lang="es-ES" sz="2000" b="1" i="1" dirty="0" smtClean="0"/>
              <a:t>-Los humanos y los gatos tienen las mismas regiones de su cerebro dedicadas a las emociones... </a:t>
            </a:r>
            <a:r>
              <a:rPr lang="es-ES" sz="2000" b="1" i="1" dirty="0" err="1" smtClean="0"/>
              <a:t>casate</a:t>
            </a:r>
            <a:r>
              <a:rPr lang="es-ES" sz="2000" b="1" i="1" dirty="0" smtClean="0"/>
              <a:t> con uno!!! puede que sea el amor de tu vida </a:t>
            </a:r>
            <a:r>
              <a:rPr lang="es-ES" sz="2000" b="1" i="1" dirty="0" err="1" smtClean="0"/>
              <a:t>jajjajaa</a:t>
            </a:r>
            <a:r>
              <a:rPr lang="es-ES" sz="2000" b="1" i="1" dirty="0" smtClean="0"/>
              <a:t>.</a:t>
            </a:r>
            <a:br>
              <a:rPr lang="es-ES" sz="2000" b="1" i="1" dirty="0" smtClean="0"/>
            </a:br>
            <a:r>
              <a:rPr lang="es-ES" sz="2000" b="1" i="1" dirty="0" smtClean="0"/>
              <a:t/>
            </a:r>
            <a:br>
              <a:rPr lang="es-ES" sz="2000" b="1" i="1" dirty="0" smtClean="0"/>
            </a:br>
            <a:r>
              <a:rPr lang="es-ES" sz="2000" b="1" i="1" dirty="0" smtClean="0"/>
              <a:t>-Hay 33 razas de gatos domésticos y mas de 550 millones de estos en el mundo... cuanta arena se necesitará??</a:t>
            </a:r>
            <a:br>
              <a:rPr lang="es-ES" sz="2000" b="1" i="1" dirty="0" smtClean="0"/>
            </a:br>
            <a:r>
              <a:rPr lang="es-ES" sz="2000" b="1" i="1" dirty="0" smtClean="0"/>
              <a:t/>
            </a:r>
            <a:br>
              <a:rPr lang="es-ES" sz="2000" b="1" i="1" dirty="0" smtClean="0"/>
            </a:br>
            <a:r>
              <a:rPr lang="es-ES" sz="2000" b="1" i="1" dirty="0" smtClean="0"/>
              <a:t>-Su corazón late 2 veces mas rápido que el de los humanos... en una de esas por eso corren tan </a:t>
            </a:r>
            <a:r>
              <a:rPr lang="es-ES" sz="2000" b="1" i="1" dirty="0" smtClean="0"/>
              <a:t>rápido</a:t>
            </a:r>
            <a:r>
              <a:rPr lang="es-ES" sz="2000" b="1" i="1" dirty="0" smtClean="0"/>
              <a:t/>
            </a:r>
            <a:br>
              <a:rPr lang="es-ES" sz="2000" b="1" i="1" dirty="0" smtClean="0"/>
            </a:br>
            <a:r>
              <a:rPr lang="es-ES" sz="2000" b="1" i="1" dirty="0" smtClean="0"/>
              <a:t/>
            </a:r>
            <a:br>
              <a:rPr lang="es-ES" sz="2000" b="1" i="1" dirty="0" smtClean="0"/>
            </a:br>
            <a:r>
              <a:rPr lang="es-ES" sz="2000" b="1" i="1" dirty="0" smtClean="0"/>
              <a:t>-En su vida, una gata puede tener como 100 gatitos... buen negocio $$$$$$$$$$$$$$</a:t>
            </a:r>
            <a:r>
              <a:rPr lang="es-ES" dirty="0" smtClean="0"/>
              <a:t/>
            </a:r>
            <a:br>
              <a:rPr lang="es-ES" dirty="0" smtClean="0"/>
            </a:br>
            <a:endParaRPr lang="es-ES" dirty="0"/>
          </a:p>
        </p:txBody>
      </p:sp>
    </p:spTree>
  </p:cSld>
  <p:clrMapOvr>
    <a:masterClrMapping/>
  </p:clrMapOvr>
  <p:transition spd="slow" advTm="25000">
    <p:wheel spokes="3"/>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felinos"/>
          <p:cNvPicPr>
            <a:picLocks noChangeAspect="1" noChangeArrowheads="1"/>
          </p:cNvPicPr>
          <p:nvPr/>
        </p:nvPicPr>
        <p:blipFill>
          <a:blip r:embed="rId2"/>
          <a:srcRect/>
          <a:stretch>
            <a:fillRect/>
          </a:stretch>
        </p:blipFill>
        <p:spPr bwMode="auto">
          <a:xfrm>
            <a:off x="1928794" y="0"/>
            <a:ext cx="5929354" cy="6870286"/>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785794"/>
            <a:ext cx="8001056" cy="5570756"/>
          </a:xfrm>
          <a:prstGeom prst="rect">
            <a:avLst/>
          </a:prstGeom>
        </p:spPr>
        <p:txBody>
          <a:bodyPr wrap="square">
            <a:spAutoFit/>
          </a:bodyPr>
          <a:lstStyle/>
          <a:p>
            <a:pPr algn="ctr"/>
            <a:r>
              <a:rPr lang="es-ES" sz="2000" b="1" i="1" dirty="0" smtClean="0"/>
              <a:t>-Los gatos casi nunca ronronean a otros gatos ya que guardan ese ronroneo para sus seres humanos mas queridos, así que cuando un gato te ronronee... </a:t>
            </a:r>
            <a:r>
              <a:rPr lang="es-ES" sz="2000" b="1" i="1" dirty="0" smtClean="0"/>
              <a:t> </a:t>
            </a:r>
            <a:r>
              <a:rPr lang="es-ES" sz="2000" b="1" i="1" dirty="0" smtClean="0"/>
              <a:t>jejejeje</a:t>
            </a:r>
            <a:br>
              <a:rPr lang="es-ES" sz="2000" b="1" i="1" dirty="0" smtClean="0"/>
            </a:br>
            <a:r>
              <a:rPr lang="es-ES" sz="2000" b="1" i="1" dirty="0" smtClean="0"/>
              <a:t/>
            </a:r>
            <a:br>
              <a:rPr lang="es-ES" sz="2000" b="1" i="1" dirty="0" smtClean="0"/>
            </a:br>
            <a:r>
              <a:rPr lang="es-ES" sz="2000" b="1" i="1" dirty="0" smtClean="0"/>
              <a:t>-Los gastos en un veterinario para cuidar a tu gato es muchas veces menor al que tu gastas en un medico... creo que tendré un gato en vez de un hijo </a:t>
            </a:r>
            <a:r>
              <a:rPr lang="es-ES" sz="2000" b="1" i="1" dirty="0" err="1" smtClean="0"/>
              <a:t>jejeje</a:t>
            </a:r>
            <a:r>
              <a:rPr lang="es-ES" sz="2000" b="1" i="1" dirty="0" smtClean="0"/>
              <a:t> pero </a:t>
            </a:r>
            <a:r>
              <a:rPr lang="es-ES" sz="2000" b="1" i="1" dirty="0" smtClean="0"/>
              <a:t>si me sale gata... ni ahí con ser abuelo!!!!</a:t>
            </a:r>
            <a:br>
              <a:rPr lang="es-ES" sz="2000" b="1" i="1" dirty="0" smtClean="0"/>
            </a:br>
            <a:r>
              <a:rPr lang="es-ES" sz="2000" b="1" i="1" dirty="0" smtClean="0"/>
              <a:t/>
            </a:r>
            <a:br>
              <a:rPr lang="es-ES" sz="2000" b="1" i="1" dirty="0" smtClean="0"/>
            </a:br>
            <a:r>
              <a:rPr lang="es-ES" sz="2000" b="1" i="1" dirty="0" smtClean="0"/>
              <a:t>-Los gatos tienen 24 huesos mas que los humanos, y el 10% de estos, o sea 23, están en su cola... mmm pero un saya yin como Gokú o Vegeta le ganaría... o no???</a:t>
            </a:r>
            <a:br>
              <a:rPr lang="es-ES" sz="2000" b="1" i="1" dirty="0" smtClean="0"/>
            </a:br>
            <a:r>
              <a:rPr lang="es-ES" sz="2000" b="1" i="1" dirty="0" smtClean="0"/>
              <a:t/>
            </a:r>
            <a:br>
              <a:rPr lang="es-ES" sz="2000" b="1" i="1" dirty="0" smtClean="0"/>
            </a:br>
            <a:r>
              <a:rPr lang="es-ES" sz="2000" b="1" i="1" dirty="0" smtClean="0"/>
              <a:t>-poseen entre 60 y 80 millones de células olfativas y nosotros tenemos entre 5 o 20 millones... si te tiras un peo el gato te cacha al toque jejeje no hay como hacerse el </a:t>
            </a:r>
            <a:r>
              <a:rPr lang="es-ES" sz="2000" b="1" i="1" dirty="0" smtClean="0"/>
              <a:t>tonto</a:t>
            </a:r>
            <a:r>
              <a:rPr lang="es-ES" sz="2000" b="1" i="1" dirty="0" smtClean="0"/>
              <a:t>  </a:t>
            </a:r>
            <a:r>
              <a:rPr lang="es-ES" sz="2000" b="1" i="1" dirty="0" smtClean="0"/>
              <a:t>jajaja</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3000">
    <p:wheel spokes="3"/>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C:\Documents and Settings\Dell\Escritorio\Egiptoatuspies_Gatonegroenlaculturaegipcia.jpg"/>
          <p:cNvPicPr>
            <a:picLocks noChangeAspect="1" noChangeArrowheads="1"/>
          </p:cNvPicPr>
          <p:nvPr/>
        </p:nvPicPr>
        <p:blipFill>
          <a:blip r:embed="rId2"/>
          <a:srcRect/>
          <a:stretch>
            <a:fillRect/>
          </a:stretch>
        </p:blipFill>
        <p:spPr bwMode="auto">
          <a:xfrm>
            <a:off x="0" y="0"/>
            <a:ext cx="9152314" cy="6858000"/>
          </a:xfrm>
          <a:prstGeom prst="rect">
            <a:avLst/>
          </a:prstGeom>
          <a:noFill/>
        </p:spPr>
      </p:pic>
    </p:spTree>
  </p:cSld>
  <p:clrMapOvr>
    <a:masterClrMapping/>
  </p:clrMapOvr>
  <p:transition spd="slow" advTm="9000">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8909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gato-blanco.jpg"/>
          <p:cNvPicPr>
            <a:picLocks noChangeAspect="1" noChangeArrowheads="1"/>
          </p:cNvPicPr>
          <p:nvPr/>
        </p:nvPicPr>
        <p:blipFill>
          <a:blip r:embed="rId2"/>
          <a:srcRect/>
          <a:stretch>
            <a:fillRect/>
          </a:stretch>
        </p:blipFill>
        <p:spPr bwMode="auto">
          <a:xfrm>
            <a:off x="0" y="0"/>
            <a:ext cx="9182924" cy="6858000"/>
          </a:xfrm>
          <a:prstGeom prst="rect">
            <a:avLst/>
          </a:prstGeom>
          <a:noFill/>
        </p:spPr>
      </p:pic>
      <p:sp>
        <p:nvSpPr>
          <p:cNvPr id="6" name="5 Rectángulo"/>
          <p:cNvSpPr/>
          <p:nvPr/>
        </p:nvSpPr>
        <p:spPr>
          <a:xfrm>
            <a:off x="-214346" y="285728"/>
            <a:ext cx="4286280"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S GATOS Y SUS MISTERI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GATOS Y SUS MISTERIOS</Template>
  <TotalTime>31</TotalTime>
  <Words>944</Words>
  <Application>Microsoft Office PowerPoint</Application>
  <PresentationFormat>Presentación en pantalla (4:3)</PresentationFormat>
  <Paragraphs>103</Paragraphs>
  <Slides>77</Slides>
  <Notes>0</Notes>
  <HiddenSlides>0</HiddenSlides>
  <MMClips>0</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LOS GATOS Y SUS MISTERIOS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2014-01-15T14:54:43Z</dcterms:created>
  <dcterms:modified xsi:type="dcterms:W3CDTF">2014-01-15T15:26:10Z</dcterms:modified>
</cp:coreProperties>
</file>