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1"/>
  </p:notesMasterIdLst>
  <p:sldIdLst>
    <p:sldId id="276" r:id="rId3"/>
    <p:sldId id="280" r:id="rId4"/>
    <p:sldId id="297" r:id="rId5"/>
    <p:sldId id="291" r:id="rId6"/>
    <p:sldId id="323" r:id="rId7"/>
    <p:sldId id="283" r:id="rId8"/>
    <p:sldId id="296" r:id="rId9"/>
    <p:sldId id="284" r:id="rId10"/>
    <p:sldId id="285" r:id="rId11"/>
    <p:sldId id="286" r:id="rId12"/>
    <p:sldId id="287" r:id="rId13"/>
    <p:sldId id="281" r:id="rId14"/>
    <p:sldId id="307" r:id="rId15"/>
    <p:sldId id="325" r:id="rId16"/>
    <p:sldId id="309" r:id="rId17"/>
    <p:sldId id="320" r:id="rId18"/>
    <p:sldId id="322" r:id="rId19"/>
    <p:sldId id="324" r:id="rId20"/>
    <p:sldId id="282" r:id="rId21"/>
    <p:sldId id="289" r:id="rId22"/>
    <p:sldId id="290" r:id="rId23"/>
    <p:sldId id="292" r:id="rId24"/>
    <p:sldId id="293" r:id="rId25"/>
    <p:sldId id="294" r:id="rId26"/>
    <p:sldId id="295" r:id="rId27"/>
    <p:sldId id="312" r:id="rId28"/>
    <p:sldId id="298" r:id="rId29"/>
    <p:sldId id="321" r:id="rId30"/>
    <p:sldId id="299" r:id="rId31"/>
    <p:sldId id="300" r:id="rId32"/>
    <p:sldId id="302" r:id="rId33"/>
    <p:sldId id="301" r:id="rId34"/>
    <p:sldId id="304" r:id="rId35"/>
    <p:sldId id="308" r:id="rId36"/>
    <p:sldId id="305" r:id="rId37"/>
    <p:sldId id="306" r:id="rId38"/>
    <p:sldId id="310" r:id="rId39"/>
    <p:sldId id="303" r:id="rId40"/>
    <p:sldId id="311" r:id="rId41"/>
    <p:sldId id="313" r:id="rId42"/>
    <p:sldId id="314" r:id="rId43"/>
    <p:sldId id="315" r:id="rId44"/>
    <p:sldId id="316" r:id="rId45"/>
    <p:sldId id="317" r:id="rId46"/>
    <p:sldId id="318" r:id="rId47"/>
    <p:sldId id="319" r:id="rId48"/>
    <p:sldId id="278" r:id="rId49"/>
    <p:sldId id="326" r:id="rId50"/>
  </p:sldIdLst>
  <p:sldSz cx="9144000" cy="6858000" type="screen4x3"/>
  <p:notesSz cx="6858000" cy="9144000"/>
  <p:defaultTextStyle>
    <a:defPPr>
      <a:defRPr lang="nl-NL"/>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c3cWeGyLXOr+A30tRPuICg" hashData="vbzltb75L1C9ymEaVSgpTZR23Z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99EB"/>
    <a:srgbClr val="8B806D"/>
    <a:srgbClr val="66CCFF"/>
    <a:srgbClr val="CC9900"/>
    <a:srgbClr val="B0D5FE"/>
    <a:srgbClr val="3333FF"/>
    <a:srgbClr val="CC3300"/>
    <a:srgbClr val="0099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0806" autoAdjust="0"/>
    <p:restoredTop sz="94718" autoAdjust="0"/>
  </p:normalViewPr>
  <p:slideViewPr>
    <p:cSldViewPr>
      <p:cViewPr>
        <p:scale>
          <a:sx n="60" d="100"/>
          <a:sy n="60" d="100"/>
        </p:scale>
        <p:origin x="-1266" y="-4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FC9277D9-9622-41AB-A7B4-63EE16816C1F}" type="datetimeFigureOut">
              <a:rPr lang="es-ES"/>
              <a:pPr>
                <a:defRPr/>
              </a:pPr>
              <a:t>28/04/2014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737D6675-5432-481E-9C55-95F74200E246}"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8611"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6861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08FE4A0-E734-4375-98E3-54FB6FC5D7A7}" type="slidenum">
              <a:rPr lang="es-ES" smtClean="0"/>
              <a:pPr/>
              <a:t>4</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9B02DD9D-39D6-4175-A841-02F402E2C004}" type="slidenum">
              <a:rPr lang="nl-NL"/>
              <a:pPr>
                <a:defRPr/>
              </a:pPr>
              <a:t>‹Nº›</a:t>
            </a:fld>
            <a:endParaRPr lang="nl-NL"/>
          </a:p>
        </p:txBody>
      </p:sp>
    </p:spTree>
  </p:cSld>
  <p:clrMapOvr>
    <a:masterClrMapping/>
  </p:clrMapOvr>
  <p:transition spd="slow" advClick="0"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D308D3A9-CAD4-4234-B921-A40DBD5842A8}" type="slidenum">
              <a:rPr lang="nl-NL"/>
              <a:pPr>
                <a:defRPr/>
              </a:pPr>
              <a:t>‹Nº›</a:t>
            </a:fld>
            <a:endParaRPr lang="nl-NL"/>
          </a:p>
        </p:txBody>
      </p:sp>
    </p:spTree>
  </p:cSld>
  <p:clrMapOvr>
    <a:masterClrMapping/>
  </p:clrMapOvr>
  <p:transition spd="slow" advClick="0"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27BEAC84-79AF-4924-A309-A3EB232CF621}" type="slidenum">
              <a:rPr lang="nl-NL"/>
              <a:pPr>
                <a:defRPr/>
              </a:pPr>
              <a:t>‹Nº›</a:t>
            </a:fld>
            <a:endParaRPr lang="nl-NL"/>
          </a:p>
        </p:txBody>
      </p:sp>
    </p:spTree>
  </p:cSld>
  <p:clrMapOvr>
    <a:masterClrMapping/>
  </p:clrMapOvr>
  <p:transition spd="slow" advClick="0"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nl-NL"/>
          </a:p>
        </p:txBody>
      </p:sp>
      <p:sp>
        <p:nvSpPr>
          <p:cNvPr id="6" name="Rectangle 5"/>
          <p:cNvSpPr>
            <a:spLocks noGrp="1" noChangeArrowheads="1"/>
          </p:cNvSpPr>
          <p:nvPr>
            <p:ph type="ftr" sz="quarter" idx="11"/>
          </p:nvPr>
        </p:nvSpPr>
        <p:spPr>
          <a:ln/>
        </p:spPr>
        <p:txBody>
          <a:bodyPr/>
          <a:lstStyle>
            <a:lvl1pPr>
              <a:defRPr/>
            </a:lvl1pPr>
          </a:lstStyle>
          <a:p>
            <a:pPr>
              <a:defRPr/>
            </a:pPr>
            <a:endParaRPr lang="nl-NL"/>
          </a:p>
        </p:txBody>
      </p:sp>
      <p:sp>
        <p:nvSpPr>
          <p:cNvPr id="7" name="Rectangle 6"/>
          <p:cNvSpPr>
            <a:spLocks noGrp="1" noChangeArrowheads="1"/>
          </p:cNvSpPr>
          <p:nvPr>
            <p:ph type="sldNum" sz="quarter" idx="12"/>
          </p:nvPr>
        </p:nvSpPr>
        <p:spPr>
          <a:ln/>
        </p:spPr>
        <p:txBody>
          <a:bodyPr/>
          <a:lstStyle>
            <a:lvl1pPr>
              <a:defRPr/>
            </a:lvl1pPr>
          </a:lstStyle>
          <a:p>
            <a:pPr>
              <a:defRPr/>
            </a:pPr>
            <a:fld id="{3B68168E-1F48-4B20-8F63-83AE8F6B33ED}" type="slidenum">
              <a:rPr lang="nl-NL"/>
              <a:pPr>
                <a:defRPr/>
              </a:pPr>
              <a:t>‹Nº›</a:t>
            </a:fld>
            <a:endParaRPr lang="nl-NL"/>
          </a:p>
        </p:txBody>
      </p:sp>
    </p:spTree>
  </p:cSld>
  <p:clrMapOvr>
    <a:masterClrMapping/>
  </p:clrMapOvr>
  <p:transition spd="slow" advClick="0"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nl-NL"/>
          </a:p>
        </p:txBody>
      </p:sp>
      <p:sp>
        <p:nvSpPr>
          <p:cNvPr id="8" name="Rectangle 5"/>
          <p:cNvSpPr>
            <a:spLocks noGrp="1" noChangeArrowheads="1"/>
          </p:cNvSpPr>
          <p:nvPr>
            <p:ph type="ftr" sz="quarter" idx="11"/>
          </p:nvPr>
        </p:nvSpPr>
        <p:spPr>
          <a:ln/>
        </p:spPr>
        <p:txBody>
          <a:bodyPr/>
          <a:lstStyle>
            <a:lvl1pPr>
              <a:defRPr/>
            </a:lvl1pPr>
          </a:lstStyle>
          <a:p>
            <a:pPr>
              <a:defRPr/>
            </a:pPr>
            <a:endParaRPr lang="nl-NL"/>
          </a:p>
        </p:txBody>
      </p:sp>
      <p:sp>
        <p:nvSpPr>
          <p:cNvPr id="9" name="Rectangle 6"/>
          <p:cNvSpPr>
            <a:spLocks noGrp="1" noChangeArrowheads="1"/>
          </p:cNvSpPr>
          <p:nvPr>
            <p:ph type="sldNum" sz="quarter" idx="12"/>
          </p:nvPr>
        </p:nvSpPr>
        <p:spPr>
          <a:ln/>
        </p:spPr>
        <p:txBody>
          <a:bodyPr/>
          <a:lstStyle>
            <a:lvl1pPr>
              <a:defRPr/>
            </a:lvl1pPr>
          </a:lstStyle>
          <a:p>
            <a:pPr>
              <a:defRPr/>
            </a:pPr>
            <a:fld id="{C7F16BB6-4D4A-446E-B309-027DE53F7A33}" type="slidenum">
              <a:rPr lang="nl-NL"/>
              <a:pPr>
                <a:defRPr/>
              </a:pPr>
              <a:t>‹Nº›</a:t>
            </a:fld>
            <a:endParaRPr lang="nl-NL"/>
          </a:p>
        </p:txBody>
      </p:sp>
    </p:spTree>
  </p:cSld>
  <p:clrMapOvr>
    <a:masterClrMapping/>
  </p:clrMapOvr>
  <p:transition spd="slow" advClick="0"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nl-NL"/>
          </a:p>
        </p:txBody>
      </p:sp>
      <p:sp>
        <p:nvSpPr>
          <p:cNvPr id="4" name="Rectangle 5"/>
          <p:cNvSpPr>
            <a:spLocks noGrp="1" noChangeArrowheads="1"/>
          </p:cNvSpPr>
          <p:nvPr>
            <p:ph type="ftr" sz="quarter" idx="11"/>
          </p:nvPr>
        </p:nvSpPr>
        <p:spPr>
          <a:ln/>
        </p:spPr>
        <p:txBody>
          <a:bodyPr/>
          <a:lstStyle>
            <a:lvl1pPr>
              <a:defRPr/>
            </a:lvl1pPr>
          </a:lstStyle>
          <a:p>
            <a:pPr>
              <a:defRPr/>
            </a:pPr>
            <a:endParaRPr lang="nl-NL"/>
          </a:p>
        </p:txBody>
      </p:sp>
      <p:sp>
        <p:nvSpPr>
          <p:cNvPr id="5" name="Rectangle 6"/>
          <p:cNvSpPr>
            <a:spLocks noGrp="1" noChangeArrowheads="1"/>
          </p:cNvSpPr>
          <p:nvPr>
            <p:ph type="sldNum" sz="quarter" idx="12"/>
          </p:nvPr>
        </p:nvSpPr>
        <p:spPr>
          <a:ln/>
        </p:spPr>
        <p:txBody>
          <a:bodyPr/>
          <a:lstStyle>
            <a:lvl1pPr>
              <a:defRPr/>
            </a:lvl1pPr>
          </a:lstStyle>
          <a:p>
            <a:pPr>
              <a:defRPr/>
            </a:pPr>
            <a:fld id="{B1519F56-9A6C-4735-9116-510BE4B38C5D}" type="slidenum">
              <a:rPr lang="nl-NL"/>
              <a:pPr>
                <a:defRPr/>
              </a:pPr>
              <a:t>‹Nº›</a:t>
            </a:fld>
            <a:endParaRPr lang="nl-NL"/>
          </a:p>
        </p:txBody>
      </p:sp>
    </p:spTree>
  </p:cSld>
  <p:clrMapOvr>
    <a:masterClrMapping/>
  </p:clrMapOvr>
  <p:transition spd="slow" advClick="0"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nl-NL"/>
          </a:p>
        </p:txBody>
      </p:sp>
      <p:sp>
        <p:nvSpPr>
          <p:cNvPr id="3" name="Rectangle 5"/>
          <p:cNvSpPr>
            <a:spLocks noGrp="1" noChangeArrowheads="1"/>
          </p:cNvSpPr>
          <p:nvPr>
            <p:ph type="ftr" sz="quarter" idx="11"/>
          </p:nvPr>
        </p:nvSpPr>
        <p:spPr>
          <a:ln/>
        </p:spPr>
        <p:txBody>
          <a:bodyPr/>
          <a:lstStyle>
            <a:lvl1pPr>
              <a:defRPr/>
            </a:lvl1pPr>
          </a:lstStyle>
          <a:p>
            <a:pPr>
              <a:defRPr/>
            </a:pPr>
            <a:endParaRPr lang="nl-NL"/>
          </a:p>
        </p:txBody>
      </p:sp>
      <p:sp>
        <p:nvSpPr>
          <p:cNvPr id="4" name="Rectangle 6"/>
          <p:cNvSpPr>
            <a:spLocks noGrp="1" noChangeArrowheads="1"/>
          </p:cNvSpPr>
          <p:nvPr>
            <p:ph type="sldNum" sz="quarter" idx="12"/>
          </p:nvPr>
        </p:nvSpPr>
        <p:spPr>
          <a:ln/>
        </p:spPr>
        <p:txBody>
          <a:bodyPr/>
          <a:lstStyle>
            <a:lvl1pPr>
              <a:defRPr/>
            </a:lvl1pPr>
          </a:lstStyle>
          <a:p>
            <a:pPr>
              <a:defRPr/>
            </a:pPr>
            <a:fld id="{73AB3D63-AAB6-4FAF-B5D6-3C5E3485CB87}" type="slidenum">
              <a:rPr lang="nl-NL"/>
              <a:pPr>
                <a:defRPr/>
              </a:pPr>
              <a:t>‹Nº›</a:t>
            </a:fld>
            <a:endParaRPr lang="nl-NL"/>
          </a:p>
        </p:txBody>
      </p:sp>
    </p:spTree>
  </p:cSld>
  <p:clrMapOvr>
    <a:masterClrMapping/>
  </p:clrMapOvr>
  <p:transition spd="slow" advClick="0"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nl-NL"/>
          </a:p>
        </p:txBody>
      </p:sp>
      <p:sp>
        <p:nvSpPr>
          <p:cNvPr id="6" name="Rectangle 5"/>
          <p:cNvSpPr>
            <a:spLocks noGrp="1" noChangeArrowheads="1"/>
          </p:cNvSpPr>
          <p:nvPr>
            <p:ph type="ftr" sz="quarter" idx="11"/>
          </p:nvPr>
        </p:nvSpPr>
        <p:spPr>
          <a:ln/>
        </p:spPr>
        <p:txBody>
          <a:bodyPr/>
          <a:lstStyle>
            <a:lvl1pPr>
              <a:defRPr/>
            </a:lvl1pPr>
          </a:lstStyle>
          <a:p>
            <a:pPr>
              <a:defRPr/>
            </a:pPr>
            <a:endParaRPr lang="nl-NL"/>
          </a:p>
        </p:txBody>
      </p:sp>
      <p:sp>
        <p:nvSpPr>
          <p:cNvPr id="7" name="Rectangle 6"/>
          <p:cNvSpPr>
            <a:spLocks noGrp="1" noChangeArrowheads="1"/>
          </p:cNvSpPr>
          <p:nvPr>
            <p:ph type="sldNum" sz="quarter" idx="12"/>
          </p:nvPr>
        </p:nvSpPr>
        <p:spPr>
          <a:ln/>
        </p:spPr>
        <p:txBody>
          <a:bodyPr/>
          <a:lstStyle>
            <a:lvl1pPr>
              <a:defRPr/>
            </a:lvl1pPr>
          </a:lstStyle>
          <a:p>
            <a:pPr>
              <a:defRPr/>
            </a:pPr>
            <a:fld id="{F5937ABC-5BBA-4026-AA49-89D62F12696F}" type="slidenum">
              <a:rPr lang="nl-NL"/>
              <a:pPr>
                <a:defRPr/>
              </a:pPr>
              <a:t>‹Nº›</a:t>
            </a:fld>
            <a:endParaRPr lang="nl-NL"/>
          </a:p>
        </p:txBody>
      </p:sp>
    </p:spTree>
  </p:cSld>
  <p:clrMapOvr>
    <a:masterClrMapping/>
  </p:clrMapOvr>
  <p:transition spd="slow" advClick="0"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nl-NL"/>
          </a:p>
        </p:txBody>
      </p:sp>
      <p:sp>
        <p:nvSpPr>
          <p:cNvPr id="6" name="Rectangle 5"/>
          <p:cNvSpPr>
            <a:spLocks noGrp="1" noChangeArrowheads="1"/>
          </p:cNvSpPr>
          <p:nvPr>
            <p:ph type="ftr" sz="quarter" idx="11"/>
          </p:nvPr>
        </p:nvSpPr>
        <p:spPr>
          <a:ln/>
        </p:spPr>
        <p:txBody>
          <a:bodyPr/>
          <a:lstStyle>
            <a:lvl1pPr>
              <a:defRPr/>
            </a:lvl1pPr>
          </a:lstStyle>
          <a:p>
            <a:pPr>
              <a:defRPr/>
            </a:pPr>
            <a:endParaRPr lang="nl-NL"/>
          </a:p>
        </p:txBody>
      </p:sp>
      <p:sp>
        <p:nvSpPr>
          <p:cNvPr id="7" name="Rectangle 6"/>
          <p:cNvSpPr>
            <a:spLocks noGrp="1" noChangeArrowheads="1"/>
          </p:cNvSpPr>
          <p:nvPr>
            <p:ph type="sldNum" sz="quarter" idx="12"/>
          </p:nvPr>
        </p:nvSpPr>
        <p:spPr>
          <a:ln/>
        </p:spPr>
        <p:txBody>
          <a:bodyPr/>
          <a:lstStyle>
            <a:lvl1pPr>
              <a:defRPr/>
            </a:lvl1pPr>
          </a:lstStyle>
          <a:p>
            <a:pPr>
              <a:defRPr/>
            </a:pPr>
            <a:fld id="{BA8899EF-168F-4ACB-B4C8-5C7D7E4424A6}" type="slidenum">
              <a:rPr lang="nl-NL"/>
              <a:pPr>
                <a:defRPr/>
              </a:pPr>
              <a:t>‹Nº›</a:t>
            </a:fld>
            <a:endParaRPr lang="nl-NL"/>
          </a:p>
        </p:txBody>
      </p:sp>
    </p:spTree>
  </p:cSld>
  <p:clrMapOvr>
    <a:masterClrMapping/>
  </p:clrMapOvr>
  <p:transition spd="slow" advClick="0"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A7592246-CA24-4678-9E45-C55C4D515329}" type="slidenum">
              <a:rPr lang="nl-NL"/>
              <a:pPr>
                <a:defRPr/>
              </a:pPr>
              <a:t>‹Nº›</a:t>
            </a:fld>
            <a:endParaRPr lang="nl-NL"/>
          </a:p>
        </p:txBody>
      </p:sp>
    </p:spTree>
  </p:cSld>
  <p:clrMapOvr>
    <a:masterClrMapping/>
  </p:clrMapOvr>
  <p:transition spd="slow" advClick="0"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B568C67C-CCD7-4E31-AB58-803AB52247A1}" type="slidenum">
              <a:rPr lang="nl-NL"/>
              <a:pPr>
                <a:defRPr/>
              </a:pPr>
              <a:t>‹Nº›</a:t>
            </a:fld>
            <a:endParaRPr lang="nl-NL"/>
          </a:p>
        </p:txBody>
      </p:sp>
    </p:spTree>
  </p:cSld>
  <p:clrMapOvr>
    <a:masterClrMapping/>
  </p:clrMapOvr>
  <p:transition spd="slow" advClick="0"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97DBD48-3C20-4B4A-AF06-DFA41682A6A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FF0000"/>
            </a:gs>
            <a:gs pos="25000">
              <a:srgbClr val="FF6633"/>
            </a:gs>
            <a:gs pos="50000">
              <a:srgbClr val="FFFF00"/>
            </a:gs>
            <a:gs pos="75000">
              <a:srgbClr val="01A78F"/>
            </a:gs>
            <a:gs pos="100000">
              <a:srgbClr val="3366FF"/>
            </a:gs>
          </a:gsLst>
          <a:lin ang="5400000"/>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nl-NL" smtClean="0"/>
              <a:t>Clic para editar estilo título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nl-NL" smtClean="0"/>
              <a:t>Haga clic para modificar el estilo de texto del patrón</a:t>
            </a:r>
          </a:p>
          <a:p>
            <a:pPr lvl="1"/>
            <a:r>
              <a:rPr lang="nl-NL" smtClean="0"/>
              <a:t>Segundo nivel</a:t>
            </a:r>
          </a:p>
          <a:p>
            <a:pPr lvl="2"/>
            <a:r>
              <a:rPr lang="nl-NL" smtClean="0"/>
              <a:t>Tercer nivel</a:t>
            </a:r>
          </a:p>
          <a:p>
            <a:pPr lvl="3"/>
            <a:r>
              <a:rPr lang="nl-NL" smtClean="0"/>
              <a:t>Cuarto nivel</a:t>
            </a:r>
          </a:p>
          <a:p>
            <a:pPr lvl="4"/>
            <a:r>
              <a:rPr lang="nl-NL" smtClean="0"/>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nl-NL"/>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nl-NL"/>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830123E6-366B-42D3-9FF0-844C9E457227}" type="slidenum">
              <a:rPr lang="nl-NL"/>
              <a:pPr>
                <a:defRPr/>
              </a:pPr>
              <a:t>‹Nº›</a:t>
            </a:fld>
            <a:endParaRPr lang="nl-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6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6D14A22-15C2-4C9A-8239-81ECB96FAE2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granmisterio.files.wordpress.com/2013/06/1-1234314060-6_moeraki-boulders.jpg" TargetMode="External"/><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3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f97436bfc64adb2838df224b8d9bd5ad.jpg"/>
          <p:cNvPicPr>
            <a:picLocks noChangeAspect="1" noChangeArrowheads="1"/>
          </p:cNvPicPr>
          <p:nvPr/>
        </p:nvPicPr>
        <p:blipFill>
          <a:blip r:embed="rId3"/>
          <a:srcRect b="4166"/>
          <a:stretch>
            <a:fillRect/>
          </a:stretch>
        </p:blipFill>
        <p:spPr bwMode="auto">
          <a:xfrm>
            <a:off x="0" y="0"/>
            <a:ext cx="9215438" cy="6858000"/>
          </a:xfrm>
          <a:prstGeom prst="rect">
            <a:avLst/>
          </a:prstGeom>
          <a:noFill/>
          <a:ln w="9525">
            <a:noFill/>
            <a:miter lim="800000"/>
            <a:headEnd/>
            <a:tailEnd/>
          </a:ln>
        </p:spPr>
      </p:pic>
      <p:sp>
        <p:nvSpPr>
          <p:cNvPr id="6" name="5 Rectángulo"/>
          <p:cNvSpPr/>
          <p:nvPr/>
        </p:nvSpPr>
        <p:spPr>
          <a:xfrm>
            <a:off x="714348" y="428604"/>
            <a:ext cx="7500958" cy="1938974"/>
          </a:xfrm>
          <a:prstGeom prst="rect">
            <a:avLst/>
          </a:prstGeom>
        </p:spPr>
        <p:txBody>
          <a:bodyPr lIns="91422" tIns="45711" rIns="91422" bIns="45711">
            <a:spAutoFit/>
          </a:bodyPr>
          <a:lstStyle/>
          <a:p>
            <a:pPr algn="ctr">
              <a:defRPr/>
            </a:pPr>
            <a:r>
              <a:rPr lang="es-ES" sz="60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Las misteriosas </a:t>
            </a:r>
          </a:p>
          <a:p>
            <a:pPr algn="ctr">
              <a:defRPr/>
            </a:pPr>
            <a:r>
              <a:rPr lang="es-ES" sz="60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esferas de piedra</a:t>
            </a:r>
          </a:p>
        </p:txBody>
      </p:sp>
      <p:pic>
        <p:nvPicPr>
          <p:cNvPr id="2052" name="Picture 8"/>
          <p:cNvPicPr>
            <a:picLocks noChangeAspect="1" noChangeArrowheads="1"/>
          </p:cNvPicPr>
          <p:nvPr/>
        </p:nvPicPr>
        <p:blipFill>
          <a:blip r:embed="rId4"/>
          <a:srcRect/>
          <a:stretch>
            <a:fillRect/>
          </a:stretch>
        </p:blipFill>
        <p:spPr bwMode="auto">
          <a:xfrm>
            <a:off x="285750" y="214313"/>
            <a:ext cx="1025525" cy="723900"/>
          </a:xfrm>
          <a:prstGeom prst="rect">
            <a:avLst/>
          </a:prstGeom>
          <a:noFill/>
          <a:ln w="9525">
            <a:noFill/>
            <a:round/>
            <a:headEnd/>
            <a:tailEnd/>
          </a:ln>
        </p:spPr>
      </p:pic>
      <p:pic>
        <p:nvPicPr>
          <p:cNvPr id="2053"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2056" name="Image 2" descr="swirlrainbw3.gif"/>
          <p:cNvPicPr>
            <a:picLocks noChangeAspect="1"/>
          </p:cNvPicPr>
          <p:nvPr/>
        </p:nvPicPr>
        <p:blipFill>
          <a:blip r:embed="rId5"/>
          <a:srcRect/>
          <a:stretch>
            <a:fillRect/>
          </a:stretch>
        </p:blipFill>
        <p:spPr bwMode="auto">
          <a:xfrm rot="5400000">
            <a:off x="5749925" y="3394075"/>
            <a:ext cx="6858000" cy="69850"/>
          </a:xfrm>
          <a:prstGeom prst="rect">
            <a:avLst/>
          </a:prstGeom>
          <a:noFill/>
          <a:ln w="9525">
            <a:noFill/>
            <a:miter lim="800000"/>
            <a:headEnd/>
            <a:tailEnd/>
          </a:ln>
        </p:spPr>
      </p:pic>
      <p:pic>
        <p:nvPicPr>
          <p:cNvPr id="2057" name="Picture 2" descr="CARA"/>
          <p:cNvPicPr>
            <a:picLocks noChangeAspect="1" noChangeArrowheads="1"/>
          </p:cNvPicPr>
          <p:nvPr/>
        </p:nvPicPr>
        <p:blipFill>
          <a:blip r:embed="rId6"/>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Click="0" advTm="6000">
    <p:dissolve/>
    <p:sndAc>
      <p:stSnd loop="1">
        <p:snd r:embed="rId2" name="lennon  9.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Rectángulo"/>
          <p:cNvSpPr>
            <a:spLocks noChangeArrowheads="1"/>
          </p:cNvSpPr>
          <p:nvPr/>
        </p:nvSpPr>
        <p:spPr bwMode="auto">
          <a:xfrm>
            <a:off x="1000125" y="785813"/>
            <a:ext cx="7429500" cy="5262562"/>
          </a:xfrm>
          <a:prstGeom prst="rect">
            <a:avLst/>
          </a:prstGeom>
          <a:noFill/>
          <a:ln w="9525">
            <a:noFill/>
            <a:miter lim="800000"/>
            <a:headEnd/>
            <a:tailEnd/>
          </a:ln>
        </p:spPr>
        <p:txBody>
          <a:bodyPr>
            <a:spAutoFit/>
          </a:bodyPr>
          <a:lstStyle/>
          <a:p>
            <a:pPr algn="ctr"/>
            <a:r>
              <a:rPr lang="es-ES" b="1" i="1">
                <a:latin typeface="Arial" charset="0"/>
                <a:cs typeface="Arial" charset="0"/>
              </a:rPr>
              <a:t>Enormes esferas repartidas por todo el mundo y que ninguna cultura remota reivindicó para sí.  ¿De dónde salieron? ¿Por qué nadie las reclamó para sí? ¿Cuántas esferas de éstas hay por todo el mundo y dónde están?</a:t>
            </a:r>
          </a:p>
          <a:p>
            <a:pPr algn="ctr"/>
            <a:r>
              <a:rPr lang="es-ES" b="1" i="1">
                <a:latin typeface="Arial" charset="0"/>
                <a:cs typeface="Arial" charset="0"/>
              </a:rPr>
              <a:t>Corría el año 1939 cuando la empresa norteamericana United Fruit Company comenzó a sembrar plantas de banano en el delta del Diquis, en Costa Rica.  Toda la selva tropical sufrió el exterminio de cientos de especies vegetales y animales, taladas a golpe de hacha, sierra y tractor, una demoledora deforestación que dejaría al descubierto los tesoros arqueológicos de esta zona.</a:t>
            </a:r>
          </a:p>
        </p:txBody>
      </p:sp>
      <p:pic>
        <p:nvPicPr>
          <p:cNvPr id="3" name="Picture 3" descr="illusion-019"/>
          <p:cNvPicPr>
            <a:picLocks noChangeAspect="1" noChangeArrowheads="1" noCrop="1"/>
          </p:cNvPicPr>
          <p:nvPr/>
        </p:nvPicPr>
        <p:blipFill>
          <a:blip r:embed="rId2">
            <a:duotone>
              <a:prstClr val="black"/>
              <a:schemeClr val="accent1">
                <a:lumMod val="60000"/>
                <a:lumOff val="40000"/>
                <a:tint val="45000"/>
                <a:satMod val="400000"/>
              </a:schemeClr>
            </a:duotone>
          </a:blip>
          <a:srcRect/>
          <a:stretch>
            <a:fillRect/>
          </a:stretch>
        </p:blipFill>
        <p:spPr bwMode="auto">
          <a:xfrm>
            <a:off x="0" y="-90488"/>
            <a:ext cx="9144000" cy="6948488"/>
          </a:xfrm>
          <a:prstGeom prst="rect">
            <a:avLst/>
          </a:prstGeom>
          <a:noFill/>
          <a:ln w="9525">
            <a:noFill/>
            <a:miter lim="800000"/>
            <a:headEnd/>
            <a:tailEnd/>
          </a:ln>
        </p:spPr>
      </p:pic>
    </p:spTree>
  </p:cSld>
  <p:clrMapOvr>
    <a:masterClrMapping/>
  </p:clrMapOvr>
  <p:transition spd="slow" advClick="0"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moeraki_boulders_1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19458" name="1 Rectángulo"/>
          <p:cNvSpPr>
            <a:spLocks noChangeArrowheads="1"/>
          </p:cNvSpPr>
          <p:nvPr/>
        </p:nvSpPr>
        <p:spPr bwMode="auto">
          <a:xfrm>
            <a:off x="214313" y="642938"/>
            <a:ext cx="4000500" cy="6002337"/>
          </a:xfrm>
          <a:prstGeom prst="rect">
            <a:avLst/>
          </a:prstGeom>
          <a:noFill/>
          <a:ln w="9525">
            <a:noFill/>
            <a:miter lim="800000"/>
            <a:headEnd/>
            <a:tailEnd/>
          </a:ln>
        </p:spPr>
        <p:txBody>
          <a:bodyPr>
            <a:spAutoFit/>
          </a:bodyPr>
          <a:lstStyle/>
          <a:p>
            <a:pPr algn="ctr"/>
            <a:r>
              <a:rPr lang="es-ES" sz="1600" b="1" i="1">
                <a:latin typeface="Arial" charset="0"/>
                <a:cs typeface="Arial" charset="0"/>
              </a:rPr>
              <a:t>Lothrop creyó, de forma errónea, que estas esferas de piedra sólo se podían encontrar en Costa Rica. Y así lo dejo escrito.</a:t>
            </a:r>
          </a:p>
          <a:p>
            <a:pPr algn="ctr"/>
            <a:r>
              <a:rPr lang="es-ES" sz="1600" b="1" i="1">
                <a:latin typeface="Arial" charset="0"/>
                <a:cs typeface="Arial" charset="0"/>
              </a:rPr>
              <a:t>En 1990, el Museo Nacional de Costa Rica, se embarca en el proyecto “Hombre y ambiente en el Delta del Diquis” para arrojar luz sobre los constructores de las esferas y averiguar por qué las crearon. Sus conclusiones fueron que las enormes piedras fueron obra de una civilización amerindia desconocida, instalada en el Delta del Diquis desde tiempos inmemoriales.  Según ellos, esta cultura debió estar sumamente organizada y usaron unas técnicas de esculpido y pulido muy perfeccionadas, que llevaron varios siglos. Su fabricación se dio, siempre según el museo citado, 200 años antes de Cristo, continuándose de forma ininterrumpida hasta la llegada de los conquistadores españoles.</a:t>
            </a:r>
          </a:p>
        </p:txBody>
      </p:sp>
      <p:pic>
        <p:nvPicPr>
          <p:cNvPr id="19459" name="Picture 2" descr="C:\Documents and Settings\Dell\Escritorio\67087391_p.jpg"/>
          <p:cNvPicPr>
            <a:picLocks noChangeAspect="1" noChangeArrowheads="1"/>
          </p:cNvPicPr>
          <p:nvPr/>
        </p:nvPicPr>
        <p:blipFill>
          <a:blip r:embed="rId3"/>
          <a:srcRect/>
          <a:stretch>
            <a:fillRect/>
          </a:stretch>
        </p:blipFill>
        <p:spPr bwMode="auto">
          <a:xfrm>
            <a:off x="4500563" y="642938"/>
            <a:ext cx="4357687" cy="5357812"/>
          </a:xfrm>
          <a:prstGeom prst="rect">
            <a:avLst/>
          </a:prstGeom>
          <a:noFill/>
          <a:ln w="9525">
            <a:noFill/>
            <a:miter lim="800000"/>
            <a:headEnd/>
            <a:tailEnd/>
          </a:ln>
        </p:spPr>
      </p:pic>
      <p:pic>
        <p:nvPicPr>
          <p:cNvPr id="4" name="Picture 3" descr="illusion-015"/>
          <p:cNvPicPr>
            <a:picLocks noChangeAspect="1" noChangeArrowheads="1" noCrop="1"/>
          </p:cNvPicPr>
          <p:nvPr/>
        </p:nvPicPr>
        <p:blipFill>
          <a:blip r:embed="rId4">
            <a:duotone>
              <a:prstClr val="black"/>
              <a:srgbClr val="FFFF00">
                <a:tint val="45000"/>
                <a:satMod val="400000"/>
              </a:srgbClr>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Click="0" advTm="4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a:duotone>
              <a:prstClr val="black"/>
              <a:srgbClr val="FFFF00">
                <a:tint val="45000"/>
                <a:satMod val="400000"/>
              </a:srgbClr>
            </a:duotone>
          </a:blip>
          <a:srcRect/>
          <a:stretch>
            <a:fillRect/>
          </a:stretch>
        </p:blipFill>
        <p:spPr bwMode="auto">
          <a:xfrm>
            <a:off x="0" y="-19050"/>
            <a:ext cx="9144000" cy="6877050"/>
          </a:xfrm>
          <a:prstGeom prst="rect">
            <a:avLst/>
          </a:prstGeom>
          <a:noFill/>
          <a:ln w="9525">
            <a:noFill/>
            <a:miter lim="800000"/>
            <a:headEnd/>
            <a:tailEnd/>
          </a:ln>
        </p:spPr>
      </p:pic>
      <p:pic>
        <p:nvPicPr>
          <p:cNvPr id="14338" name="Picture 2" descr="C:\Documents and Settings\Dell\Escritorio\2-300x195.jpg"/>
          <p:cNvPicPr>
            <a:picLocks noChangeAspect="1" noChangeArrowheads="1"/>
          </p:cNvPicPr>
          <p:nvPr/>
        </p:nvPicPr>
        <p:blipFill>
          <a:blip r:embed="rId3"/>
          <a:srcRect/>
          <a:stretch>
            <a:fillRect/>
          </a:stretch>
        </p:blipFill>
        <p:spPr bwMode="auto">
          <a:xfrm>
            <a:off x="0" y="0"/>
            <a:ext cx="9144000" cy="6858000"/>
          </a:xfrm>
          <a:prstGeom prst="ellipse">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a:clrChange>
              <a:clrFrom>
                <a:srgbClr val="060606"/>
              </a:clrFrom>
              <a:clrTo>
                <a:srgbClr val="060606">
                  <a:alpha val="0"/>
                </a:srgbClr>
              </a:clrTo>
            </a:clrChange>
            <a:duotone>
              <a:prstClr val="black"/>
              <a:srgbClr val="92D050">
                <a:tint val="45000"/>
                <a:satMod val="400000"/>
              </a:srgbClr>
            </a:duotone>
            <a:lum contrast="-40000"/>
          </a:blip>
          <a:srcRect/>
          <a:stretch>
            <a:fillRect/>
          </a:stretch>
        </p:blipFill>
        <p:spPr bwMode="auto">
          <a:xfrm>
            <a:off x="0" y="0"/>
            <a:ext cx="9144000" cy="6858000"/>
          </a:xfrm>
          <a:prstGeom prst="rect">
            <a:avLst/>
          </a:prstGeom>
          <a:noFill/>
          <a:ln w="9525">
            <a:noFill/>
            <a:miter lim="800000"/>
            <a:headEnd/>
            <a:tailEnd/>
          </a:ln>
        </p:spPr>
      </p:pic>
      <p:sp>
        <p:nvSpPr>
          <p:cNvPr id="6147" name="2 Rectángulo"/>
          <p:cNvSpPr>
            <a:spLocks noChangeArrowheads="1"/>
          </p:cNvSpPr>
          <p:nvPr/>
        </p:nvSpPr>
        <p:spPr bwMode="auto">
          <a:xfrm>
            <a:off x="5429250" y="428625"/>
            <a:ext cx="3429000" cy="6248400"/>
          </a:xfrm>
          <a:prstGeom prst="rect">
            <a:avLst/>
          </a:prstGeom>
          <a:noFill/>
          <a:ln w="9525">
            <a:noFill/>
            <a:miter lim="800000"/>
            <a:headEnd/>
            <a:tailEnd/>
          </a:ln>
        </p:spPr>
        <p:txBody>
          <a:bodyPr>
            <a:spAutoFit/>
          </a:bodyPr>
          <a:lstStyle/>
          <a:p>
            <a:pPr algn="ctr"/>
            <a:r>
              <a:rPr lang="es-ES" sz="2000" b="1" i="1" dirty="0">
                <a:latin typeface="Arial" charset="0"/>
                <a:cs typeface="Arial" charset="0"/>
              </a:rPr>
              <a:t>En Sierra Ameca, México, las hay de entre 60 y 335 centímetros, y también se consideran manufacturadas por obra de la cristalización de cenizas volcánicas.</a:t>
            </a:r>
          </a:p>
          <a:p>
            <a:pPr algn="ctr"/>
            <a:r>
              <a:rPr lang="es-ES" sz="2000" b="1" i="1" dirty="0">
                <a:latin typeface="Arial" charset="0"/>
                <a:cs typeface="Arial" charset="0"/>
              </a:rPr>
              <a:t>En el parque </a:t>
            </a:r>
            <a:r>
              <a:rPr lang="es-ES" sz="2000" b="1" i="1" dirty="0" err="1">
                <a:latin typeface="Arial" charset="0"/>
                <a:cs typeface="Arial" charset="0"/>
              </a:rPr>
              <a:t>geopaleontológico</a:t>
            </a:r>
            <a:r>
              <a:rPr lang="es-ES" sz="2000" b="1" i="1" dirty="0">
                <a:latin typeface="Arial" charset="0"/>
                <a:cs typeface="Arial" charset="0"/>
              </a:rPr>
              <a:t> de Ischigualasto, en Argentina, declarado como Patrimonio de la Humanidad por la UNESCO, en el llamado Valle de la Luna, se encontraron manifestaciones de arte rupestre junto a las populares esferas de piedra.</a:t>
            </a:r>
          </a:p>
        </p:txBody>
      </p:sp>
      <p:pic>
        <p:nvPicPr>
          <p:cNvPr id="6148" name="Picture 2" descr="C:\Documents and Settings\Dell\Escritorio\2le0aac.jpg"/>
          <p:cNvPicPr>
            <a:picLocks noChangeAspect="1" noChangeArrowheads="1"/>
          </p:cNvPicPr>
          <p:nvPr/>
        </p:nvPicPr>
        <p:blipFill>
          <a:blip r:embed="rId3"/>
          <a:srcRect/>
          <a:stretch>
            <a:fillRect/>
          </a:stretch>
        </p:blipFill>
        <p:spPr bwMode="auto">
          <a:xfrm>
            <a:off x="0" y="0"/>
            <a:ext cx="5224463" cy="6858000"/>
          </a:xfrm>
          <a:prstGeom prst="rect">
            <a:avLst/>
          </a:prstGeom>
          <a:noFill/>
          <a:ln w="9525">
            <a:noFill/>
            <a:miter lim="800000"/>
            <a:headEnd/>
            <a:tailEnd/>
          </a:ln>
        </p:spPr>
      </p:pic>
    </p:spTree>
  </p:cSld>
  <p:clrMapOvr>
    <a:masterClrMapping/>
  </p:clrMapOvr>
  <p:transition spd="slow" advClick="0"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moeraki_boulders_nz2.jpg"/>
          <p:cNvPicPr>
            <a:picLocks noChangeAspect="1" noChangeArrowheads="1"/>
          </p:cNvPicPr>
          <p:nvPr/>
        </p:nvPicPr>
        <p:blipFill>
          <a:blip r:embed="rId2"/>
          <a:srcRect/>
          <a:stretch>
            <a:fillRect/>
          </a:stretch>
        </p:blipFill>
        <p:spPr bwMode="auto">
          <a:xfrm>
            <a:off x="0" y="0"/>
            <a:ext cx="9323388"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wqw2.bmp"/>
          <p:cNvPicPr>
            <a:picLocks noChangeAspect="1" noChangeArrowheads="1"/>
          </p:cNvPicPr>
          <p:nvPr/>
        </p:nvPicPr>
        <p:blipFill>
          <a:blip r:embed="rId2"/>
          <a:srcRect/>
          <a:stretch>
            <a:fillRect/>
          </a:stretch>
        </p:blipFill>
        <p:spPr bwMode="auto">
          <a:xfrm>
            <a:off x="0" y="0"/>
            <a:ext cx="9139238"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untitled.bmp"/>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q2w.bmp"/>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a:clrChange>
              <a:clrFrom>
                <a:srgbClr val="060606"/>
              </a:clrFrom>
              <a:clrTo>
                <a:srgbClr val="060606">
                  <a:alpha val="0"/>
                </a:srgbClr>
              </a:clrTo>
            </a:clrChange>
            <a:duotone>
              <a:prstClr val="black"/>
              <a:srgbClr val="92D050">
                <a:tint val="45000"/>
                <a:satMod val="400000"/>
              </a:srgbClr>
            </a:duotone>
            <a:lum contrast="-40000"/>
          </a:blip>
          <a:srcRect/>
          <a:stretch>
            <a:fillRect/>
          </a:stretch>
        </p:blipFill>
        <p:spPr bwMode="auto">
          <a:xfrm>
            <a:off x="0" y="0"/>
            <a:ext cx="9144000" cy="6858000"/>
          </a:xfrm>
          <a:prstGeom prst="rect">
            <a:avLst/>
          </a:prstGeom>
          <a:noFill/>
          <a:ln w="9525">
            <a:noFill/>
            <a:miter lim="800000"/>
            <a:headEnd/>
            <a:tailEnd/>
          </a:ln>
        </p:spPr>
      </p:pic>
      <p:sp>
        <p:nvSpPr>
          <p:cNvPr id="10243" name="1 Rectángulo"/>
          <p:cNvSpPr>
            <a:spLocks noChangeArrowheads="1"/>
          </p:cNvSpPr>
          <p:nvPr/>
        </p:nvSpPr>
        <p:spPr bwMode="auto">
          <a:xfrm>
            <a:off x="5429256" y="500042"/>
            <a:ext cx="3357563" cy="5878532"/>
          </a:xfrm>
          <a:prstGeom prst="rect">
            <a:avLst/>
          </a:prstGeom>
          <a:noFill/>
          <a:ln w="9525">
            <a:noFill/>
            <a:miter lim="800000"/>
            <a:headEnd/>
            <a:tailEnd/>
          </a:ln>
        </p:spPr>
        <p:txBody>
          <a:bodyPr>
            <a:spAutoFit/>
          </a:bodyPr>
          <a:lstStyle/>
          <a:p>
            <a:pPr algn="ctr"/>
            <a:r>
              <a:rPr lang="es-ES" sz="1600" b="1" i="1" dirty="0">
                <a:latin typeface="Arial" pitchFamily="34" charset="0"/>
                <a:cs typeface="Arial" pitchFamily="34" charset="0"/>
              </a:rPr>
              <a:t>Es extraño, parece que su interior esté formado por fluidos extraños, se tomaron muestras para analizar en búsqueda de un posible origen orgánico. Explicaciones científicas han podido teorizar sobre su formación, hablando de que se tratan de perlas formadas durante millones de años mediante el mar y que han sido arrastradas.</a:t>
            </a:r>
          </a:p>
          <a:p>
            <a:pPr algn="ctr"/>
            <a:r>
              <a:rPr lang="es-ES" sz="1600" b="1" i="1" dirty="0">
                <a:latin typeface="Arial" pitchFamily="34" charset="0"/>
                <a:cs typeface="Arial" pitchFamily="34" charset="0"/>
              </a:rPr>
              <a:t>Las piedras aparecen también incrustadas en la montaña ¿Qué son estas cosas?</a:t>
            </a:r>
          </a:p>
          <a:p>
            <a:pPr algn="ctr"/>
            <a:r>
              <a:rPr lang="es-ES" sz="1600" b="1" i="1" dirty="0">
                <a:latin typeface="Arial" pitchFamily="34" charset="0"/>
                <a:cs typeface="Arial" pitchFamily="34" charset="0"/>
              </a:rPr>
              <a:t>Investigadores como Alberto canosa mantienen la tesis de que las piedras guardan los gigantes, néfilim de la antigüedad que por alguna razón o el diluvio universal, se encerraron en esferas</a:t>
            </a:r>
            <a:r>
              <a:rPr lang="es-ES" dirty="0"/>
              <a:t/>
            </a:r>
            <a:br>
              <a:rPr lang="es-ES" dirty="0"/>
            </a:br>
            <a:endParaRPr lang="es-ES" dirty="0"/>
          </a:p>
        </p:txBody>
      </p:sp>
      <p:pic>
        <p:nvPicPr>
          <p:cNvPr id="10244" name="Picture 2" descr="C:\Documents and Settings\Dell\Escritorio\3333.jpg"/>
          <p:cNvPicPr>
            <a:picLocks noChangeAspect="1" noChangeArrowheads="1"/>
          </p:cNvPicPr>
          <p:nvPr/>
        </p:nvPicPr>
        <p:blipFill>
          <a:blip r:embed="rId3"/>
          <a:srcRect/>
          <a:stretch>
            <a:fillRect/>
          </a:stretch>
        </p:blipFill>
        <p:spPr bwMode="auto">
          <a:xfrm>
            <a:off x="0" y="0"/>
            <a:ext cx="5224463" cy="6858000"/>
          </a:xfrm>
          <a:prstGeom prst="rect">
            <a:avLst/>
          </a:prstGeom>
          <a:noFill/>
          <a:ln w="9525">
            <a:noFill/>
            <a:miter lim="800000"/>
            <a:headEnd/>
            <a:tailEnd/>
          </a:ln>
        </p:spPr>
      </p:pic>
    </p:spTree>
  </p:cSld>
  <p:clrMapOvr>
    <a:masterClrMapping/>
  </p:clrMapOvr>
  <p:transition spd="slow" advClick="0" advTm="3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a:duotone>
              <a:prstClr val="black"/>
              <a:schemeClr val="accent1">
                <a:lumMod val="60000"/>
                <a:lumOff val="40000"/>
                <a:tint val="45000"/>
                <a:satMod val="400000"/>
              </a:schemeClr>
            </a:duotone>
          </a:blip>
          <a:srcRect/>
          <a:stretch>
            <a:fillRect/>
          </a:stretch>
        </p:blipFill>
        <p:spPr bwMode="auto">
          <a:xfrm>
            <a:off x="0" y="-90488"/>
            <a:ext cx="9144000" cy="6948488"/>
          </a:xfrm>
          <a:prstGeom prst="rect">
            <a:avLst/>
          </a:prstGeom>
          <a:noFill/>
          <a:ln w="9525">
            <a:noFill/>
            <a:miter lim="800000"/>
            <a:headEnd/>
            <a:tailEnd/>
          </a:ln>
        </p:spPr>
      </p:pic>
      <p:pic>
        <p:nvPicPr>
          <p:cNvPr id="4099" name="Picture 2" descr="C:\Documents and Settings\Dell\Escritorio\q2.bmp"/>
          <p:cNvPicPr>
            <a:picLocks noChangeAspect="1" noChangeArrowheads="1"/>
          </p:cNvPicPr>
          <p:nvPr/>
        </p:nvPicPr>
        <p:blipFill>
          <a:blip r:embed="rId3"/>
          <a:srcRect/>
          <a:stretch>
            <a:fillRect/>
          </a:stretch>
        </p:blipFill>
        <p:spPr bwMode="auto">
          <a:xfrm>
            <a:off x="714375" y="357188"/>
            <a:ext cx="7580313" cy="6189662"/>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Esferas de piedra Nueva Zelanda 1.jpg"/>
          <p:cNvPicPr>
            <a:picLocks noChangeAspect="1" noChangeArrowheads="1"/>
          </p:cNvPicPr>
          <p:nvPr/>
        </p:nvPicPr>
        <p:blipFill>
          <a:blip r:embed="rId2"/>
          <a:srcRect/>
          <a:stretch>
            <a:fillRect/>
          </a:stretch>
        </p:blipFill>
        <p:spPr bwMode="auto">
          <a:xfrm>
            <a:off x="0" y="0"/>
            <a:ext cx="9161463"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C:\Documents and Settings\Dell\Escritorio\Cancha-de-Bochas.jpg"/>
          <p:cNvPicPr>
            <a:picLocks noChangeAspect="1" noChangeArrowheads="1"/>
          </p:cNvPicPr>
          <p:nvPr/>
        </p:nvPicPr>
        <p:blipFill>
          <a:blip r:embed="rId2"/>
          <a:srcRect/>
          <a:stretch>
            <a:fillRect/>
          </a:stretch>
        </p:blipFill>
        <p:spPr bwMode="auto">
          <a:xfrm>
            <a:off x="0" y="0"/>
            <a:ext cx="9141768" cy="6858000"/>
          </a:xfrm>
          <a:prstGeom prst="rect">
            <a:avLst/>
          </a:prstGeom>
          <a:noFill/>
        </p:spPr>
      </p:pic>
      <p:sp>
        <p:nvSpPr>
          <p:cNvPr id="2" name="1 Rectángulo"/>
          <p:cNvSpPr/>
          <p:nvPr/>
        </p:nvSpPr>
        <p:spPr>
          <a:xfrm>
            <a:off x="428596" y="214290"/>
            <a:ext cx="8215370" cy="2062103"/>
          </a:xfrm>
          <a:prstGeom prst="rect">
            <a:avLst/>
          </a:prstGeom>
        </p:spPr>
        <p:txBody>
          <a:bodyPr wrap="square">
            <a:spAutoFit/>
          </a:bodyPr>
          <a:lstStyle/>
          <a:p>
            <a:r>
              <a:rPr lang="es-ES" sz="2000" b="1" i="1" dirty="0" smtClean="0">
                <a:latin typeface="Arial" pitchFamily="34" charset="0"/>
                <a:cs typeface="Arial" pitchFamily="34" charset="0"/>
              </a:rPr>
              <a:t>El Valle de la Luna es uno de los monumentos naturales más importantes de Argentina. Ischigualasto -tal es el nombre en la lengua originaria del lugar- basa su valor e importancia en el agreste paisaje y su requisa paleontológica.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Click="0" advTm="21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2166425_orig-copy.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3-300x199.jpg"/>
          <p:cNvPicPr>
            <a:picLocks noChangeAspect="1" noChangeArrowheads="1"/>
          </p:cNvPicPr>
          <p:nvPr/>
        </p:nvPicPr>
        <p:blipFill>
          <a:blip r:embed="rId2"/>
          <a:srcRect/>
          <a:stretch>
            <a:fillRect/>
          </a:stretch>
        </p:blipFill>
        <p:spPr bwMode="auto">
          <a:xfrm>
            <a:off x="0" y="0"/>
            <a:ext cx="10015538"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a:duotone>
              <a:prstClr val="black"/>
              <a:srgbClr val="FFFF00">
                <a:tint val="45000"/>
                <a:satMod val="400000"/>
              </a:srgbClr>
            </a:duotone>
          </a:blip>
          <a:srcRect/>
          <a:stretch>
            <a:fillRect/>
          </a:stretch>
        </p:blipFill>
        <p:spPr bwMode="auto">
          <a:xfrm>
            <a:off x="0" y="-19050"/>
            <a:ext cx="9144000" cy="6877050"/>
          </a:xfrm>
          <a:prstGeom prst="rect">
            <a:avLst/>
          </a:prstGeom>
          <a:noFill/>
          <a:ln w="9525">
            <a:noFill/>
            <a:miter lim="800000"/>
            <a:headEnd/>
            <a:tailEnd/>
          </a:ln>
        </p:spPr>
      </p:pic>
      <p:pic>
        <p:nvPicPr>
          <p:cNvPr id="13314" name="Picture 2" descr="C:\Documents and Settings\Dell\Escritorio\10-225x300.jpg"/>
          <p:cNvPicPr>
            <a:picLocks noChangeAspect="1" noChangeArrowheads="1"/>
          </p:cNvPicPr>
          <p:nvPr/>
        </p:nvPicPr>
        <p:blipFill>
          <a:blip r:embed="rId3"/>
          <a:srcRect/>
          <a:stretch>
            <a:fillRect/>
          </a:stretch>
        </p:blipFill>
        <p:spPr bwMode="auto">
          <a:xfrm rot="16628616">
            <a:off x="1205945" y="-1207091"/>
            <a:ext cx="6778699" cy="9132947"/>
          </a:xfrm>
          <a:prstGeom prst="ellipse">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1-300x200.jpg"/>
          <p:cNvPicPr>
            <a:picLocks noChangeAspect="1" noChangeArrowheads="1"/>
          </p:cNvPicPr>
          <p:nvPr/>
        </p:nvPicPr>
        <p:blipFill>
          <a:blip r:embed="rId2"/>
          <a:srcRect/>
          <a:stretch>
            <a:fillRect/>
          </a:stretch>
        </p:blipFill>
        <p:spPr bwMode="auto">
          <a:xfrm>
            <a:off x="0" y="0"/>
            <a:ext cx="9109075"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3" descr="C:\Documents and Settings\Dell\Escritorio\9-300x187.jpg"/>
          <p:cNvPicPr>
            <a:picLocks noChangeAspect="1" noChangeArrowheads="1"/>
          </p:cNvPicPr>
          <p:nvPr/>
        </p:nvPicPr>
        <p:blipFill>
          <a:blip r:embed="rId2"/>
          <a:srcRect/>
          <a:stretch>
            <a:fillRect/>
          </a:stretch>
        </p:blipFill>
        <p:spPr bwMode="auto">
          <a:xfrm>
            <a:off x="0" y="0"/>
            <a:ext cx="9167813"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06"/>
          <p:cNvPicPr>
            <a:picLocks noChangeAspect="1" noChangeArrowheads="1" noCrop="1"/>
          </p:cNvPicPr>
          <p:nvPr/>
        </p:nvPicPr>
        <p:blipFill>
          <a:blip r:embed="rId2"/>
          <a:srcRect/>
          <a:stretch>
            <a:fillRect/>
          </a:stretch>
        </p:blipFill>
        <p:spPr bwMode="auto">
          <a:xfrm>
            <a:off x="4929190" y="0"/>
            <a:ext cx="4214810" cy="6858000"/>
          </a:xfrm>
          <a:prstGeom prst="rect">
            <a:avLst/>
          </a:prstGeom>
          <a:ln>
            <a:noFill/>
          </a:ln>
          <a:effectLst>
            <a:outerShdw blurRad="292100" dist="139700" dir="2700000" algn="tl" rotWithShape="0">
              <a:srgbClr val="333333">
                <a:alpha val="65000"/>
              </a:srgbClr>
            </a:outerShdw>
          </a:effectLst>
        </p:spPr>
      </p:pic>
      <p:sp>
        <p:nvSpPr>
          <p:cNvPr id="17410" name="1 Rectángulo"/>
          <p:cNvSpPr>
            <a:spLocks noChangeArrowheads="1"/>
          </p:cNvSpPr>
          <p:nvPr/>
        </p:nvSpPr>
        <p:spPr bwMode="auto">
          <a:xfrm>
            <a:off x="5429250" y="642938"/>
            <a:ext cx="3214688" cy="5632450"/>
          </a:xfrm>
          <a:prstGeom prst="rect">
            <a:avLst/>
          </a:prstGeom>
          <a:noFill/>
          <a:ln w="9525">
            <a:noFill/>
            <a:miter lim="800000"/>
            <a:headEnd/>
            <a:tailEnd/>
          </a:ln>
        </p:spPr>
        <p:txBody>
          <a:bodyPr>
            <a:spAutoFit/>
          </a:bodyPr>
          <a:lstStyle/>
          <a:p>
            <a:pPr algn="ctr"/>
            <a:r>
              <a:rPr lang="es-ES" sz="2000" b="1" i="1">
                <a:latin typeface="Arial" charset="0"/>
                <a:cs typeface="Arial" charset="0"/>
              </a:rPr>
              <a:t>Aún hoy en día, los costarricenses lo siguen creyendo. Durante mi visita a esta zona me confirmaron que en la escuela se les enseña que las populares esferas debieron ser obra de los mayas. Y digo yo… ¿y entonces quiénes construyeron las esferas de piedra de Bosnia o Nueva Zelanda, entre muchas otras?  ¿Los mayas se fueron hasta lo que hoy conocemos como Bosnia?</a:t>
            </a:r>
          </a:p>
        </p:txBody>
      </p:sp>
      <p:pic>
        <p:nvPicPr>
          <p:cNvPr id="17411" name="Picture 2" descr="C:\Documents and Settings\Dell\Escritorio\11bkxnb.jpg"/>
          <p:cNvPicPr>
            <a:picLocks noChangeAspect="1" noChangeArrowheads="1"/>
          </p:cNvPicPr>
          <p:nvPr/>
        </p:nvPicPr>
        <p:blipFill>
          <a:blip r:embed="rId3"/>
          <a:srcRect/>
          <a:stretch>
            <a:fillRect/>
          </a:stretch>
        </p:blipFill>
        <p:spPr bwMode="auto">
          <a:xfrm>
            <a:off x="-1" y="0"/>
            <a:ext cx="4952933" cy="6858000"/>
          </a:xfrm>
          <a:prstGeom prst="rect">
            <a:avLst/>
          </a:prstGeom>
          <a:noFill/>
          <a:ln w="9525">
            <a:noFill/>
            <a:miter lim="800000"/>
            <a:headEnd/>
            <a:tailEnd/>
          </a:ln>
        </p:spPr>
      </p:pic>
    </p:spTree>
  </p:cSld>
  <p:clrMapOvr>
    <a:masterClrMapping/>
  </p:clrMapOvr>
  <p:transition spd="slow" advClick="0" advTm="3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7-300x22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89696792_o.jpg"/>
          <p:cNvPicPr>
            <a:picLocks noChangeAspect="1" noChangeArrowheads="1"/>
          </p:cNvPicPr>
          <p:nvPr/>
        </p:nvPicPr>
        <p:blipFill>
          <a:blip r:embed="rId2"/>
          <a:srcRect/>
          <a:stretch>
            <a:fillRect/>
          </a:stretch>
        </p:blipFill>
        <p:spPr bwMode="auto">
          <a:xfrm>
            <a:off x="-214346" y="0"/>
            <a:ext cx="9715568" cy="7286676"/>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5-300x22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1507" name="1 Rectángulo"/>
          <p:cNvSpPr>
            <a:spLocks noChangeArrowheads="1"/>
          </p:cNvSpPr>
          <p:nvPr/>
        </p:nvSpPr>
        <p:spPr bwMode="auto">
          <a:xfrm>
            <a:off x="500063" y="357188"/>
            <a:ext cx="4572000" cy="3046412"/>
          </a:xfrm>
          <a:prstGeom prst="rect">
            <a:avLst/>
          </a:prstGeom>
          <a:noFill/>
          <a:ln w="9525">
            <a:noFill/>
            <a:miter lim="800000"/>
            <a:headEnd/>
            <a:tailEnd/>
          </a:ln>
        </p:spPr>
        <p:txBody>
          <a:bodyPr>
            <a:spAutoFit/>
          </a:bodyPr>
          <a:lstStyle/>
          <a:p>
            <a:r>
              <a:rPr lang="es-ES" b="1" i="1">
                <a:latin typeface="Arial Narrow" pitchFamily="34" charset="0"/>
              </a:rPr>
              <a:t>Para nuestra desgracia, estas gigantescas esferas de piedra fueron a parar a los jardines de las familias de más abolengo, como ornamentos del césped de estas personas adineradas. Y así se ven en la actualidad en los jardines de muchos lugares. </a:t>
            </a:r>
          </a:p>
        </p:txBody>
      </p:sp>
    </p:spTree>
  </p:cSld>
  <p:clrMapOvr>
    <a:masterClrMapping/>
  </p:clrMapOvr>
  <p:transition spd="slow" advClick="0" advTm="17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9"/>
          <p:cNvPicPr>
            <a:picLocks noChangeAspect="1" noChangeArrowheads="1" noCrop="1"/>
          </p:cNvPicPr>
          <p:nvPr/>
        </p:nvPicPr>
        <p:blipFill>
          <a:blip r:embed="rId2">
            <a:duotone>
              <a:prstClr val="black"/>
              <a:srgbClr val="FFFF00">
                <a:tint val="45000"/>
                <a:satMod val="400000"/>
              </a:srgbClr>
            </a:duotone>
          </a:blip>
          <a:srcRect/>
          <a:stretch>
            <a:fillRect/>
          </a:stretch>
        </p:blipFill>
        <p:spPr bwMode="auto">
          <a:xfrm>
            <a:off x="0" y="-90488"/>
            <a:ext cx="9144000" cy="6948488"/>
          </a:xfrm>
          <a:prstGeom prst="rect">
            <a:avLst/>
          </a:prstGeom>
          <a:noFill/>
          <a:ln w="9525">
            <a:noFill/>
            <a:miter lim="800000"/>
            <a:headEnd/>
            <a:tailEnd/>
          </a:ln>
        </p:spPr>
      </p:pic>
      <p:sp>
        <p:nvSpPr>
          <p:cNvPr id="4" name="3 Rectángulo"/>
          <p:cNvSpPr/>
          <p:nvPr/>
        </p:nvSpPr>
        <p:spPr>
          <a:xfrm>
            <a:off x="571472" y="857232"/>
            <a:ext cx="8025128" cy="5078313"/>
          </a:xfrm>
          <a:prstGeom prst="rect">
            <a:avLst/>
          </a:prstGeom>
        </p:spPr>
        <p:txBody>
          <a:bodyPr wrap="square">
            <a:spAutoFit/>
          </a:bodyPr>
          <a:lstStyle/>
          <a:p>
            <a:pPr algn="ctr"/>
            <a:r>
              <a:rPr kumimoji="0" lang="es-ES" sz="5400" b="1" i="0" u="none" strike="noStrike" kern="10" cap="none" spc="0" normalizeH="0" baseline="0" noProof="0" dirty="0" smtClean="0">
                <a:ln w="9525">
                  <a:solidFill>
                    <a:srgbClr val="1CDEF8"/>
                  </a:solidFill>
                  <a:round/>
                  <a:headEnd/>
                  <a:tailEnd/>
                </a:ln>
                <a:effectLst>
                  <a:outerShdw dist="35921" dir="2700000" algn="ctr" rotWithShape="0">
                    <a:srgbClr val="B2B2B2">
                      <a:alpha val="80000"/>
                    </a:srgbClr>
                  </a:outerShdw>
                </a:effectLst>
                <a:uLnTx/>
                <a:uFillTx/>
                <a:latin typeface="Snap ITC"/>
                <a:ea typeface="+mn-ea"/>
                <a:cs typeface="+mn-cs"/>
              </a:rPr>
              <a:t>LAS MISTERIOSAS</a:t>
            </a:r>
            <a:r>
              <a:rPr kumimoji="0" lang="es-ES" sz="5400" b="1" i="0" u="none" strike="noStrike" kern="10" cap="none" spc="0" normalizeH="0" noProof="0" dirty="0" smtClean="0">
                <a:ln w="9525">
                  <a:solidFill>
                    <a:srgbClr val="1CDEF8"/>
                  </a:solidFill>
                  <a:round/>
                  <a:headEnd/>
                  <a:tailEnd/>
                </a:ln>
                <a:effectLst>
                  <a:outerShdw dist="35921" dir="2700000" algn="ctr" rotWithShape="0">
                    <a:srgbClr val="B2B2B2">
                      <a:alpha val="80000"/>
                    </a:srgbClr>
                  </a:outerShdw>
                </a:effectLst>
                <a:uLnTx/>
                <a:uFillTx/>
                <a:latin typeface="Snap ITC"/>
                <a:ea typeface="+mn-ea"/>
                <a:cs typeface="+mn-cs"/>
              </a:rPr>
              <a:t> </a:t>
            </a:r>
          </a:p>
          <a:p>
            <a:pPr algn="ctr"/>
            <a:r>
              <a:rPr kumimoji="0" lang="es-ES" sz="5400" b="1" i="0" u="none" strike="noStrike" kern="10" cap="none" spc="0" normalizeH="0" noProof="0" dirty="0" smtClean="0">
                <a:ln w="9525">
                  <a:solidFill>
                    <a:srgbClr val="1CDEF8"/>
                  </a:solidFill>
                  <a:round/>
                  <a:headEnd/>
                  <a:tailEnd/>
                </a:ln>
                <a:effectLst>
                  <a:outerShdw dist="35921" dir="2700000" algn="ctr" rotWithShape="0">
                    <a:srgbClr val="B2B2B2">
                      <a:alpha val="80000"/>
                    </a:srgbClr>
                  </a:outerShdw>
                </a:effectLst>
                <a:uLnTx/>
                <a:uFillTx/>
                <a:latin typeface="Snap ITC"/>
                <a:ea typeface="+mn-ea"/>
                <a:cs typeface="+mn-cs"/>
              </a:rPr>
              <a:t>ESFERAS DE PIEDRA</a:t>
            </a:r>
          </a:p>
          <a:p>
            <a:pPr algn="ctr"/>
            <a:r>
              <a:rPr lang="es-ES" sz="5400" b="1" kern="10" dirty="0" smtClean="0">
                <a:ln w="9525">
                  <a:solidFill>
                    <a:srgbClr val="1CDEF8"/>
                  </a:solidFill>
                  <a:round/>
                  <a:headEnd/>
                  <a:tailEnd/>
                </a:ln>
                <a:effectLst>
                  <a:outerShdw dist="35921" dir="2700000" algn="ctr" rotWithShape="0">
                    <a:srgbClr val="B2B2B2">
                      <a:alpha val="80000"/>
                    </a:srgbClr>
                  </a:outerShdw>
                </a:effectLst>
                <a:latin typeface="Snap ITC"/>
              </a:rPr>
              <a:t>“MOERAKI” DE </a:t>
            </a:r>
          </a:p>
          <a:p>
            <a:pPr algn="ctr"/>
            <a:r>
              <a:rPr lang="es-ES" sz="5400" b="1" kern="10" dirty="0" smtClean="0">
                <a:ln w="9525">
                  <a:solidFill>
                    <a:srgbClr val="1CDEF8"/>
                  </a:solidFill>
                  <a:round/>
                  <a:headEnd/>
                  <a:tailEnd/>
                </a:ln>
                <a:effectLst>
                  <a:outerShdw dist="35921" dir="2700000" algn="ctr" rotWithShape="0">
                    <a:srgbClr val="B2B2B2">
                      <a:alpha val="80000"/>
                    </a:srgbClr>
                  </a:outerShdw>
                </a:effectLst>
                <a:latin typeface="Snap ITC"/>
              </a:rPr>
              <a:t>NUEVA CELANDA</a:t>
            </a:r>
            <a:endParaRPr lang="es-ES" sz="5400" dirty="0"/>
          </a:p>
        </p:txBody>
      </p:sp>
    </p:spTree>
  </p:cSld>
  <p:clrMapOvr>
    <a:masterClrMapping/>
  </p:clrMapOvr>
  <p:transition spd="slow" advClick="0"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06"/>
          <p:cNvPicPr>
            <a:picLocks noChangeAspect="1" noChangeArrowheads="1" noCrop="1"/>
          </p:cNvPicPr>
          <p:nvPr/>
        </p:nvPicPr>
        <p:blipFill>
          <a:blip r:embed="rId2"/>
          <a:srcRect/>
          <a:stretch>
            <a:fillRect/>
          </a:stretch>
        </p:blipFill>
        <p:spPr bwMode="auto">
          <a:xfrm>
            <a:off x="4572000" y="0"/>
            <a:ext cx="4572000" cy="6858000"/>
          </a:xfrm>
          <a:prstGeom prst="rect">
            <a:avLst/>
          </a:prstGeom>
          <a:ln>
            <a:noFill/>
          </a:ln>
          <a:effectLst>
            <a:outerShdw blurRad="292100" dist="139700" dir="2700000" algn="tl" rotWithShape="0">
              <a:srgbClr val="333333">
                <a:alpha val="65000"/>
              </a:srgbClr>
            </a:outerShdw>
          </a:effectLst>
        </p:spPr>
      </p:pic>
      <p:sp>
        <p:nvSpPr>
          <p:cNvPr id="23554" name="1 Rectángulo"/>
          <p:cNvSpPr>
            <a:spLocks noChangeArrowheads="1"/>
          </p:cNvSpPr>
          <p:nvPr/>
        </p:nvSpPr>
        <p:spPr bwMode="auto">
          <a:xfrm>
            <a:off x="4929188" y="714375"/>
            <a:ext cx="3929062" cy="5754688"/>
          </a:xfrm>
          <a:prstGeom prst="rect">
            <a:avLst/>
          </a:prstGeom>
          <a:noFill/>
          <a:ln w="9525">
            <a:noFill/>
            <a:miter lim="800000"/>
            <a:headEnd/>
            <a:tailEnd/>
          </a:ln>
        </p:spPr>
        <p:txBody>
          <a:bodyPr>
            <a:spAutoFit/>
          </a:bodyPr>
          <a:lstStyle/>
          <a:p>
            <a:pPr algn="ctr"/>
            <a:r>
              <a:rPr lang="es-ES" sz="2800" b="1" i="1" dirty="0">
                <a:latin typeface="Arial" pitchFamily="34" charset="0"/>
                <a:cs typeface="Arial" pitchFamily="34" charset="0"/>
              </a:rPr>
              <a:t>Nueva Zelanda, en la playa de los </a:t>
            </a:r>
            <a:r>
              <a:rPr lang="es-ES" sz="2800" b="1" i="1" dirty="0" err="1">
                <a:latin typeface="Arial" pitchFamily="34" charset="0"/>
                <a:cs typeface="Arial" pitchFamily="34" charset="0"/>
              </a:rPr>
              <a:t>Moeraki</a:t>
            </a:r>
            <a:r>
              <a:rPr lang="es-ES" sz="2800" b="1" i="1" dirty="0">
                <a:latin typeface="Arial" pitchFamily="34" charset="0"/>
                <a:cs typeface="Arial" pitchFamily="34" charset="0"/>
              </a:rPr>
              <a:t>, al norte de </a:t>
            </a:r>
            <a:r>
              <a:rPr lang="es-ES" sz="2800" b="1" i="1" dirty="0" err="1">
                <a:latin typeface="Arial" pitchFamily="34" charset="0"/>
                <a:cs typeface="Arial" pitchFamily="34" charset="0"/>
              </a:rPr>
              <a:t>Dunedin</a:t>
            </a:r>
            <a:r>
              <a:rPr lang="es-ES" sz="2800" b="1" i="1" dirty="0">
                <a:latin typeface="Arial" pitchFamily="34" charset="0"/>
                <a:cs typeface="Arial" pitchFamily="34" charset="0"/>
              </a:rPr>
              <a:t> y a 40 kilómetros al sur de </a:t>
            </a:r>
            <a:r>
              <a:rPr lang="es-ES" sz="2800" b="1" i="1" dirty="0" err="1">
                <a:latin typeface="Arial" pitchFamily="34" charset="0"/>
                <a:cs typeface="Arial" pitchFamily="34" charset="0"/>
              </a:rPr>
              <a:t>Oamaru</a:t>
            </a:r>
            <a:r>
              <a:rPr lang="es-ES" sz="2800" b="1" i="1" dirty="0">
                <a:latin typeface="Arial" pitchFamily="34" charset="0"/>
                <a:cs typeface="Arial" pitchFamily="34" charset="0"/>
              </a:rPr>
              <a:t>, descubiertas por W.B.D. </a:t>
            </a:r>
            <a:r>
              <a:rPr lang="es-ES" sz="2800" b="1" i="1" dirty="0" err="1">
                <a:latin typeface="Arial" pitchFamily="34" charset="0"/>
                <a:cs typeface="Arial" pitchFamily="34" charset="0"/>
              </a:rPr>
              <a:t>Mantell</a:t>
            </a:r>
            <a:r>
              <a:rPr lang="es-ES" sz="2800" b="1" i="1" dirty="0">
                <a:latin typeface="Arial" pitchFamily="34" charset="0"/>
                <a:cs typeface="Arial" pitchFamily="34" charset="0"/>
              </a:rPr>
              <a:t> en 1848; y consideradas por los indígenas como</a:t>
            </a:r>
          </a:p>
          <a:p>
            <a:pPr algn="ctr"/>
            <a:r>
              <a:rPr lang="es-ES" sz="4400" b="1" i="1" dirty="0">
                <a:solidFill>
                  <a:srgbClr val="FF0000"/>
                </a:solidFill>
                <a:latin typeface="Arial" pitchFamily="34" charset="0"/>
                <a:cs typeface="Arial" pitchFamily="34" charset="0"/>
              </a:rPr>
              <a:t> piedras sagradas.</a:t>
            </a:r>
          </a:p>
        </p:txBody>
      </p:sp>
      <p:pic>
        <p:nvPicPr>
          <p:cNvPr id="23555" name="Picture 2" descr="C:\Documents and Settings\Dell\Escritorio\e4242ae12acd9f44cfc8e501d5b5dd9f.jpg"/>
          <p:cNvPicPr>
            <a:picLocks noChangeAspect="1" noChangeArrowheads="1"/>
          </p:cNvPicPr>
          <p:nvPr/>
        </p:nvPicPr>
        <p:blipFill>
          <a:blip r:embed="rId3"/>
          <a:srcRect/>
          <a:stretch>
            <a:fillRect/>
          </a:stretch>
        </p:blipFill>
        <p:spPr bwMode="auto">
          <a:xfrm>
            <a:off x="0" y="0"/>
            <a:ext cx="4572000" cy="6869113"/>
          </a:xfrm>
          <a:prstGeom prst="rect">
            <a:avLst/>
          </a:prstGeom>
          <a:noFill/>
          <a:ln w="9525">
            <a:noFill/>
            <a:miter lim="800000"/>
            <a:headEnd/>
            <a:tailEnd/>
          </a:ln>
        </p:spPr>
      </p:pic>
    </p:spTree>
  </p:cSld>
  <p:clrMapOvr>
    <a:masterClrMapping/>
  </p:clrMapOvr>
  <p:transition spd="slow" advClick="0" advTm="1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one-of-moeraki-boulders.jpg"/>
          <p:cNvPicPr>
            <a:picLocks noChangeAspect="1" noChangeArrowheads="1"/>
          </p:cNvPicPr>
          <p:nvPr/>
        </p:nvPicPr>
        <p:blipFill>
          <a:blip r:embed="rId2"/>
          <a:srcRect/>
          <a:stretch>
            <a:fillRect/>
          </a:stretch>
        </p:blipFill>
        <p:spPr bwMode="auto">
          <a:xfrm>
            <a:off x="0" y="0"/>
            <a:ext cx="9185275" cy="6858000"/>
          </a:xfrm>
          <a:prstGeom prst="rect">
            <a:avLst/>
          </a:prstGeom>
          <a:noFill/>
          <a:ln w="9525">
            <a:noFill/>
            <a:miter lim="800000"/>
            <a:headEnd/>
            <a:tailEnd/>
          </a:ln>
        </p:spPr>
      </p:pic>
      <p:sp>
        <p:nvSpPr>
          <p:cNvPr id="40963" name="2 Rectángulo"/>
          <p:cNvSpPr>
            <a:spLocks noChangeArrowheads="1"/>
          </p:cNvSpPr>
          <p:nvPr/>
        </p:nvSpPr>
        <p:spPr bwMode="auto">
          <a:xfrm>
            <a:off x="357188" y="6143625"/>
            <a:ext cx="6101478" cy="461665"/>
          </a:xfrm>
          <a:prstGeom prst="rect">
            <a:avLst/>
          </a:prstGeom>
          <a:noFill/>
          <a:ln w="9525">
            <a:noFill/>
            <a:miter lim="800000"/>
            <a:headEnd/>
            <a:tailEnd/>
          </a:ln>
        </p:spPr>
        <p:txBody>
          <a:bodyPr wrap="none">
            <a:spAutoFit/>
          </a:bodyPr>
          <a:lstStyle/>
          <a:p>
            <a:r>
              <a:rPr lang="es-ES" b="1" dirty="0">
                <a:solidFill>
                  <a:srgbClr val="FFFF00"/>
                </a:solidFill>
                <a:latin typeface="Calibri" pitchFamily="34" charset="0"/>
              </a:rPr>
              <a:t>Duras por fuera pero muy blandas por dentro”</a:t>
            </a:r>
          </a:p>
        </p:txBody>
      </p:sp>
    </p:spTree>
  </p:cSld>
  <p:clrMapOvr>
    <a:masterClrMapping/>
  </p:clrMapOvr>
  <p:transition spd="slow" advClick="0" advTm="6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5814653348_37612469a9_z.jpg"/>
          <p:cNvPicPr>
            <a:picLocks noChangeAspect="1" noChangeArrowheads="1"/>
          </p:cNvPicPr>
          <p:nvPr/>
        </p:nvPicPr>
        <p:blipFill>
          <a:blip r:embed="rId2"/>
          <a:srcRect b="4166"/>
          <a:stretch>
            <a:fillRect/>
          </a:stretch>
        </p:blipFill>
        <p:spPr bwMode="auto">
          <a:xfrm>
            <a:off x="0" y="0"/>
            <a:ext cx="9207500"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10b-300x197.jpg"/>
          <p:cNvPicPr>
            <a:picLocks noChangeAspect="1" noChangeArrowheads="1"/>
          </p:cNvPicPr>
          <p:nvPr/>
        </p:nvPicPr>
        <p:blipFill>
          <a:blip r:embed="rId2"/>
          <a:srcRect/>
          <a:stretch>
            <a:fillRect/>
          </a:stretch>
        </p:blipFill>
        <p:spPr bwMode="auto">
          <a:xfrm>
            <a:off x="0" y="0"/>
            <a:ext cx="9137650"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a:clrChange>
              <a:clrFrom>
                <a:srgbClr val="060606"/>
              </a:clrFrom>
              <a:clrTo>
                <a:srgbClr val="060606">
                  <a:alpha val="0"/>
                </a:srgbClr>
              </a:clrTo>
            </a:clrChange>
            <a:duotone>
              <a:prstClr val="black"/>
              <a:srgbClr val="92D050">
                <a:tint val="45000"/>
                <a:satMod val="400000"/>
              </a:srgbClr>
            </a:duotone>
            <a:lum contrast="-40000"/>
          </a:blip>
          <a:srcRect/>
          <a:stretch>
            <a:fillRect/>
          </a:stretch>
        </p:blipFill>
        <p:spPr bwMode="auto">
          <a:xfrm>
            <a:off x="0" y="0"/>
            <a:ext cx="9217676" cy="6858000"/>
          </a:xfrm>
          <a:prstGeom prst="rect">
            <a:avLst/>
          </a:prstGeom>
          <a:noFill/>
          <a:ln w="9525">
            <a:noFill/>
            <a:miter lim="800000"/>
            <a:headEnd/>
            <a:tailEnd/>
          </a:ln>
        </p:spPr>
      </p:pic>
      <p:pic>
        <p:nvPicPr>
          <p:cNvPr id="27650" name="Picture 2" descr="C:\Documents and Settings\Dell\Escritorio\moeraki-boulder-with-strange-cover.jpg"/>
          <p:cNvPicPr>
            <a:picLocks noChangeAspect="1" noChangeArrowheads="1"/>
          </p:cNvPicPr>
          <p:nvPr/>
        </p:nvPicPr>
        <p:blipFill>
          <a:blip r:embed="rId3"/>
          <a:srcRect/>
          <a:stretch>
            <a:fillRect/>
          </a:stretch>
        </p:blipFill>
        <p:spPr bwMode="auto">
          <a:xfrm>
            <a:off x="1" y="0"/>
            <a:ext cx="9144000" cy="6858000"/>
          </a:xfrm>
          <a:prstGeom prst="ellipse">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a:clrChange>
              <a:clrFrom>
                <a:srgbClr val="060606"/>
              </a:clrFrom>
              <a:clrTo>
                <a:srgbClr val="060606">
                  <a:alpha val="0"/>
                </a:srgbClr>
              </a:clrTo>
            </a:clrChange>
            <a:duotone>
              <a:prstClr val="black"/>
              <a:srgbClr val="92D050">
                <a:tint val="45000"/>
                <a:satMod val="400000"/>
              </a:srgbClr>
            </a:duotone>
            <a:lum contrast="-40000"/>
          </a:blip>
          <a:srcRect/>
          <a:stretch>
            <a:fillRect/>
          </a:stretch>
        </p:blipFill>
        <p:spPr bwMode="auto">
          <a:xfrm>
            <a:off x="0" y="0"/>
            <a:ext cx="9217676" cy="6858000"/>
          </a:xfrm>
          <a:prstGeom prst="rect">
            <a:avLst/>
          </a:prstGeom>
          <a:noFill/>
          <a:ln w="9525">
            <a:noFill/>
            <a:miter lim="800000"/>
            <a:headEnd/>
            <a:tailEnd/>
          </a:ln>
        </p:spPr>
      </p:pic>
      <p:sp>
        <p:nvSpPr>
          <p:cNvPr id="28674" name="1 Rectángulo"/>
          <p:cNvSpPr>
            <a:spLocks noChangeArrowheads="1"/>
          </p:cNvSpPr>
          <p:nvPr/>
        </p:nvSpPr>
        <p:spPr bwMode="auto">
          <a:xfrm>
            <a:off x="857250" y="1143000"/>
            <a:ext cx="7572375" cy="4524375"/>
          </a:xfrm>
          <a:prstGeom prst="rect">
            <a:avLst/>
          </a:prstGeom>
          <a:noFill/>
          <a:ln w="9525">
            <a:noFill/>
            <a:miter lim="800000"/>
            <a:headEnd/>
            <a:tailEnd/>
          </a:ln>
        </p:spPr>
        <p:txBody>
          <a:bodyPr>
            <a:spAutoFit/>
          </a:bodyPr>
          <a:lstStyle/>
          <a:p>
            <a:pPr algn="ctr"/>
            <a:r>
              <a:rPr lang="es-ES" b="1" i="1">
                <a:latin typeface="Calibri" pitchFamily="34" charset="0"/>
              </a:rPr>
              <a:t>Según las tradiciones orales de la isla los Moeraki son piedras sagradas. Hoy constituyen un importante atractivo turístico de la Isla y están protegidas dentro del dominio de una reserva natural. Los habitantes de South Island afirman que algunas de estas esferas pétreas llegan a alcanzar hasta los 4 metros de diámetro. Las rocas tienen algún tipo de poder magnético, al igual que la piedra esférica que se encuentra en la Isla de Pascua. Según los pascuenses a esa gran piedra esférica la consideraron como el Te henua (el ombligo del mundo). Si sobre cualquiera de estas piedras ubicamos una brújula, ésta comienza a dar vueltas sin parar.</a:t>
            </a:r>
          </a:p>
        </p:txBody>
      </p:sp>
    </p:spTree>
  </p:cSld>
  <p:clrMapOvr>
    <a:masterClrMapping/>
  </p:clrMapOvr>
  <p:transition spd="slow" advClick="0" advTm="4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83-dsc_0110.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a:clrChange>
              <a:clrFrom>
                <a:srgbClr val="060606"/>
              </a:clrFrom>
              <a:clrTo>
                <a:srgbClr val="060606">
                  <a:alpha val="0"/>
                </a:srgbClr>
              </a:clrTo>
            </a:clrChange>
            <a:duotone>
              <a:prstClr val="black"/>
              <a:srgbClr val="92D050">
                <a:tint val="45000"/>
                <a:satMod val="400000"/>
              </a:srgbClr>
            </a:duotone>
            <a:lum contrast="-40000"/>
          </a:blip>
          <a:srcRect/>
          <a:stretch>
            <a:fillRect/>
          </a:stretch>
        </p:blipFill>
        <p:spPr bwMode="auto">
          <a:xfrm>
            <a:off x="0" y="0"/>
            <a:ext cx="9217676" cy="6858000"/>
          </a:xfrm>
          <a:prstGeom prst="rect">
            <a:avLst/>
          </a:prstGeom>
          <a:noFill/>
          <a:ln w="9525">
            <a:noFill/>
            <a:miter lim="800000"/>
            <a:headEnd/>
            <a:tailEnd/>
          </a:ln>
        </p:spPr>
      </p:pic>
      <p:sp>
        <p:nvSpPr>
          <p:cNvPr id="29698" name="1 Rectángulo"/>
          <p:cNvSpPr>
            <a:spLocks noChangeArrowheads="1"/>
          </p:cNvSpPr>
          <p:nvPr/>
        </p:nvSpPr>
        <p:spPr bwMode="auto">
          <a:xfrm>
            <a:off x="214282" y="357166"/>
            <a:ext cx="4500563" cy="6247864"/>
          </a:xfrm>
          <a:prstGeom prst="rect">
            <a:avLst/>
          </a:prstGeom>
          <a:noFill/>
          <a:ln w="9525">
            <a:noFill/>
            <a:miter lim="800000"/>
            <a:headEnd/>
            <a:tailEnd/>
          </a:ln>
        </p:spPr>
        <p:txBody>
          <a:bodyPr>
            <a:spAutoFit/>
          </a:bodyPr>
          <a:lstStyle/>
          <a:p>
            <a:pPr algn="ctr"/>
            <a:r>
              <a:rPr lang="es-ES" sz="1600" b="1" i="1" dirty="0">
                <a:latin typeface="Arial" pitchFamily="34" charset="0"/>
                <a:cs typeface="Arial" pitchFamily="34" charset="0"/>
              </a:rPr>
              <a:t>Las esferas de piedra MOERAKI son formaciones rocosas, de forma redonda y se encuentran tumbadas en la playa </a:t>
            </a:r>
            <a:r>
              <a:rPr lang="es-ES" sz="1600" b="1" i="1" dirty="0" err="1">
                <a:latin typeface="Arial" pitchFamily="34" charset="0"/>
                <a:cs typeface="Arial" pitchFamily="34" charset="0"/>
              </a:rPr>
              <a:t>Koekohe</a:t>
            </a:r>
            <a:r>
              <a:rPr lang="es-ES" sz="1600" b="1" i="1" dirty="0">
                <a:latin typeface="Arial" pitchFamily="34" charset="0"/>
                <a:cs typeface="Arial" pitchFamily="34" charset="0"/>
              </a:rPr>
              <a:t> en </a:t>
            </a:r>
            <a:r>
              <a:rPr lang="es-ES" sz="1600" b="1" i="1" dirty="0" err="1">
                <a:latin typeface="Arial" pitchFamily="34" charset="0"/>
                <a:cs typeface="Arial" pitchFamily="34" charset="0"/>
              </a:rPr>
              <a:t>Otago</a:t>
            </a:r>
            <a:r>
              <a:rPr lang="es-ES" sz="1600" b="1" i="1" dirty="0">
                <a:latin typeface="Arial" pitchFamily="34" charset="0"/>
                <a:cs typeface="Arial" pitchFamily="34" charset="0"/>
              </a:rPr>
              <a:t> Norte en Nueva Zelanda. Parecen esferas de roca de otro mundo que se cortaron por la mitad y arbitrariamente fueron colocadas en la playa. Las rocas varían en tamaño de 0,5 metros a 2,2 metros de diámetro y pueden llegar a pesar hasta siete toneladas. Muchas muestran líneas y grietas que se asemejan a los caparazones de tortuga. De hecho, al pasear por la playa se escuchan discutir a los visitantes, muchos hablan sobre una teoría del origen de las rocas. Algunos sugieren que aterrizaron allí después de una explosión volcánica, otros se refieren a ellos como huevos de dinosaurio o incluso para ir lo más lejos, afirman que tienen algo que ver con los extraterrestres. Pasan también por otros nombres, como Piedras Biliares ‘Hooligans, gigantes </a:t>
            </a:r>
            <a:r>
              <a:rPr lang="es-ES" sz="1600" b="1" i="1" dirty="0" err="1">
                <a:latin typeface="Arial" pitchFamily="34" charset="0"/>
                <a:cs typeface="Arial" pitchFamily="34" charset="0"/>
              </a:rPr>
              <a:t>Gobstoppers</a:t>
            </a:r>
            <a:r>
              <a:rPr lang="es-ES" sz="1600" b="1" i="1" dirty="0">
                <a:latin typeface="Arial" pitchFamily="34" charset="0"/>
                <a:cs typeface="Arial" pitchFamily="34" charset="0"/>
              </a:rPr>
              <a:t> y las bolas de gigantes.</a:t>
            </a:r>
          </a:p>
          <a:p>
            <a:pPr algn="ctr"/>
            <a:r>
              <a:rPr lang="es-ES" sz="1600" b="1" i="1" dirty="0">
                <a:latin typeface="Arial" pitchFamily="34" charset="0"/>
                <a:cs typeface="Arial" pitchFamily="34" charset="0"/>
              </a:rPr>
              <a:t>Llámalos como quieras ¡son impresionantes!</a:t>
            </a:r>
          </a:p>
        </p:txBody>
      </p:sp>
      <p:pic>
        <p:nvPicPr>
          <p:cNvPr id="29699" name="Picture 2" descr="C:\Documents and Settings\Dell\Escritorio\mysterious-moeraki-boulders_thumb4.jpg"/>
          <p:cNvPicPr>
            <a:picLocks noChangeAspect="1" noChangeArrowheads="1"/>
          </p:cNvPicPr>
          <p:nvPr/>
        </p:nvPicPr>
        <p:blipFill>
          <a:blip r:embed="rId3"/>
          <a:srcRect/>
          <a:stretch>
            <a:fillRect/>
          </a:stretch>
        </p:blipFill>
        <p:spPr bwMode="auto">
          <a:xfrm>
            <a:off x="4857750" y="214313"/>
            <a:ext cx="4114800" cy="6429375"/>
          </a:xfrm>
          <a:prstGeom prst="rect">
            <a:avLst/>
          </a:prstGeom>
          <a:noFill/>
          <a:ln w="9525">
            <a:noFill/>
            <a:miter lim="800000"/>
            <a:headEnd/>
            <a:tailEnd/>
          </a:ln>
        </p:spPr>
      </p:pic>
    </p:spTree>
  </p:cSld>
  <p:clrMapOvr>
    <a:masterClrMapping/>
  </p:clrMapOvr>
  <p:transition spd="slow" advClick="0" advTm="6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Moeraki bolder 2.jpg"/>
          <p:cNvPicPr>
            <a:picLocks noChangeAspect="1" noChangeArrowheads="1"/>
          </p:cNvPicPr>
          <p:nvPr/>
        </p:nvPicPr>
        <p:blipFill>
          <a:blip r:embed="rId2"/>
          <a:srcRect/>
          <a:stretch>
            <a:fillRect/>
          </a:stretch>
        </p:blipFill>
        <p:spPr bwMode="auto">
          <a:xfrm>
            <a:off x="0" y="0"/>
            <a:ext cx="9190038"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xxxx.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a:clrChange>
              <a:clrFrom>
                <a:srgbClr val="060606"/>
              </a:clrFrom>
              <a:clrTo>
                <a:srgbClr val="060606">
                  <a:alpha val="0"/>
                </a:srgbClr>
              </a:clrTo>
            </a:clrChange>
            <a:duotone>
              <a:prstClr val="black"/>
              <a:srgbClr val="92D050">
                <a:tint val="45000"/>
                <a:satMod val="400000"/>
              </a:srgbClr>
            </a:duotone>
            <a:lum contrast="-40000"/>
          </a:blip>
          <a:srcRect/>
          <a:stretch>
            <a:fillRect/>
          </a:stretch>
        </p:blipFill>
        <p:spPr bwMode="auto">
          <a:xfrm>
            <a:off x="0" y="0"/>
            <a:ext cx="9217676" cy="6858000"/>
          </a:xfrm>
          <a:prstGeom prst="rect">
            <a:avLst/>
          </a:prstGeom>
          <a:noFill/>
          <a:ln w="9525">
            <a:noFill/>
            <a:miter lim="800000"/>
            <a:headEnd/>
            <a:tailEnd/>
          </a:ln>
        </p:spPr>
      </p:pic>
      <p:sp>
        <p:nvSpPr>
          <p:cNvPr id="33794" name="1 Rectángulo"/>
          <p:cNvSpPr>
            <a:spLocks noChangeArrowheads="1"/>
          </p:cNvSpPr>
          <p:nvPr/>
        </p:nvSpPr>
        <p:spPr bwMode="auto">
          <a:xfrm>
            <a:off x="142875" y="571500"/>
            <a:ext cx="3714750" cy="6002338"/>
          </a:xfrm>
          <a:prstGeom prst="rect">
            <a:avLst/>
          </a:prstGeom>
          <a:noFill/>
          <a:ln w="9525">
            <a:noFill/>
            <a:miter lim="800000"/>
            <a:headEnd/>
            <a:tailEnd/>
          </a:ln>
        </p:spPr>
        <p:txBody>
          <a:bodyPr>
            <a:spAutoFit/>
          </a:bodyPr>
          <a:lstStyle/>
          <a:p>
            <a:pPr algn="ctr"/>
            <a:r>
              <a:rPr lang="es-ES" sz="1600" b="1" i="1" dirty="0">
                <a:latin typeface="Arial" pitchFamily="34" charset="0"/>
                <a:cs typeface="Arial" pitchFamily="34" charset="0"/>
              </a:rPr>
              <a:t>Los maoríes las descubrieron y recitaron leyendas sobre ellas, más tarde en 1848 W.B.D. </a:t>
            </a:r>
            <a:r>
              <a:rPr lang="es-ES" sz="1600" b="1" i="1" dirty="0" err="1">
                <a:latin typeface="Arial" pitchFamily="34" charset="0"/>
                <a:cs typeface="Arial" pitchFamily="34" charset="0"/>
              </a:rPr>
              <a:t>Mantell</a:t>
            </a:r>
            <a:r>
              <a:rPr lang="es-ES" sz="1600" b="1" i="1" dirty="0">
                <a:latin typeface="Arial" pitchFamily="34" charset="0"/>
                <a:cs typeface="Arial" pitchFamily="34" charset="0"/>
              </a:rPr>
              <a:t> esbozó las piedras en su cuaderno de viajes asombrado por tal rareza natural.</a:t>
            </a:r>
          </a:p>
          <a:p>
            <a:pPr algn="ctr"/>
            <a:r>
              <a:rPr lang="es-ES" sz="1600" b="1" i="1" dirty="0">
                <a:latin typeface="Arial" pitchFamily="34" charset="0"/>
                <a:cs typeface="Arial" pitchFamily="34" charset="0"/>
              </a:rPr>
              <a:t>En </a:t>
            </a:r>
            <a:r>
              <a:rPr lang="es-ES" sz="1600" b="1" i="1" dirty="0" err="1">
                <a:latin typeface="Arial" pitchFamily="34" charset="0"/>
                <a:cs typeface="Arial" pitchFamily="34" charset="0"/>
              </a:rPr>
              <a:t>Moeraki</a:t>
            </a:r>
            <a:r>
              <a:rPr lang="es-ES" sz="1600" b="1" i="1" dirty="0">
                <a:latin typeface="Arial" pitchFamily="34" charset="0"/>
                <a:cs typeface="Arial" pitchFamily="34" charset="0"/>
              </a:rPr>
              <a:t> (Nueva Zelanda), a 40km sur de </a:t>
            </a:r>
            <a:r>
              <a:rPr lang="es-ES" sz="1600" b="1" i="1" dirty="0" err="1">
                <a:latin typeface="Arial" pitchFamily="34" charset="0"/>
                <a:cs typeface="Arial" pitchFamily="34" charset="0"/>
              </a:rPr>
              <a:t>Oamaru</a:t>
            </a:r>
            <a:r>
              <a:rPr lang="es-ES" sz="1600" b="1" i="1" dirty="0">
                <a:latin typeface="Arial" pitchFamily="34" charset="0"/>
                <a:cs typeface="Arial" pitchFamily="34" charset="0"/>
              </a:rPr>
              <a:t>, existen desde hace varios años unas enormes y extrañas piedras. Cada piedra pesa entre 1 y 3 toneladas y miden entre 2 y 7 metros de altura.</a:t>
            </a:r>
            <a:r>
              <a:rPr lang="es-ES" sz="1600" b="1" i="1" dirty="0">
                <a:latin typeface="Arial" pitchFamily="34" charset="0"/>
                <a:cs typeface="Arial" pitchFamily="34" charset="0"/>
                <a:hlinkClick r:id="rId3"/>
              </a:rPr>
              <a:t/>
            </a:r>
            <a:br>
              <a:rPr lang="es-ES" sz="1600" b="1" i="1" dirty="0">
                <a:latin typeface="Arial" pitchFamily="34" charset="0"/>
                <a:cs typeface="Arial" pitchFamily="34" charset="0"/>
                <a:hlinkClick r:id="rId3"/>
              </a:rPr>
            </a:br>
            <a:endParaRPr lang="es-ES" sz="1600" b="1" i="1" dirty="0">
              <a:latin typeface="Arial" pitchFamily="34" charset="0"/>
              <a:cs typeface="Arial" pitchFamily="34" charset="0"/>
            </a:endParaRPr>
          </a:p>
          <a:p>
            <a:pPr algn="ctr"/>
            <a:r>
              <a:rPr lang="es-ES" sz="1600" b="1" i="1" dirty="0">
                <a:latin typeface="Arial" pitchFamily="34" charset="0"/>
                <a:cs typeface="Arial" pitchFamily="34" charset="0"/>
              </a:rPr>
              <a:t>De acuerdo con la leyenda Maorí, estos guijarros son calabazas que arrastró la marea en el naufragio de la canoa </a:t>
            </a:r>
            <a:r>
              <a:rPr lang="es-ES" sz="1600" b="1" i="1" dirty="0" err="1">
                <a:latin typeface="Arial" pitchFamily="34" charset="0"/>
                <a:cs typeface="Arial" pitchFamily="34" charset="0"/>
              </a:rPr>
              <a:t>Araiteuru</a:t>
            </a:r>
            <a:r>
              <a:rPr lang="es-ES" sz="1600" b="1" i="1" dirty="0">
                <a:latin typeface="Arial" pitchFamily="34" charset="0"/>
                <a:cs typeface="Arial" pitchFamily="34" charset="0"/>
              </a:rPr>
              <a:t> cerca de Nueva Zelanda. Se ha especulado muchísimo sobre la procedencia y el contenido de estas.</a:t>
            </a:r>
          </a:p>
          <a:p>
            <a:pPr algn="ctr"/>
            <a:r>
              <a:rPr lang="es-ES" sz="1600" b="1" i="1" dirty="0">
                <a:latin typeface="Arial" pitchFamily="34" charset="0"/>
                <a:cs typeface="Arial" pitchFamily="34" charset="0"/>
              </a:rPr>
              <a:t>¿Qué </a:t>
            </a:r>
            <a:r>
              <a:rPr lang="es-ES" sz="1600" b="1" i="1" dirty="0" err="1">
                <a:latin typeface="Arial" pitchFamily="34" charset="0"/>
                <a:cs typeface="Arial" pitchFamily="34" charset="0"/>
              </a:rPr>
              <a:t>contendran</a:t>
            </a:r>
            <a:r>
              <a:rPr lang="es-ES" sz="1600" b="1" i="1" dirty="0">
                <a:latin typeface="Arial" pitchFamily="34" charset="0"/>
                <a:cs typeface="Arial" pitchFamily="34" charset="0"/>
              </a:rPr>
              <a:t> las piedras? Lo cierto es que consiguieron abrir una con una máquina, y lo que encontraron fue sorprendente.</a:t>
            </a:r>
          </a:p>
        </p:txBody>
      </p:sp>
      <p:pic>
        <p:nvPicPr>
          <p:cNvPr id="33795" name="Picture 2" descr="C:\Documents and Settings\Dell\Escritorio\moeraki-boulder-with-strange-cover.jpg"/>
          <p:cNvPicPr>
            <a:picLocks noChangeAspect="1" noChangeArrowheads="1"/>
          </p:cNvPicPr>
          <p:nvPr/>
        </p:nvPicPr>
        <p:blipFill>
          <a:blip r:embed="rId4"/>
          <a:srcRect/>
          <a:stretch>
            <a:fillRect/>
          </a:stretch>
        </p:blipFill>
        <p:spPr bwMode="auto">
          <a:xfrm>
            <a:off x="4071938" y="357188"/>
            <a:ext cx="4786312" cy="6000750"/>
          </a:xfrm>
          <a:prstGeom prst="rect">
            <a:avLst/>
          </a:prstGeom>
          <a:noFill/>
          <a:ln w="9525">
            <a:noFill/>
            <a:miter lim="800000"/>
            <a:headEnd/>
            <a:tailEnd/>
          </a:ln>
        </p:spPr>
      </p:pic>
    </p:spTree>
  </p:cSld>
  <p:clrMapOvr>
    <a:masterClrMapping/>
  </p:clrMapOvr>
  <p:transition spd="slow" advClick="0" advTm="4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67191070_p.jpg"/>
          <p:cNvPicPr>
            <a:picLocks noChangeAspect="1" noChangeArrowheads="1"/>
          </p:cNvPicPr>
          <p:nvPr/>
        </p:nvPicPr>
        <p:blipFill>
          <a:blip r:embed="rId2"/>
          <a:srcRect/>
          <a:stretch>
            <a:fillRect/>
          </a:stretch>
        </p:blipFill>
        <p:spPr bwMode="auto">
          <a:xfrm>
            <a:off x="1071563" y="-214313"/>
            <a:ext cx="7072312" cy="7072313"/>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a:clrChange>
              <a:clrFrom>
                <a:srgbClr val="060606"/>
              </a:clrFrom>
              <a:clrTo>
                <a:srgbClr val="060606">
                  <a:alpha val="0"/>
                </a:srgbClr>
              </a:clrTo>
            </a:clrChange>
            <a:duotone>
              <a:prstClr val="black"/>
              <a:srgbClr val="92D050">
                <a:tint val="45000"/>
                <a:satMod val="400000"/>
              </a:srgbClr>
            </a:duotone>
            <a:lum contrast="-40000"/>
          </a:blip>
          <a:srcRect/>
          <a:stretch>
            <a:fillRect/>
          </a:stretch>
        </p:blipFill>
        <p:spPr bwMode="auto">
          <a:xfrm>
            <a:off x="0" y="0"/>
            <a:ext cx="9217676"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img_4837.jpg"/>
          <p:cNvPicPr>
            <a:picLocks noChangeAspect="1" noChangeArrowheads="1"/>
          </p:cNvPicPr>
          <p:nvPr/>
        </p:nvPicPr>
        <p:blipFill>
          <a:blip r:embed="rId2"/>
          <a:srcRect/>
          <a:stretch>
            <a:fillRect/>
          </a:stretch>
        </p:blipFill>
        <p:spPr bwMode="auto">
          <a:xfrm>
            <a:off x="-1028700" y="-466725"/>
            <a:ext cx="11430000" cy="7620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a:clrChange>
              <a:clrFrom>
                <a:srgbClr val="060606"/>
              </a:clrFrom>
              <a:clrTo>
                <a:srgbClr val="060606">
                  <a:alpha val="0"/>
                </a:srgbClr>
              </a:clrTo>
            </a:clrChange>
            <a:duotone>
              <a:prstClr val="black"/>
              <a:srgbClr val="92D050">
                <a:tint val="45000"/>
                <a:satMod val="400000"/>
              </a:srgbClr>
            </a:duotone>
            <a:lum contrast="-40000"/>
          </a:blip>
          <a:srcRect/>
          <a:stretch>
            <a:fillRect/>
          </a:stretch>
        </p:blipFill>
        <p:spPr bwMode="auto">
          <a:xfrm>
            <a:off x="0" y="0"/>
            <a:ext cx="9217676" cy="6858000"/>
          </a:xfrm>
          <a:prstGeom prst="rect">
            <a:avLst/>
          </a:prstGeom>
          <a:noFill/>
          <a:ln w="9525">
            <a:noFill/>
            <a:miter lim="800000"/>
            <a:headEnd/>
            <a:tailEnd/>
          </a:ln>
        </p:spPr>
      </p:pic>
      <p:sp>
        <p:nvSpPr>
          <p:cNvPr id="31746" name="1 Rectángulo"/>
          <p:cNvSpPr>
            <a:spLocks noChangeArrowheads="1"/>
          </p:cNvSpPr>
          <p:nvPr/>
        </p:nvSpPr>
        <p:spPr bwMode="auto">
          <a:xfrm>
            <a:off x="1000125" y="1071563"/>
            <a:ext cx="7215188" cy="5016500"/>
          </a:xfrm>
          <a:prstGeom prst="rect">
            <a:avLst/>
          </a:prstGeom>
          <a:noFill/>
          <a:ln w="9525">
            <a:noFill/>
            <a:miter lim="800000"/>
            <a:headEnd/>
            <a:tailEnd/>
          </a:ln>
        </p:spPr>
        <p:txBody>
          <a:bodyPr>
            <a:spAutoFit/>
          </a:bodyPr>
          <a:lstStyle/>
          <a:p>
            <a:pPr algn="ctr"/>
            <a:r>
              <a:rPr lang="es-ES" sz="2000" b="1" i="1">
                <a:latin typeface="Calibri" pitchFamily="34" charset="0"/>
              </a:rPr>
              <a:t>En la tierra de los terremotos, justo en el cinturón de fuego que circunda al Océano Pacífico, al norte de Dunedin en Nueva Zelanda, también se han encontrado grandes cantidades de esferas de piedra. Los lugareños las llaman Moeraki, en alusión a la playa de nombre homónimo donde se encuentran estas enormes piedras esféricas huecas. Nadie sabe de dónde han salido. Los científicos afirman que son obra de la naturaleza y que las piedras esféricas de este lugar están compuestas por restos de calcio cristalizado de un sedimento mineral de cerca de 60 millones años. Con la erosión de las olas alcanzando la costa y el viento azotando los muros de las paredes verticales de KoeKohe, las esferas fueron una a una descubiertas y liberadas de su apresamiento bajo tierra. Es así­ como los maoríes las descubrieron y recitaron leyendas sobre ellas, más tarde en 1848 W.B.D. Mantell esbozó las piedras en su cuaderno de viajes asombrado por tal rareza natural.</a:t>
            </a:r>
          </a:p>
        </p:txBody>
      </p:sp>
    </p:spTree>
  </p:cSld>
  <p:clrMapOvr>
    <a:masterClrMapping/>
  </p:clrMapOvr>
  <p:transition spd="slow" advClick="0" advTm="5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moeraki7_0403.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4255777505_aba9c57c6c_z.jpg"/>
          <p:cNvPicPr>
            <a:picLocks noChangeAspect="1" noChangeArrowheads="1"/>
          </p:cNvPicPr>
          <p:nvPr/>
        </p:nvPicPr>
        <p:blipFill>
          <a:blip r:embed="rId2"/>
          <a:srcRect/>
          <a:stretch>
            <a:fillRect/>
          </a:stretch>
        </p:blipFill>
        <p:spPr bwMode="auto">
          <a:xfrm>
            <a:off x="0" y="0"/>
            <a:ext cx="9207500"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1-1234314060-6_moeraki-boulders.jpg"/>
          <p:cNvPicPr>
            <a:picLocks noChangeAspect="1" noChangeArrowheads="1"/>
          </p:cNvPicPr>
          <p:nvPr/>
        </p:nvPicPr>
        <p:blipFill>
          <a:blip r:embed="rId2"/>
          <a:srcRect/>
          <a:stretch>
            <a:fillRect/>
          </a:stretch>
        </p:blipFill>
        <p:spPr bwMode="auto">
          <a:xfrm>
            <a:off x="0" y="0"/>
            <a:ext cx="9132888"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4" descr="C:\Documents and Settings\Dell\Escritorio\a-sand-smoothed-half-moeraki-boulder-up-the-beach-a-mile-from-the-main-group.jpg"/>
          <p:cNvPicPr>
            <a:picLocks noChangeAspect="1" noChangeArrowheads="1"/>
          </p:cNvPicPr>
          <p:nvPr/>
        </p:nvPicPr>
        <p:blipFill>
          <a:blip r:embed="rId2"/>
          <a:srcRect/>
          <a:stretch>
            <a:fillRect/>
          </a:stretch>
        </p:blipFill>
        <p:spPr bwMode="auto">
          <a:xfrm>
            <a:off x="0" y="0"/>
            <a:ext cx="9136063"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Famous Moeraki Boulders, South Island, New Zealand-s.jpg"/>
          <p:cNvPicPr>
            <a:picLocks noChangeAspect="1" noChangeArrowheads="1"/>
          </p:cNvPicPr>
          <p:nvPr/>
        </p:nvPicPr>
        <p:blipFill>
          <a:blip r:embed="rId2"/>
          <a:srcRect/>
          <a:stretch>
            <a:fillRect/>
          </a:stretch>
        </p:blipFill>
        <p:spPr bwMode="auto">
          <a:xfrm>
            <a:off x="0" y="0"/>
            <a:ext cx="9170988"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ready-to-hatch-l.jpg"/>
          <p:cNvPicPr>
            <a:picLocks noChangeAspect="1" noChangeArrowheads="1"/>
          </p:cNvPicPr>
          <p:nvPr/>
        </p:nvPicPr>
        <p:blipFill>
          <a:blip r:embed="rId2"/>
          <a:srcRect/>
          <a:stretch>
            <a:fillRect/>
          </a:stretch>
        </p:blipFill>
        <p:spPr bwMode="auto">
          <a:xfrm>
            <a:off x="0" y="0"/>
            <a:ext cx="9521825"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kids-in-the-moeraki-boulders.jpg"/>
          <p:cNvPicPr>
            <a:picLocks noChangeAspect="1" noChangeArrowheads="1"/>
          </p:cNvPicPr>
          <p:nvPr/>
        </p:nvPicPr>
        <p:blipFill>
          <a:blip r:embed="rId2"/>
          <a:srcRect/>
          <a:stretch>
            <a:fillRect/>
          </a:stretch>
        </p:blipFill>
        <p:spPr bwMode="auto">
          <a:xfrm>
            <a:off x="0" y="0"/>
            <a:ext cx="9151938"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nz_moerakiboulders_01_wp.jpg"/>
          <p:cNvPicPr>
            <a:picLocks noChangeAspect="1" noChangeArrowheads="1"/>
          </p:cNvPicPr>
          <p:nvPr/>
        </p:nvPicPr>
        <p:blipFill>
          <a:blip r:embed="rId2"/>
          <a:srcRect/>
          <a:stretch>
            <a:fillRect/>
          </a:stretch>
        </p:blipFill>
        <p:spPr bwMode="auto">
          <a:xfrm>
            <a:off x="0" y="0"/>
            <a:ext cx="9136063" cy="6858000"/>
          </a:xfrm>
          <a:prstGeom prst="rect">
            <a:avLst/>
          </a:prstGeom>
          <a:noFill/>
          <a:ln w="9525">
            <a:noFill/>
            <a:miter lim="800000"/>
            <a:headEnd/>
            <a:tailEnd/>
          </a:ln>
        </p:spPr>
      </p:pic>
    </p:spTree>
  </p:cSld>
  <p:clrMapOvr>
    <a:masterClrMapping/>
  </p:clrMapOvr>
  <p:transition spd="slow" advClick="0" advTm="6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f97436bfc64adb2838df224b8d9bd5ad.jpg"/>
          <p:cNvPicPr>
            <a:picLocks noChangeAspect="1" noChangeArrowheads="1"/>
          </p:cNvPicPr>
          <p:nvPr/>
        </p:nvPicPr>
        <p:blipFill>
          <a:blip r:embed="rId2"/>
          <a:srcRect b="4166"/>
          <a:stretch>
            <a:fillRect/>
          </a:stretch>
        </p:blipFill>
        <p:spPr bwMode="auto">
          <a:xfrm>
            <a:off x="0" y="0"/>
            <a:ext cx="9215438" cy="6858000"/>
          </a:xfrm>
          <a:prstGeom prst="rect">
            <a:avLst/>
          </a:prstGeom>
          <a:noFill/>
          <a:ln w="9525">
            <a:noFill/>
            <a:miter lim="800000"/>
            <a:headEnd/>
            <a:tailEnd/>
          </a:ln>
        </p:spPr>
      </p:pic>
      <p:sp>
        <p:nvSpPr>
          <p:cNvPr id="6" name="5 Rectángulo"/>
          <p:cNvSpPr/>
          <p:nvPr/>
        </p:nvSpPr>
        <p:spPr>
          <a:xfrm>
            <a:off x="428596" y="357166"/>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50180"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50181"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50182"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50183"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50184" name="Picture 2" descr="CARA"/>
          <p:cNvPicPr>
            <a:picLocks noChangeAspect="1" noChangeArrowheads="1"/>
          </p:cNvPicPr>
          <p:nvPr/>
        </p:nvPicPr>
        <p:blipFill>
          <a:blip r:embed="rId4"/>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LUIS</a:t>
            </a:r>
          </a:p>
        </p:txBody>
      </p:sp>
    </p:spTree>
  </p:cSld>
  <p:clrMapOvr>
    <a:masterClrMapping/>
  </p:clrMapOvr>
  <p:transition spd="slow" advClick="0"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S MISTERIOSAS ESFERAS DE PIEDRA">
  <a:themeElements>
    <a:clrScheme name="Standaardontwerp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andaardontwerp">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ardontwerp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andaardontwerp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andaardontwerp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andaardontwerp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andaardontwerp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andaardontwerp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andaardontwerp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LAS MISTERIOSAS ESFERAS DE PIEDRA</Template>
  <TotalTime>9</TotalTime>
  <Words>1089</Words>
  <Application>Microsoft PowerPoint</Application>
  <PresentationFormat>Presentación en pantalla (4:3)</PresentationFormat>
  <Paragraphs>62</Paragraphs>
  <Slides>48</Slides>
  <Notes>1</Notes>
  <HiddenSlides>0</HiddenSlides>
  <MMClips>0</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LAS MISTERIOSAS ESFERAS DE PIEDRA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2014-04-28T09:12:40Z</dcterms:created>
  <dcterms:modified xsi:type="dcterms:W3CDTF">2014-04-28T09:22:05Z</dcterms:modified>
</cp:coreProperties>
</file>