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97" r:id="rId4"/>
    <p:sldId id="402" r:id="rId5"/>
    <p:sldId id="345" r:id="rId6"/>
    <p:sldId id="364" r:id="rId7"/>
    <p:sldId id="396" r:id="rId8"/>
    <p:sldId id="342" r:id="rId9"/>
    <p:sldId id="389" r:id="rId10"/>
    <p:sldId id="344" r:id="rId11"/>
    <p:sldId id="370" r:id="rId12"/>
    <p:sldId id="343" r:id="rId13"/>
    <p:sldId id="358" r:id="rId14"/>
    <p:sldId id="348" r:id="rId15"/>
    <p:sldId id="366" r:id="rId16"/>
    <p:sldId id="368" r:id="rId17"/>
    <p:sldId id="377" r:id="rId18"/>
    <p:sldId id="382" r:id="rId19"/>
    <p:sldId id="386" r:id="rId20"/>
    <p:sldId id="388" r:id="rId21"/>
    <p:sldId id="349" r:id="rId22"/>
    <p:sldId id="390" r:id="rId23"/>
    <p:sldId id="387" r:id="rId24"/>
    <p:sldId id="352" r:id="rId25"/>
    <p:sldId id="405" r:id="rId26"/>
    <p:sldId id="365" r:id="rId27"/>
    <p:sldId id="354" r:id="rId28"/>
    <p:sldId id="404" r:id="rId29"/>
    <p:sldId id="403" r:id="rId30"/>
    <p:sldId id="376" r:id="rId31"/>
    <p:sldId id="383" r:id="rId32"/>
    <p:sldId id="399" r:id="rId33"/>
    <p:sldId id="359" r:id="rId34"/>
    <p:sldId id="418" r:id="rId35"/>
    <p:sldId id="411" r:id="rId36"/>
    <p:sldId id="410" r:id="rId37"/>
    <p:sldId id="417" r:id="rId38"/>
    <p:sldId id="357" r:id="rId39"/>
    <p:sldId id="372" r:id="rId40"/>
    <p:sldId id="367" r:id="rId41"/>
    <p:sldId id="374" r:id="rId42"/>
    <p:sldId id="408" r:id="rId43"/>
    <p:sldId id="362" r:id="rId44"/>
    <p:sldId id="355" r:id="rId45"/>
    <p:sldId id="407" r:id="rId46"/>
    <p:sldId id="373" r:id="rId47"/>
    <p:sldId id="378" r:id="rId48"/>
    <p:sldId id="395" r:id="rId49"/>
    <p:sldId id="409" r:id="rId50"/>
    <p:sldId id="371" r:id="rId51"/>
    <p:sldId id="392" r:id="rId52"/>
    <p:sldId id="393" r:id="rId53"/>
    <p:sldId id="346" r:id="rId54"/>
    <p:sldId id="391" r:id="rId55"/>
    <p:sldId id="416" r:id="rId56"/>
    <p:sldId id="420" r:id="rId5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S1So9VFhS/Yxa54nnNzAkA" hashData="mh7DpqpUn1Q+yQMeQwIqdo/pII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99"/>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5000">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5000">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5000">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5000">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5000">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5000">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5000">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5000">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5000">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5000">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5000">
    <p:randomBa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B0D6E25-B1A8-457B-BBE1-BF6D7A31785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162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randomBar/>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766DB3E-9A7A-4116-B958-AD99894E763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0.gif"/><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20.gif"/><Relationship Id="rId1" Type="http://schemas.openxmlformats.org/officeDocument/2006/relationships/slideLayout" Target="../slideLayouts/slideLayout7.xml"/><Relationship Id="rId6" Type="http://schemas.openxmlformats.org/officeDocument/2006/relationships/image" Target="../media/image61.gif"/><Relationship Id="rId5" Type="http://schemas.openxmlformats.org/officeDocument/2006/relationships/image" Target="../media/image4.jpeg"/><Relationship Id="rId4" Type="http://schemas.openxmlformats.org/officeDocument/2006/relationships/image" Target="../media/image3.gif"/></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Dell\Escritorio\Las-Brujas-de-Zugarramurdi_numerocero-580x2201205233700.jpg"/>
          <p:cNvPicPr>
            <a:picLocks noChangeAspect="1" noChangeArrowheads="1"/>
          </p:cNvPicPr>
          <p:nvPr/>
        </p:nvPicPr>
        <p:blipFill>
          <a:blip r:embed="rId3"/>
          <a:srcRect b="20408"/>
          <a:stretch>
            <a:fillRect/>
          </a:stretch>
        </p:blipFill>
        <p:spPr bwMode="auto">
          <a:xfrm>
            <a:off x="428660" y="0"/>
            <a:ext cx="8715340" cy="6858000"/>
          </a:xfrm>
          <a:prstGeom prst="rect">
            <a:avLst/>
          </a:prstGeom>
          <a:noFill/>
        </p:spPr>
      </p:pic>
      <p:pic>
        <p:nvPicPr>
          <p:cNvPr id="14" name="Picture 2" descr="C:\Documents and Settings\Dell\Escritorio\Las-Brujas-de-Zugarramurdi_numerocero-580x2201205233700.jpg"/>
          <p:cNvPicPr>
            <a:picLocks noChangeAspect="1" noChangeArrowheads="1"/>
          </p:cNvPicPr>
          <p:nvPr/>
        </p:nvPicPr>
        <p:blipFill>
          <a:blip r:embed="rId3"/>
          <a:srcRect b="20408"/>
          <a:stretch>
            <a:fillRect/>
          </a:stretch>
        </p:blipFill>
        <p:spPr bwMode="auto">
          <a:xfrm>
            <a:off x="0" y="0"/>
            <a:ext cx="9144000" cy="6858000"/>
          </a:xfrm>
          <a:prstGeom prst="rect">
            <a:avLst/>
          </a:prstGeom>
          <a:noFill/>
        </p:spPr>
      </p:pic>
      <p:pic>
        <p:nvPicPr>
          <p:cNvPr id="8" name="Picture 8"/>
          <p:cNvPicPr>
            <a:picLocks noChangeAspect="1" noChangeArrowheads="1"/>
          </p:cNvPicPr>
          <p:nvPr/>
        </p:nvPicPr>
        <p:blipFill>
          <a:blip r:embed="rId4"/>
          <a:srcRect/>
          <a:stretch>
            <a:fillRect/>
          </a:stretch>
        </p:blipFill>
        <p:spPr bwMode="auto">
          <a:xfrm>
            <a:off x="545957" y="428604"/>
            <a:ext cx="979602"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flipV="1">
            <a:off x="-1" y="-73124"/>
            <a:ext cx="9143999" cy="73124"/>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1" y="6788150"/>
            <a:ext cx="9143999" cy="73124"/>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2511" y="3395639"/>
            <a:ext cx="6858000" cy="66722"/>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1639" y="3395639"/>
            <a:ext cx="6858000" cy="66722"/>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500034" y="5500702"/>
            <a:ext cx="955346" cy="1052513"/>
          </a:xfrm>
          <a:prstGeom prst="rect">
            <a:avLst/>
          </a:prstGeom>
          <a:noFill/>
          <a:ln w="38100">
            <a:solidFill>
              <a:srgbClr val="1CDEF8"/>
            </a:solidFill>
            <a:miter lim="800000"/>
            <a:headEnd/>
            <a:tailEnd/>
          </a:ln>
        </p:spPr>
      </p:pic>
      <p:sp>
        <p:nvSpPr>
          <p:cNvPr id="15" name="14 Rectángulo"/>
          <p:cNvSpPr/>
          <p:nvPr/>
        </p:nvSpPr>
        <p:spPr>
          <a:xfrm>
            <a:off x="1428728" y="5929330"/>
            <a:ext cx="2934278"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Tree>
  </p:cSld>
  <p:clrMapOvr>
    <a:masterClrMapping/>
  </p:clrMapOvr>
  <p:transition spd="slow" advTm="11000">
    <p:randomBar/>
    <p:sndAc>
      <p:stSnd loop="1">
        <p:snd r:embed="rId2" name="Stanley Black - It's Magic.MP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0" tmFilter="0, 0; .2, .5; .8, .5; 1, 0"/>
                                        <p:tgtEl>
                                          <p:spTgt spid="14"/>
                                        </p:tgtEl>
                                      </p:cBhvr>
                                    </p:animEffect>
                                    <p:animScale>
                                      <p:cBhvr>
                                        <p:cTn id="7" dur="2500" autoRev="1" fill="hold"/>
                                        <p:tgtEl>
                                          <p:spTgt spid="14"/>
                                        </p:tgtEl>
                                      </p:cBhvr>
                                      <p:by x="105000" y="105000"/>
                                    </p:animScale>
                                  </p:childTnLst>
                                </p:cTn>
                              </p:par>
                            </p:childTnLst>
                          </p:cTn>
                        </p:par>
                        <p:par>
                          <p:cTn id="8" fill="hold">
                            <p:stCondLst>
                              <p:cond delay="5000"/>
                            </p:stCondLst>
                            <p:childTnLst>
                              <p:par>
                                <p:cTn id="9" presetID="26" presetClass="emph" presetSubtype="0" fill="hold" nodeType="afterEffect">
                                  <p:stCondLst>
                                    <p:cond delay="0"/>
                                  </p:stCondLst>
                                  <p:childTnLst>
                                    <p:animEffect transition="out" filter="fade">
                                      <p:cBhvr>
                                        <p:cTn id="10" dur="5000" tmFilter="0, 0; .2, .5; .8, .5; 1, 0"/>
                                        <p:tgtEl>
                                          <p:spTgt spid="18"/>
                                        </p:tgtEl>
                                      </p:cBhvr>
                                    </p:animEffect>
                                    <p:animScale>
                                      <p:cBhvr>
                                        <p:cTn id="11" dur="2500" autoRev="1"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9" name="Picture 3" descr="C:\Documents and Settings\Dell\Escritorio\800px-Zugarramurdi__Euskal_Herria.jpg"/>
          <p:cNvPicPr>
            <a:picLocks noChangeAspect="1" noChangeArrowheads="1"/>
          </p:cNvPicPr>
          <p:nvPr/>
        </p:nvPicPr>
        <p:blipFill>
          <a:blip r:embed="rId2"/>
          <a:srcRect/>
          <a:stretch>
            <a:fillRect/>
          </a:stretch>
        </p:blipFill>
        <p:spPr bwMode="auto">
          <a:xfrm>
            <a:off x="0" y="0"/>
            <a:ext cx="9358346" cy="7018760"/>
          </a:xfrm>
          <a:prstGeom prst="rect">
            <a:avLst/>
          </a:prstGeom>
          <a:noFill/>
        </p:spPr>
      </p:pic>
      <p:sp>
        <p:nvSpPr>
          <p:cNvPr id="4" name="3 Rectángulo"/>
          <p:cNvSpPr/>
          <p:nvPr/>
        </p:nvSpPr>
        <p:spPr>
          <a:xfrm>
            <a:off x="785786" y="285728"/>
            <a:ext cx="4572000" cy="1477328"/>
          </a:xfrm>
          <a:prstGeom prst="rect">
            <a:avLst/>
          </a:prstGeom>
        </p:spPr>
        <p:txBody>
          <a:bodyPr>
            <a:spAutoFit/>
          </a:bodyPr>
          <a:lstStyle/>
          <a:p>
            <a:r>
              <a:rPr lang="es-ES" b="1" i="1" dirty="0" smtClean="0">
                <a:solidFill>
                  <a:srgbClr val="FFFF00"/>
                </a:solidFill>
                <a:effectLst>
                  <a:outerShdw blurRad="38100" dist="38100" dir="2700000" algn="tl">
                    <a:srgbClr val="000000">
                      <a:alpha val="43137"/>
                    </a:srgbClr>
                  </a:outerShdw>
                </a:effectLst>
              </a:rPr>
              <a:t>Zugarramurdi  es una población situada al noroeste de Navarra, cerca de la frontera con Francia, un enclave mágico y natural marcado por las leyendas sobre brujas y aquelarres.</a:t>
            </a:r>
          </a:p>
        </p:txBody>
      </p:sp>
    </p:spTree>
  </p:cSld>
  <p:clrMapOvr>
    <a:masterClrMapping/>
  </p:clrMapOvr>
  <p:transition spd="slow" advTm="14000">
    <p:randomBa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Dell\Escritorio\20496519.jpg"/>
          <p:cNvPicPr>
            <a:picLocks noChangeAspect="1" noChangeArrowheads="1"/>
          </p:cNvPicPr>
          <p:nvPr/>
        </p:nvPicPr>
        <p:blipFill>
          <a:blip r:embed="rId2"/>
          <a:srcRect/>
          <a:stretch>
            <a:fillRect/>
          </a:stretch>
        </p:blipFill>
        <p:spPr bwMode="auto">
          <a:xfrm>
            <a:off x="0" y="3143248"/>
            <a:ext cx="9286880" cy="3714752"/>
          </a:xfrm>
          <a:prstGeom prst="rect">
            <a:avLst/>
          </a:prstGeom>
          <a:noFill/>
        </p:spPr>
      </p:pic>
      <p:pic>
        <p:nvPicPr>
          <p:cNvPr id="3" name="Picture 2" descr="C:\Documents and Settings\Dell\Escritorio\general.jpg"/>
          <p:cNvPicPr>
            <a:picLocks noChangeAspect="1" noChangeArrowheads="1"/>
          </p:cNvPicPr>
          <p:nvPr/>
        </p:nvPicPr>
        <p:blipFill>
          <a:blip r:embed="rId3"/>
          <a:srcRect t="6559" b="3790"/>
          <a:stretch>
            <a:fillRect/>
          </a:stretch>
        </p:blipFill>
        <p:spPr bwMode="auto">
          <a:xfrm>
            <a:off x="0" y="0"/>
            <a:ext cx="9414346" cy="3143248"/>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aerea zuga.jpg"/>
          <p:cNvPicPr>
            <a:picLocks noChangeAspect="1" noChangeArrowheads="1"/>
          </p:cNvPicPr>
          <p:nvPr/>
        </p:nvPicPr>
        <p:blipFill>
          <a:blip r:embed="rId2"/>
          <a:srcRect/>
          <a:stretch>
            <a:fillRect/>
          </a:stretch>
        </p:blipFill>
        <p:spPr bwMode="auto">
          <a:xfrm>
            <a:off x="0" y="0"/>
            <a:ext cx="9137974"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a_Zugarramurdi-Museo-Brujas-copy-ANTONIO-a.jpg"/>
          <p:cNvPicPr>
            <a:picLocks noChangeAspect="1" noChangeArrowheads="1"/>
          </p:cNvPicPr>
          <p:nvPr/>
        </p:nvPicPr>
        <p:blipFill>
          <a:blip r:embed="rId2"/>
          <a:srcRect/>
          <a:stretch>
            <a:fillRect/>
          </a:stretch>
        </p:blipFill>
        <p:spPr bwMode="auto">
          <a:xfrm>
            <a:off x="6429388" y="2214554"/>
            <a:ext cx="2714612" cy="4643446"/>
          </a:xfrm>
          <a:prstGeom prst="rect">
            <a:avLst/>
          </a:prstGeom>
          <a:noFill/>
        </p:spPr>
      </p:pic>
      <p:pic>
        <p:nvPicPr>
          <p:cNvPr id="3" name="Picture 2" descr="C:\Documents and Settings\Dell\Escritorio\-seccion-turismo_las_cuevas-.jpg"/>
          <p:cNvPicPr>
            <a:picLocks noChangeAspect="1" noChangeArrowheads="1"/>
          </p:cNvPicPr>
          <p:nvPr/>
        </p:nvPicPr>
        <p:blipFill>
          <a:blip r:embed="rId3"/>
          <a:srcRect/>
          <a:stretch>
            <a:fillRect/>
          </a:stretch>
        </p:blipFill>
        <p:spPr bwMode="auto">
          <a:xfrm>
            <a:off x="0" y="0"/>
            <a:ext cx="9144000" cy="2238375"/>
          </a:xfrm>
          <a:prstGeom prst="rect">
            <a:avLst/>
          </a:prstGeom>
          <a:noFill/>
        </p:spPr>
      </p:pic>
      <p:pic>
        <p:nvPicPr>
          <p:cNvPr id="4" name="Picture 2" descr="C:\Documents and Settings\Dell\Escritorio\DSC_0482.JPG"/>
          <p:cNvPicPr>
            <a:picLocks noChangeAspect="1" noChangeArrowheads="1"/>
          </p:cNvPicPr>
          <p:nvPr/>
        </p:nvPicPr>
        <p:blipFill>
          <a:blip r:embed="rId4" cstate="print"/>
          <a:srcRect/>
          <a:stretch>
            <a:fillRect/>
          </a:stretch>
        </p:blipFill>
        <p:spPr bwMode="auto">
          <a:xfrm>
            <a:off x="0" y="2221318"/>
            <a:ext cx="3071802" cy="4636682"/>
          </a:xfrm>
          <a:prstGeom prst="rect">
            <a:avLst/>
          </a:prstGeom>
          <a:noFill/>
        </p:spPr>
      </p:pic>
      <p:pic>
        <p:nvPicPr>
          <p:cNvPr id="5" name="Picture 2" descr="C:\Documents and Settings\Dell\Escritorio\p8120897.jpg"/>
          <p:cNvPicPr>
            <a:picLocks noChangeAspect="1" noChangeArrowheads="1"/>
          </p:cNvPicPr>
          <p:nvPr/>
        </p:nvPicPr>
        <p:blipFill>
          <a:blip r:embed="rId5" cstate="print"/>
          <a:srcRect b="4896"/>
          <a:stretch>
            <a:fillRect/>
          </a:stretch>
        </p:blipFill>
        <p:spPr bwMode="auto">
          <a:xfrm>
            <a:off x="3071801" y="2214554"/>
            <a:ext cx="3379239" cy="4643446"/>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Documents and Settings\Dell\Escritorio\800px-Zugarramurdi_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3571868" y="214290"/>
            <a:ext cx="4572000" cy="1200329"/>
          </a:xfrm>
          <a:prstGeom prst="rect">
            <a:avLst/>
          </a:prstGeom>
        </p:spPr>
        <p:txBody>
          <a:bodyPr>
            <a:spAutoFit/>
          </a:bodyPr>
          <a:lstStyle/>
          <a:p>
            <a:pPr algn="ctr"/>
            <a:r>
              <a:rPr lang="es-ES" b="1" i="1" dirty="0" smtClean="0"/>
              <a:t>La palabra aquelarre proviene del vascuence. "Aker" significa macho cabrío y "larre"prado. </a:t>
            </a:r>
          </a:p>
          <a:p>
            <a:pPr algn="ctr"/>
            <a:r>
              <a:rPr lang="es-ES" b="1" i="1" dirty="0" smtClean="0"/>
              <a:t>Prado del macho cabrío</a:t>
            </a:r>
            <a:r>
              <a:rPr lang="es-ES" i="1" dirty="0" smtClean="0"/>
              <a:t>. </a:t>
            </a:r>
          </a:p>
        </p:txBody>
      </p:sp>
    </p:spTree>
  </p:cSld>
  <p:clrMapOvr>
    <a:masterClrMapping/>
  </p:clrMapOvr>
  <p:transition spd="slow" advTm="14000">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Sorginen Leizea Martxoak 7 042.jpg"/>
          <p:cNvPicPr>
            <a:picLocks noChangeAspect="1" noChangeArrowheads="1"/>
          </p:cNvPicPr>
          <p:nvPr/>
        </p:nvPicPr>
        <p:blipFill>
          <a:blip r:embed="rId2"/>
          <a:srcRect/>
          <a:stretch>
            <a:fillRect/>
          </a:stretch>
        </p:blipFill>
        <p:spPr bwMode="auto">
          <a:xfrm>
            <a:off x="0" y="0"/>
            <a:ext cx="9753600" cy="6858000"/>
          </a:xfrm>
          <a:prstGeom prst="rect">
            <a:avLst/>
          </a:prstGeom>
          <a:noFill/>
        </p:spPr>
      </p:pic>
    </p:spTree>
  </p:cSld>
  <p:clrMapOvr>
    <a:masterClrMapping/>
  </p:clrMapOvr>
  <p:transition spd="slow" advTm="7000">
    <p:randomBa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Dell\Escritorio\mydc0064-300x224.jpg"/>
          <p:cNvPicPr>
            <a:picLocks noChangeAspect="1" noChangeArrowheads="1"/>
          </p:cNvPicPr>
          <p:nvPr/>
        </p:nvPicPr>
        <p:blipFill>
          <a:blip r:embed="rId2"/>
          <a:srcRect/>
          <a:stretch>
            <a:fillRect/>
          </a:stretch>
        </p:blipFill>
        <p:spPr bwMode="auto">
          <a:xfrm>
            <a:off x="-1" y="0"/>
            <a:ext cx="918482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222.JPG"/>
          <p:cNvPicPr>
            <a:picLocks noChangeAspect="1" noChangeArrowheads="1"/>
          </p:cNvPicPr>
          <p:nvPr/>
        </p:nvPicPr>
        <p:blipFill>
          <a:blip r:embed="rId2"/>
          <a:srcRect/>
          <a:stretch>
            <a:fillRect/>
          </a:stretch>
        </p:blipFill>
        <p:spPr bwMode="auto">
          <a:xfrm>
            <a:off x="0" y="0"/>
            <a:ext cx="9753600" cy="6858000"/>
          </a:xfrm>
          <a:prstGeom prst="rect">
            <a:avLst/>
          </a:prstGeom>
          <a:noFill/>
        </p:spPr>
      </p:pic>
      <p:sp>
        <p:nvSpPr>
          <p:cNvPr id="3" name="2 Rectángulo"/>
          <p:cNvSpPr/>
          <p:nvPr/>
        </p:nvSpPr>
        <p:spPr>
          <a:xfrm>
            <a:off x="571472" y="571480"/>
            <a:ext cx="4143404" cy="1200329"/>
          </a:xfrm>
          <a:prstGeom prst="rect">
            <a:avLst/>
          </a:prstGeom>
        </p:spPr>
        <p:txBody>
          <a:bodyPr wrap="square">
            <a:spAutoFit/>
          </a:bodyPr>
          <a:lstStyle/>
          <a:p>
            <a:pPr algn="ctr"/>
            <a:r>
              <a:rPr lang="es-ES" b="1" i="1" dirty="0" smtClean="0">
                <a:solidFill>
                  <a:srgbClr val="FFFF00"/>
                </a:solidFill>
              </a:rPr>
              <a:t>Cueva de Zugarramurdi (Sorginen Leizea) donde se reunían los brujos y las brujas para celebrar el aquelarre.</a:t>
            </a:r>
            <a:endParaRPr lang="es-ES" b="1" i="1" dirty="0">
              <a:solidFill>
                <a:srgbClr val="FFFF00"/>
              </a:solidFill>
            </a:endParaRPr>
          </a:p>
        </p:txBody>
      </p:sp>
    </p:spTree>
  </p:cSld>
  <p:clrMapOvr>
    <a:masterClrMapping/>
  </p:clrMapOvr>
  <p:transition spd="slow" advTm="15000">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800px-Zugarramurdi_cueva.jpg"/>
          <p:cNvPicPr>
            <a:picLocks noChangeAspect="1" noChangeArrowheads="1"/>
          </p:cNvPicPr>
          <p:nvPr/>
        </p:nvPicPr>
        <p:blipFill>
          <a:blip r:embed="rId2"/>
          <a:srcRect/>
          <a:stretch>
            <a:fillRect/>
          </a:stretch>
        </p:blipFill>
        <p:spPr bwMode="auto">
          <a:xfrm>
            <a:off x="-1" y="0"/>
            <a:ext cx="922447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helena_irtera.JPG"/>
          <p:cNvPicPr>
            <a:picLocks noChangeAspect="1" noChangeArrowheads="1"/>
          </p:cNvPicPr>
          <p:nvPr/>
        </p:nvPicPr>
        <p:blipFill>
          <a:blip r:embed="rId2"/>
          <a:srcRect/>
          <a:stretch>
            <a:fillRect/>
          </a:stretch>
        </p:blipFill>
        <p:spPr bwMode="auto">
          <a:xfrm>
            <a:off x="0" y="0"/>
            <a:ext cx="9753600" cy="6858000"/>
          </a:xfrm>
          <a:prstGeom prst="rect">
            <a:avLst/>
          </a:prstGeom>
          <a:noFill/>
        </p:spPr>
      </p:pic>
      <p:sp>
        <p:nvSpPr>
          <p:cNvPr id="3" name="2 Rectángulo"/>
          <p:cNvSpPr/>
          <p:nvPr/>
        </p:nvSpPr>
        <p:spPr>
          <a:xfrm>
            <a:off x="5143504" y="714356"/>
            <a:ext cx="4000496" cy="2585323"/>
          </a:xfrm>
          <a:prstGeom prst="rect">
            <a:avLst/>
          </a:prstGeom>
        </p:spPr>
        <p:txBody>
          <a:bodyPr wrap="square">
            <a:spAutoFit/>
          </a:bodyPr>
          <a:lstStyle/>
          <a:p>
            <a:pPr algn="ctr"/>
            <a:r>
              <a:rPr lang="es-ES" b="1" i="1" dirty="0" smtClean="0">
                <a:solidFill>
                  <a:srgbClr val="FFFF00"/>
                </a:solidFill>
              </a:rPr>
              <a:t>La cavidad principal fue horadada por el arroyo Orabidea, excavando un túnel natural de 120 metros de largo con alturas de hasta 12 metros, y dos galerías elevadas. Deambulando por el interior de la cueva aún parecen resonar los cánticos de las brujas de Zugarramurdi.</a:t>
            </a:r>
            <a:endParaRPr lang="es-ES" b="1" i="1" dirty="0">
              <a:solidFill>
                <a:srgbClr val="FFFF00"/>
              </a:solidFill>
            </a:endParaRPr>
          </a:p>
        </p:txBody>
      </p:sp>
    </p:spTree>
  </p:cSld>
  <p:clrMapOvr>
    <a:masterClrMapping/>
  </p:clrMapOvr>
  <p:transition spd="slow" advTm="21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zugarramurdi2.jpg"/>
          <p:cNvPicPr>
            <a:picLocks noChangeAspect="1" noChangeArrowheads="1"/>
          </p:cNvPicPr>
          <p:nvPr/>
        </p:nvPicPr>
        <p:blipFill>
          <a:blip r:embed="rId2"/>
          <a:srcRect/>
          <a:stretch>
            <a:fillRect/>
          </a:stretch>
        </p:blipFill>
        <p:spPr bwMode="auto">
          <a:xfrm>
            <a:off x="-1" y="0"/>
            <a:ext cx="9322623"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5857884" y="948690"/>
            <a:ext cx="3071802" cy="5909310"/>
          </a:xfrm>
          <a:prstGeom prst="rect">
            <a:avLst/>
          </a:prstGeom>
        </p:spPr>
        <p:txBody>
          <a:bodyPr wrap="square">
            <a:spAutoFit/>
          </a:bodyPr>
          <a:lstStyle/>
          <a:p>
            <a:pPr algn="ctr"/>
            <a:r>
              <a:rPr lang="es-ES" b="1" i="1" dirty="0" smtClean="0"/>
              <a:t/>
            </a:r>
            <a:br>
              <a:rPr lang="es-ES" b="1" i="1" dirty="0" smtClean="0"/>
            </a:br>
            <a:r>
              <a:rPr lang="es-ES" b="1" i="1" dirty="0" smtClean="0"/>
              <a:t/>
            </a:r>
            <a:br>
              <a:rPr lang="es-ES" b="1" i="1" dirty="0" smtClean="0"/>
            </a:br>
            <a:endParaRPr lang="es-ES" b="1" i="1" dirty="0" smtClean="0"/>
          </a:p>
          <a:p>
            <a:pPr algn="ctr"/>
            <a:r>
              <a:rPr lang="es-ES" b="1" i="1" dirty="0" smtClean="0"/>
              <a:t>Las cuevas de Zugarramurdi (Sorginen Leizea) se encuentran a menos de medio kilómetro de distancia del pueblo. Hasta el siglo XVII este misterioso lugar dio cobijo a brujos y brujas que se reunían para celebrar aquelarres o sabbats: reuniones paganas, danzas alrededor de una hoguera, festines, sacrificios u orgías en noches de luna llena.</a:t>
            </a:r>
            <a:br>
              <a:rPr lang="es-ES" b="1" i="1" dirty="0" smtClean="0"/>
            </a:br>
            <a:r>
              <a:rPr lang="es-ES" dirty="0" smtClean="0"/>
              <a:t/>
            </a:r>
            <a:br>
              <a:rPr lang="es-ES" dirty="0" smtClean="0"/>
            </a:br>
            <a:endParaRPr lang="es-ES" dirty="0"/>
          </a:p>
        </p:txBody>
      </p:sp>
      <p:pic>
        <p:nvPicPr>
          <p:cNvPr id="3" name="Picture 2" descr="C:\Documents and Settings\Dell\Escritorio\a_Zugarramurdi-PATXI-a.jpg"/>
          <p:cNvPicPr>
            <a:picLocks noChangeAspect="1" noChangeArrowheads="1"/>
          </p:cNvPicPr>
          <p:nvPr/>
        </p:nvPicPr>
        <p:blipFill>
          <a:blip r:embed="rId3"/>
          <a:srcRect/>
          <a:stretch>
            <a:fillRect/>
          </a:stretch>
        </p:blipFill>
        <p:spPr bwMode="auto">
          <a:xfrm>
            <a:off x="0" y="-112827"/>
            <a:ext cx="5643570" cy="6970827"/>
          </a:xfrm>
          <a:prstGeom prst="rect">
            <a:avLst/>
          </a:prstGeom>
          <a:noFill/>
        </p:spPr>
      </p:pic>
      <p:sp>
        <p:nvSpPr>
          <p:cNvPr id="4" name="Rectangle 1"/>
          <p:cNvSpPr/>
          <p:nvPr/>
        </p:nvSpPr>
        <p:spPr>
          <a:xfrm>
            <a:off x="5500694" y="0"/>
            <a:ext cx="3643306"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21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6" presetClass="exit" presetSubtype="32" fill="hold" grpId="0"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a_Zugarramurdi_Cuevas1-a.jpg"/>
          <p:cNvPicPr>
            <a:picLocks noChangeAspect="1" noChangeArrowheads="1"/>
          </p:cNvPicPr>
          <p:nvPr/>
        </p:nvPicPr>
        <p:blipFill>
          <a:blip r:embed="rId2"/>
          <a:srcRect/>
          <a:stretch>
            <a:fillRect/>
          </a:stretch>
        </p:blipFill>
        <p:spPr bwMode="auto">
          <a:xfrm>
            <a:off x="0" y="0"/>
            <a:ext cx="9222904"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Nomada_Zugarramurdi_08g.jpg"/>
          <p:cNvPicPr>
            <a:picLocks noChangeAspect="1" noChangeArrowheads="1"/>
          </p:cNvPicPr>
          <p:nvPr/>
        </p:nvPicPr>
        <p:blipFill>
          <a:blip r:embed="rId2"/>
          <a:srcRect/>
          <a:stretch>
            <a:fillRect/>
          </a:stretch>
        </p:blipFill>
        <p:spPr bwMode="auto">
          <a:xfrm>
            <a:off x="0" y="0"/>
            <a:ext cx="9215464"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Zugarramurdi_Antonio_Olza--644x362.jpg"/>
          <p:cNvPicPr>
            <a:picLocks noChangeAspect="1" noChangeArrowheads="1"/>
          </p:cNvPicPr>
          <p:nvPr/>
        </p:nvPicPr>
        <p:blipFill>
          <a:blip r:embed="rId2"/>
          <a:srcRect/>
          <a:stretch>
            <a:fillRect/>
          </a:stretch>
        </p:blipFill>
        <p:spPr bwMode="auto">
          <a:xfrm>
            <a:off x="0" y="0"/>
            <a:ext cx="9150336"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500166" y="1582341"/>
            <a:ext cx="5572164" cy="4031873"/>
          </a:xfrm>
          <a:prstGeom prst="rect">
            <a:avLst/>
          </a:prstGeom>
        </p:spPr>
        <p:txBody>
          <a:bodyPr wrap="square">
            <a:spAutoFit/>
          </a:bodyPr>
          <a:lstStyle/>
          <a:p>
            <a:pPr algn="ctr"/>
            <a:r>
              <a:rPr lang="es-ES" sz="2000" b="1" i="1" dirty="0" smtClean="0"/>
              <a:t>La cueva no contiene estalactitas ni estalagmitas, ni en sus paredes se han descubierto pinturas rupestres, sin embargo, un halo mágico la envuelve por haber sido hasta el siglo XVII escenario de akelarres, reuniones paganas en las que hombres y mujeres danzaban entorno a hogueras bajo la luz de la luna, y donde realizaban rituales para elaborar extrañas pócimas que al tomarlas les sumían en un estado alterado de conciencia.</a:t>
            </a:r>
            <a:r>
              <a:rPr lang="es-ES" dirty="0" smtClean="0"/>
              <a:t/>
            </a:r>
            <a:br>
              <a:rPr lang="es-ES" dirty="0" smtClean="0"/>
            </a:br>
            <a:r>
              <a:rPr lang="es-ES" dirty="0" smtClean="0"/>
              <a:t/>
            </a:r>
            <a:br>
              <a:rPr lang="es-ES" dirty="0" smtClean="0"/>
            </a:br>
            <a:endParaRPr lang="es-ES" dirty="0"/>
          </a:p>
        </p:txBody>
      </p:sp>
      <p:sp>
        <p:nvSpPr>
          <p:cNvPr id="5" name="4 Rectángulo"/>
          <p:cNvSpPr/>
          <p:nvPr/>
        </p:nvSpPr>
        <p:spPr>
          <a:xfrm>
            <a:off x="0" y="0"/>
            <a:ext cx="9144000" cy="6858000"/>
          </a:xfrm>
          <a:prstGeom prst="frame">
            <a:avLst/>
          </a:prstGeom>
          <a:solidFill>
            <a:srgbClr val="FF33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Rectangle 1"/>
          <p:cNvSpPr/>
          <p:nvPr/>
        </p:nvSpPr>
        <p:spPr>
          <a:xfrm>
            <a:off x="857224" y="785794"/>
            <a:ext cx="7429552" cy="5143536"/>
          </a:xfrm>
          <a:prstGeom prst="rect">
            <a:avLst/>
          </a:prstGeom>
          <a:solidFill>
            <a:srgbClr val="FFFF00">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advTm="3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5" presetClass="exit" presetSubtype="5" fill="hold" nodeType="withEffect">
                                  <p:stCondLst>
                                    <p:cond delay="0"/>
                                  </p:stCondLst>
                                  <p:childTnLst>
                                    <p:animEffect transition="out" filter="checkerboard(dow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zugarramurdi-cuev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mydc0060-300x224.jpg"/>
          <p:cNvPicPr>
            <a:picLocks noChangeAspect="1" noChangeArrowheads="1"/>
          </p:cNvPicPr>
          <p:nvPr/>
        </p:nvPicPr>
        <p:blipFill>
          <a:blip r:embed="rId2"/>
          <a:srcRect/>
          <a:stretch>
            <a:fillRect/>
          </a:stretch>
        </p:blipFill>
        <p:spPr bwMode="auto">
          <a:xfrm>
            <a:off x="-1" y="0"/>
            <a:ext cx="918482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000100" y="928670"/>
            <a:ext cx="7429552" cy="5324535"/>
          </a:xfrm>
          <a:prstGeom prst="rect">
            <a:avLst/>
          </a:prstGeom>
        </p:spPr>
        <p:txBody>
          <a:bodyPr wrap="square">
            <a:spAutoFit/>
          </a:bodyPr>
          <a:lstStyle/>
          <a:p>
            <a:pPr algn="ctr"/>
            <a:r>
              <a:rPr lang="es-ES" sz="2000" b="1" i="1" dirty="0" smtClean="0"/>
              <a:t>En 1608 una joven de Zugarramurdi,  María de Ximildegui, regresó al pueblo después de haber pasado una temporada en Francia. María reveló a sus vecinos que allí se convertía en bruja y volaba con la ayuda del diablo, les contó sus sueños, visiones y afirmó haber participado en aquelarres junto a otros habitantes del pueblo. El rumor de su testimonio llegó a oídos del tribunal de la Inquisición de Logroño y los sueños de la joven se tornaron pesadillas. </a:t>
            </a:r>
          </a:p>
          <a:p>
            <a:pPr algn="ctr"/>
            <a:r>
              <a:rPr lang="es-ES" sz="2000" b="1" i="1" dirty="0" smtClean="0"/>
              <a:t/>
            </a:r>
            <a:br>
              <a:rPr lang="es-ES" sz="2000" b="1" i="1" dirty="0" smtClean="0"/>
            </a:br>
            <a:endParaRPr lang="es-ES" sz="2000" b="1" i="1" dirty="0" smtClean="0"/>
          </a:p>
          <a:p>
            <a:pPr algn="ctr"/>
            <a:r>
              <a:rPr lang="es-ES" sz="2000" b="1" i="1" dirty="0" smtClean="0"/>
              <a:t>Cincuenta y tres personas de la comarca fueron encausadas por el Santo Oficio, muchos fueron muriendo por el camino y otros en las celdas. El 7 de noviembre del año 1610 se celebró un Auto de fe que impactó a toda Europa, en el cual se perdonó a veintiuna de las personas arrestadas y se condenó a once a la hoguera. Zugarramurdi se convirtió en "el pueblo de las brujas"</a:t>
            </a:r>
            <a:endParaRPr lang="es-ES" sz="2000" b="1" i="1" dirty="0"/>
          </a:p>
        </p:txBody>
      </p:sp>
      <p:sp>
        <p:nvSpPr>
          <p:cNvPr id="4" name="4 Rectángulo"/>
          <p:cNvSpPr/>
          <p:nvPr/>
        </p:nvSpPr>
        <p:spPr>
          <a:xfrm>
            <a:off x="0" y="0"/>
            <a:ext cx="9144000" cy="6858000"/>
          </a:xfrm>
          <a:prstGeom prst="frame">
            <a:avLst/>
          </a:prstGeom>
          <a:solidFill>
            <a:srgbClr val="FF33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Rectangle 1"/>
          <p:cNvSpPr/>
          <p:nvPr/>
        </p:nvSpPr>
        <p:spPr>
          <a:xfrm>
            <a:off x="785786" y="785794"/>
            <a:ext cx="7500990" cy="5286412"/>
          </a:xfrm>
          <a:prstGeom prst="rect">
            <a:avLst/>
          </a:prstGeom>
          <a:solidFill>
            <a:srgbClr val="FFFF00">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advTm="40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Documents and Settings\Dell\Escritorio\mydc0059-300x224.jpg"/>
          <p:cNvPicPr>
            <a:picLocks noChangeAspect="1" noChangeArrowheads="1"/>
          </p:cNvPicPr>
          <p:nvPr/>
        </p:nvPicPr>
        <p:blipFill>
          <a:blip r:embed="rId2"/>
          <a:srcRect/>
          <a:stretch>
            <a:fillRect/>
          </a:stretch>
        </p:blipFill>
        <p:spPr bwMode="auto">
          <a:xfrm>
            <a:off x="-1" y="0"/>
            <a:ext cx="918482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cuevas-zugarramurdi-300x22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5286380" y="500042"/>
            <a:ext cx="3643322" cy="6278642"/>
          </a:xfrm>
          <a:prstGeom prst="rect">
            <a:avLst/>
          </a:prstGeom>
        </p:spPr>
        <p:txBody>
          <a:bodyPr wrap="square">
            <a:spAutoFit/>
          </a:bodyPr>
          <a:lstStyle/>
          <a:p>
            <a:pPr algn="ctr"/>
            <a:r>
              <a:rPr lang="es-ES" sz="2400" b="1" i="1" dirty="0" smtClean="0"/>
              <a:t>Brujas de Zugarramurdi </a:t>
            </a:r>
            <a:r>
              <a:rPr lang="es-ES" b="1" i="1" dirty="0" smtClean="0"/>
              <a:t>es el nombre con el que se conoce el caso más famoso de la historia de la brujería vasca y posiblemente de la brujería en España. El foco de brujería se encontró en la localidad del Pirineo navarro de Zugarramurdi y el proceso fue llevado por el tribunal de la Inquisición española de Logroño. En el auto de fe celebrado en esa ciudad los días 7 y 8 de noviembre de 1610 dieciocho personas fueron reconciliadas porque confesaron sus culpas y apelaron a la misericordia del tribunal, pero las seis que se resistieron fueron quemadas vivas y cinco en efigie porque ya habían muerto.</a:t>
            </a:r>
            <a:endParaRPr lang="es-ES" b="1" i="1" dirty="0"/>
          </a:p>
        </p:txBody>
      </p:sp>
      <p:pic>
        <p:nvPicPr>
          <p:cNvPr id="3" name="Picture 2" descr="C:\Documents and Settings\Dell\Escritorio\MuseoBrujas4328.jpg"/>
          <p:cNvPicPr>
            <a:picLocks noChangeAspect="1" noChangeArrowheads="1"/>
          </p:cNvPicPr>
          <p:nvPr/>
        </p:nvPicPr>
        <p:blipFill>
          <a:blip r:embed="rId3"/>
          <a:srcRect/>
          <a:stretch>
            <a:fillRect/>
          </a:stretch>
        </p:blipFill>
        <p:spPr bwMode="auto">
          <a:xfrm>
            <a:off x="285720" y="357166"/>
            <a:ext cx="4862247" cy="6072206"/>
          </a:xfrm>
          <a:prstGeom prst="rect">
            <a:avLst/>
          </a:prstGeom>
          <a:noFill/>
        </p:spPr>
      </p:pic>
      <p:sp>
        <p:nvSpPr>
          <p:cNvPr id="6" name="Rectangle 1"/>
          <p:cNvSpPr/>
          <p:nvPr/>
        </p:nvSpPr>
        <p:spPr>
          <a:xfrm>
            <a:off x="5357818" y="0"/>
            <a:ext cx="3786182"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44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C:\Documents and Settings\Dell\Escritorio\scan0013 (Copiar).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a_Zugarramurdi_Cuevas2-a.jpg"/>
          <p:cNvPicPr>
            <a:picLocks noChangeAspect="1" noChangeArrowheads="1"/>
          </p:cNvPicPr>
          <p:nvPr/>
        </p:nvPicPr>
        <p:blipFill>
          <a:blip r:embed="rId2"/>
          <a:srcRect/>
          <a:stretch>
            <a:fillRect/>
          </a:stretch>
        </p:blipFill>
        <p:spPr bwMode="auto">
          <a:xfrm>
            <a:off x="0" y="0"/>
            <a:ext cx="9222905"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049" name="Rectangle 1"/>
          <p:cNvSpPr>
            <a:spLocks noChangeArrowheads="1"/>
          </p:cNvSpPr>
          <p:nvPr/>
        </p:nvSpPr>
        <p:spPr bwMode="auto">
          <a:xfrm>
            <a:off x="1214414" y="785794"/>
            <a:ext cx="7000924" cy="4924425"/>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s-ES" sz="1600" b="1" i="1" u="none" strike="noStrike" cap="none" normalizeH="0" baseline="0" dirty="0" smtClean="0">
                <a:ln>
                  <a:noFill/>
                </a:ln>
                <a:effectLst/>
                <a:latin typeface="Arial" pitchFamily="34" charset="0"/>
                <a:cs typeface="Arial" pitchFamily="34" charset="0"/>
              </a:rPr>
              <a:t>                                                                                                 </a:t>
            </a:r>
            <a:br>
              <a:rPr kumimoji="0" lang="es-ES" sz="1600" b="1" i="1" u="none" strike="noStrike" cap="none" normalizeH="0" baseline="0" dirty="0" smtClean="0">
                <a:ln>
                  <a:noFill/>
                </a:ln>
                <a:effectLst/>
                <a:latin typeface="Arial" pitchFamily="34" charset="0"/>
                <a:cs typeface="Arial" pitchFamily="34" charset="0"/>
              </a:rPr>
            </a:br>
            <a:r>
              <a:rPr kumimoji="0" lang="es-ES" sz="1600" b="1" i="1" u="none" strike="noStrike" cap="none" normalizeH="0" baseline="0" dirty="0" smtClean="0">
                <a:ln>
                  <a:noFill/>
                </a:ln>
                <a:effectLst/>
                <a:latin typeface="Arial" pitchFamily="34" charset="0"/>
                <a:cs typeface="Arial" pitchFamily="34" charset="0"/>
              </a:rPr>
              <a:t>Una noche de hace 400 años varias mujeres fueron quemadas vivas en la aldea de Zuggaramurdi en Navarra, las acusaron de hacer pactos con el demonio, cocinar a niños, de desenterrar a los difuntos e incluso de beber sangre humana.</a:t>
            </a:r>
            <a:br>
              <a:rPr kumimoji="0" lang="es-ES" sz="1600" b="1" i="1" u="none" strike="noStrike" cap="none" normalizeH="0" baseline="0" dirty="0" smtClean="0">
                <a:ln>
                  <a:noFill/>
                </a:ln>
                <a:effectLst/>
                <a:latin typeface="Arial" pitchFamily="34" charset="0"/>
                <a:cs typeface="Arial" pitchFamily="34" charset="0"/>
              </a:rPr>
            </a:br>
            <a:r>
              <a:rPr kumimoji="0" lang="es-ES" sz="1600" b="1" i="1" u="none" strike="noStrike" cap="none" normalizeH="0" baseline="0" dirty="0" smtClean="0">
                <a:ln>
                  <a:noFill/>
                </a:ln>
                <a:effectLst/>
                <a:latin typeface="Arial" pitchFamily="34" charset="0"/>
                <a:cs typeface="Arial" pitchFamily="34" charset="0"/>
              </a:rPr>
              <a:t>Desde ese juicio esa aldea fue vigilada por las autoridades de la inquisición ya que decían que esa aldea estaba maldita.</a:t>
            </a:r>
            <a:br>
              <a:rPr kumimoji="0" lang="es-ES" sz="1600" b="1" i="1" u="none" strike="noStrike" cap="none" normalizeH="0" baseline="0" dirty="0" smtClean="0">
                <a:ln>
                  <a:noFill/>
                </a:ln>
                <a:effectLst/>
                <a:latin typeface="Arial" pitchFamily="34" charset="0"/>
                <a:cs typeface="Arial" pitchFamily="34" charset="0"/>
              </a:rPr>
            </a:br>
            <a:r>
              <a:rPr kumimoji="0" lang="es-ES" sz="1600" b="1" i="1" u="none" strike="noStrike" cap="none" normalizeH="0" baseline="0" dirty="0" smtClean="0">
                <a:ln>
                  <a:noFill/>
                </a:ln>
                <a:effectLst/>
                <a:latin typeface="Arial" pitchFamily="34" charset="0"/>
                <a:cs typeface="Arial" pitchFamily="34" charset="0"/>
              </a:rPr>
              <a:t>400 años después se va a crear en esa misma aldea un museo de brujería y antropología.</a:t>
            </a:r>
            <a:br>
              <a:rPr kumimoji="0" lang="es-ES" sz="1600" b="1" i="1" u="none" strike="noStrike" cap="none" normalizeH="0" baseline="0" dirty="0" smtClean="0">
                <a:ln>
                  <a:noFill/>
                </a:ln>
                <a:effectLst/>
                <a:latin typeface="Arial" pitchFamily="34" charset="0"/>
                <a:cs typeface="Arial" pitchFamily="34" charset="0"/>
              </a:rPr>
            </a:br>
            <a:r>
              <a:rPr kumimoji="0" lang="es-ES" sz="1600" b="1" i="1" u="none" strike="noStrike" cap="none" normalizeH="0" baseline="0" dirty="0" smtClean="0">
                <a:ln>
                  <a:noFill/>
                </a:ln>
                <a:effectLst/>
                <a:latin typeface="Arial" pitchFamily="34" charset="0"/>
                <a:cs typeface="Arial" pitchFamily="34" charset="0"/>
              </a:rPr>
              <a:t>La caza de brujas más importante de nuestro país fue el de las brujas de Zugarramurdi.</a:t>
            </a:r>
            <a:br>
              <a:rPr kumimoji="0" lang="es-ES" sz="1600" b="1" i="1" u="none" strike="noStrike" cap="none" normalizeH="0" baseline="0" dirty="0" smtClean="0">
                <a:ln>
                  <a:noFill/>
                </a:ln>
                <a:effectLst/>
                <a:latin typeface="Arial" pitchFamily="34" charset="0"/>
                <a:cs typeface="Arial" pitchFamily="34" charset="0"/>
              </a:rPr>
            </a:br>
            <a:r>
              <a:rPr kumimoji="0" lang="es-ES" sz="1600" b="1" i="1" u="none" strike="noStrike" cap="none" normalizeH="0" baseline="0" dirty="0" smtClean="0">
                <a:ln>
                  <a:noFill/>
                </a:ln>
                <a:effectLst/>
                <a:latin typeface="Arial" pitchFamily="34" charset="0"/>
                <a:cs typeface="Arial" pitchFamily="34" charset="0"/>
              </a:rPr>
              <a:t>El escenario que utilizaban para los diferentes rituales eran </a:t>
            </a:r>
            <a:r>
              <a:rPr lang="es-ES" sz="1600" b="1" i="1" dirty="0" smtClean="0">
                <a:latin typeface="Arial" pitchFamily="34" charset="0"/>
                <a:cs typeface="Arial" pitchFamily="34" charset="0"/>
              </a:rPr>
              <a:t>l</a:t>
            </a:r>
            <a:r>
              <a:rPr kumimoji="0" lang="es-ES" sz="1600" b="1" i="1" u="none" strike="noStrike" cap="none" normalizeH="0" baseline="0" dirty="0" smtClean="0">
                <a:ln>
                  <a:noFill/>
                </a:ln>
                <a:effectLst/>
                <a:latin typeface="Arial" pitchFamily="34" charset="0"/>
                <a:cs typeface="Arial" pitchFamily="34" charset="0"/>
              </a:rPr>
              <a:t>as cuevas que se encuentran al lado de la aldea por las que todavía hoy hay un pequeño arroyo, al que los vecinos lo llaman el río del infierno.</a:t>
            </a:r>
            <a:br>
              <a:rPr kumimoji="0" lang="es-ES" sz="1600" b="1" i="1" u="none" strike="noStrike" cap="none" normalizeH="0" baseline="0" dirty="0" smtClean="0">
                <a:ln>
                  <a:noFill/>
                </a:ln>
                <a:effectLst/>
                <a:latin typeface="Arial" pitchFamily="34" charset="0"/>
                <a:cs typeface="Arial" pitchFamily="34" charset="0"/>
              </a:rPr>
            </a:br>
            <a:r>
              <a:rPr kumimoji="0" lang="es-ES" sz="1600" b="1" i="1" u="none" strike="noStrike" cap="none" normalizeH="0" baseline="0" dirty="0" smtClean="0">
                <a:ln>
                  <a:noFill/>
                </a:ln>
                <a:effectLst/>
                <a:latin typeface="Arial" pitchFamily="34" charset="0"/>
                <a:cs typeface="Arial" pitchFamily="34" charset="0"/>
              </a:rPr>
              <a:t>Sus brebajes eran potentes drogas que eran capaz de anular la voluntad de la personas que acudían a sus rituales y bebían los brebajes, así era como se convertían en los esclavos de las hechiceras.</a:t>
            </a:r>
            <a:br>
              <a:rPr kumimoji="0" lang="es-ES" sz="1600" b="1" i="1" u="none" strike="noStrike" cap="none" normalizeH="0" baseline="0" dirty="0" smtClean="0">
                <a:ln>
                  <a:noFill/>
                </a:ln>
                <a:effectLst/>
                <a:latin typeface="Arial" pitchFamily="34" charset="0"/>
                <a:cs typeface="Arial" pitchFamily="34" charset="0"/>
              </a:rPr>
            </a:br>
            <a:r>
              <a:rPr kumimoji="0" lang="es-ES" sz="1600" b="1" i="1" u="none" strike="noStrike" cap="none" normalizeH="0" baseline="0" dirty="0" smtClean="0">
                <a:ln>
                  <a:noFill/>
                </a:ln>
                <a:effectLst/>
                <a:latin typeface="Arial" pitchFamily="34" charset="0"/>
                <a:cs typeface="Arial" pitchFamily="34" charset="0"/>
              </a:rPr>
              <a:t>Las brujas eran las que tenían un pacto con el diablo y trabajaban para ellas mismas. Y lo usaban para su propio provecho. Por lo contrario las hechiceras usaban sus conocimientos para ayudar a los demás</a:t>
            </a:r>
            <a:r>
              <a:rPr lang="es-ES" sz="1600" b="1" i="1" dirty="0" smtClean="0">
                <a:latin typeface="Arial" pitchFamily="34" charset="0"/>
                <a:cs typeface="Arial" pitchFamily="34" charset="0"/>
              </a:rPr>
              <a:t>,</a:t>
            </a:r>
            <a:endParaRPr kumimoji="0" lang="es-ES" sz="1600" b="1" i="1" u="none" strike="noStrike" cap="none" normalizeH="0" baseline="0" dirty="0" smtClean="0">
              <a:ln>
                <a:noFill/>
              </a:ln>
              <a:effectLst/>
              <a:latin typeface="Arial" pitchFamily="34" charset="0"/>
              <a:cs typeface="Arial" pitchFamily="34" charset="0"/>
            </a:endParaRPr>
          </a:p>
        </p:txBody>
      </p:sp>
      <p:sp>
        <p:nvSpPr>
          <p:cNvPr id="8" name="4 Rectángulo"/>
          <p:cNvSpPr/>
          <p:nvPr/>
        </p:nvSpPr>
        <p:spPr>
          <a:xfrm>
            <a:off x="0" y="0"/>
            <a:ext cx="9144000" cy="6858000"/>
          </a:xfrm>
          <a:prstGeom prst="frame">
            <a:avLst/>
          </a:prstGeom>
          <a:solidFill>
            <a:srgbClr val="FF33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Rectangle 1"/>
          <p:cNvSpPr/>
          <p:nvPr/>
        </p:nvSpPr>
        <p:spPr>
          <a:xfrm>
            <a:off x="857224" y="785794"/>
            <a:ext cx="7500990" cy="5286412"/>
          </a:xfrm>
          <a:prstGeom prst="rect">
            <a:avLst/>
          </a:prstGeom>
          <a:solidFill>
            <a:srgbClr val="FFFF00">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advTm="5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5" presetClass="exit" presetSubtype="5" fill="hold" nodeType="withEffect">
                                  <p:stCondLst>
                                    <p:cond delay="0"/>
                                  </p:stCondLst>
                                  <p:childTnLst>
                                    <p:animEffect transition="out" filter="checkerboard(down)">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C:\Documents and Settings\Dell\Escritorio\scan0012 (Copiar).jpg"/>
          <p:cNvPicPr>
            <a:picLocks noChangeAspect="1" noChangeArrowheads="1"/>
          </p:cNvPicPr>
          <p:nvPr/>
        </p:nvPicPr>
        <p:blipFill>
          <a:blip r:embed="rId2"/>
          <a:srcRect/>
          <a:stretch>
            <a:fillRect/>
          </a:stretch>
        </p:blipFill>
        <p:spPr bwMode="auto">
          <a:xfrm>
            <a:off x="0" y="0"/>
            <a:ext cx="9268844" cy="7072338"/>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C:\Documents and Settings\Dell\Escritorio\scan0017 (Copiar).jpg"/>
          <p:cNvPicPr>
            <a:picLocks noChangeAspect="1" noChangeArrowheads="1"/>
          </p:cNvPicPr>
          <p:nvPr/>
        </p:nvPicPr>
        <p:blipFill>
          <a:blip r:embed="rId2"/>
          <a:srcRect/>
          <a:stretch>
            <a:fillRect/>
          </a:stretch>
        </p:blipFill>
        <p:spPr bwMode="auto">
          <a:xfrm>
            <a:off x="0" y="0"/>
            <a:ext cx="9374175"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brujas-zugarramurdi-L-3.jpg"/>
          <p:cNvPicPr>
            <a:picLocks noChangeAspect="1" noChangeArrowheads="1"/>
          </p:cNvPicPr>
          <p:nvPr/>
        </p:nvPicPr>
        <p:blipFill>
          <a:blip r:embed="rId2"/>
          <a:srcRect/>
          <a:stretch>
            <a:fillRect/>
          </a:stretch>
        </p:blipFill>
        <p:spPr bwMode="auto">
          <a:xfrm>
            <a:off x="-1" y="0"/>
            <a:ext cx="9186753"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5572132" y="1071546"/>
            <a:ext cx="3143256" cy="5447645"/>
          </a:xfrm>
          <a:prstGeom prst="rect">
            <a:avLst/>
          </a:prstGeom>
        </p:spPr>
        <p:txBody>
          <a:bodyPr wrap="square">
            <a:spAutoFit/>
          </a:bodyPr>
          <a:lstStyle/>
          <a:p>
            <a:pPr algn="ctr"/>
            <a:r>
              <a:rPr lang="es-ES" sz="2400" b="1" i="1" dirty="0" smtClean="0"/>
              <a:t>Según la iglesia invocaban a la figura del demonio, aunque muchos piensan que más que al demonio invocaban a antiguos dioses paganos que existían antes del cristianismo, muy vinculados con la naturaleza.</a:t>
            </a:r>
            <a:r>
              <a:rPr lang="es-ES" dirty="0" smtClean="0"/>
              <a:t/>
            </a:r>
            <a:br>
              <a:rPr lang="es-ES" dirty="0" smtClean="0"/>
            </a:br>
            <a:r>
              <a:rPr lang="es-ES" dirty="0" smtClean="0"/>
              <a:t/>
            </a:r>
            <a:br>
              <a:rPr lang="es-ES" dirty="0" smtClean="0"/>
            </a:br>
            <a:endParaRPr lang="es-ES" dirty="0"/>
          </a:p>
        </p:txBody>
      </p:sp>
      <p:pic>
        <p:nvPicPr>
          <p:cNvPr id="3" name="Picture 2" descr="C:\Documents and Settings\Dell\Escritorio\420px-Francisco_de_Goya_y_Lucientes_-_Witches_Sabbath_-_Google_Art_Project.jpg"/>
          <p:cNvPicPr>
            <a:picLocks noChangeAspect="1" noChangeArrowheads="1"/>
          </p:cNvPicPr>
          <p:nvPr/>
        </p:nvPicPr>
        <p:blipFill>
          <a:blip r:embed="rId3"/>
          <a:srcRect/>
          <a:stretch>
            <a:fillRect/>
          </a:stretch>
        </p:blipFill>
        <p:spPr bwMode="auto">
          <a:xfrm>
            <a:off x="428596" y="500042"/>
            <a:ext cx="4143404" cy="5920801"/>
          </a:xfrm>
          <a:prstGeom prst="rect">
            <a:avLst/>
          </a:prstGeom>
          <a:noFill/>
        </p:spPr>
      </p:pic>
      <p:sp>
        <p:nvSpPr>
          <p:cNvPr id="5" name="Rectangle 1"/>
          <p:cNvSpPr/>
          <p:nvPr/>
        </p:nvSpPr>
        <p:spPr>
          <a:xfrm>
            <a:off x="5000628" y="500042"/>
            <a:ext cx="3786182" cy="5786454"/>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19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Documents and Settings\Dell\Escritorio\800px-Witch-scene2.jpg"/>
          <p:cNvPicPr>
            <a:picLocks noChangeAspect="1" noChangeArrowheads="1"/>
          </p:cNvPicPr>
          <p:nvPr/>
        </p:nvPicPr>
        <p:blipFill>
          <a:blip r:embed="rId2"/>
          <a:srcRect/>
          <a:stretch>
            <a:fillRect/>
          </a:stretch>
        </p:blipFill>
        <p:spPr bwMode="auto">
          <a:xfrm>
            <a:off x="-1" y="0"/>
            <a:ext cx="9295167"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brujas-zugarramurdi-L-2.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2" name="Picture 2" descr="Las brujas de Zugarramurdi"/>
          <p:cNvPicPr>
            <a:picLocks noChangeAspect="1" noChangeArrowheads="1"/>
          </p:cNvPicPr>
          <p:nvPr/>
        </p:nvPicPr>
        <p:blipFill>
          <a:blip r:embed="rId3"/>
          <a:srcRect/>
          <a:stretch>
            <a:fillRect/>
          </a:stretch>
        </p:blipFill>
        <p:spPr bwMode="auto">
          <a:xfrm>
            <a:off x="1643042" y="285728"/>
            <a:ext cx="5500726" cy="6133214"/>
          </a:xfrm>
          <a:prstGeom prst="rect">
            <a:avLst/>
          </a:prstGeom>
          <a:noFill/>
        </p:spPr>
      </p:pic>
    </p:spTree>
  </p:cSld>
  <p:clrMapOvr>
    <a:masterClrMapping/>
  </p:clrMapOvr>
  <p:transition spd="slow" advTm="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2" name="Picture 3" descr="Las brujas de Zugarramurdi"/>
          <p:cNvPicPr>
            <a:picLocks noChangeAspect="1" noChangeArrowheads="1"/>
          </p:cNvPicPr>
          <p:nvPr/>
        </p:nvPicPr>
        <p:blipFill>
          <a:blip r:embed="rId3"/>
          <a:srcRect/>
          <a:stretch>
            <a:fillRect/>
          </a:stretch>
        </p:blipFill>
        <p:spPr bwMode="auto">
          <a:xfrm>
            <a:off x="357158" y="0"/>
            <a:ext cx="3857652" cy="3242840"/>
          </a:xfrm>
          <a:prstGeom prst="rect">
            <a:avLst/>
          </a:prstGeom>
          <a:noFill/>
        </p:spPr>
      </p:pic>
      <p:pic>
        <p:nvPicPr>
          <p:cNvPr id="5" name="Picture 2" descr="C:\Documents and Settings\Dell\Escritorio\2008062203065831_375.jpg"/>
          <p:cNvPicPr>
            <a:picLocks noChangeAspect="1" noChangeArrowheads="1"/>
          </p:cNvPicPr>
          <p:nvPr/>
        </p:nvPicPr>
        <p:blipFill>
          <a:blip r:embed="rId4"/>
          <a:srcRect/>
          <a:stretch>
            <a:fillRect/>
          </a:stretch>
        </p:blipFill>
        <p:spPr bwMode="auto">
          <a:xfrm>
            <a:off x="4643438" y="285728"/>
            <a:ext cx="4214842" cy="3056704"/>
          </a:xfrm>
          <a:prstGeom prst="rect">
            <a:avLst/>
          </a:prstGeom>
          <a:noFill/>
        </p:spPr>
      </p:pic>
      <p:pic>
        <p:nvPicPr>
          <p:cNvPr id="7" name="Picture 2" descr="C:\Documents and Settings\Dell\Escritorio\Osculum_infame.jpg"/>
          <p:cNvPicPr>
            <a:picLocks noChangeAspect="1" noChangeArrowheads="1"/>
          </p:cNvPicPr>
          <p:nvPr/>
        </p:nvPicPr>
        <p:blipFill>
          <a:blip r:embed="rId5"/>
          <a:srcRect/>
          <a:stretch>
            <a:fillRect/>
          </a:stretch>
        </p:blipFill>
        <p:spPr bwMode="auto">
          <a:xfrm>
            <a:off x="4500562" y="3500438"/>
            <a:ext cx="4376007" cy="3357562"/>
          </a:xfrm>
          <a:prstGeom prst="rect">
            <a:avLst/>
          </a:prstGeom>
          <a:noFill/>
        </p:spPr>
      </p:pic>
      <p:pic>
        <p:nvPicPr>
          <p:cNvPr id="10" name="Picture 2" descr="C:\Documents and Settings\Dell\Escritorio\1.jpg"/>
          <p:cNvPicPr>
            <a:picLocks noChangeAspect="1" noChangeArrowheads="1"/>
          </p:cNvPicPr>
          <p:nvPr/>
        </p:nvPicPr>
        <p:blipFill>
          <a:blip r:embed="rId6"/>
          <a:srcRect/>
          <a:stretch>
            <a:fillRect/>
          </a:stretch>
        </p:blipFill>
        <p:spPr bwMode="auto">
          <a:xfrm>
            <a:off x="214282" y="3357562"/>
            <a:ext cx="4214810" cy="3195903"/>
          </a:xfrm>
          <a:prstGeom prst="rect">
            <a:avLst/>
          </a:prstGeom>
          <a:noFill/>
        </p:spPr>
      </p:pic>
    </p:spTree>
  </p:cSld>
  <p:clrMapOvr>
    <a:masterClrMapping/>
  </p:clrMapOvr>
  <p:transition spd="slow" advTm="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
                                        </p:tgtEl>
                                        <p:attrNameLst>
                                          <p:attrName>style.opacity</p:attrName>
                                        </p:attrNameLst>
                                      </p:cBhvr>
                                      <p:to>
                                        <p:strVal val="0.25"/>
                                      </p:to>
                                    </p:set>
                                    <p:animEffect filter="image" prLst="opacity: 0.25">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C:\Documents and Settings\Dell\Escritorio\Sorginen-Leizea.jpg"/>
          <p:cNvPicPr>
            <a:picLocks noChangeAspect="1" noChangeArrowheads="1"/>
          </p:cNvPicPr>
          <p:nvPr/>
        </p:nvPicPr>
        <p:blipFill>
          <a:blip r:embed="rId2"/>
          <a:srcRect/>
          <a:stretch>
            <a:fillRect/>
          </a:stretch>
        </p:blipFill>
        <p:spPr bwMode="auto">
          <a:xfrm>
            <a:off x="0" y="0"/>
            <a:ext cx="9472376"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14282" y="179249"/>
            <a:ext cx="8786874" cy="6401753"/>
          </a:xfrm>
          <a:prstGeom prst="rect">
            <a:avLst/>
          </a:prstGeom>
        </p:spPr>
        <p:txBody>
          <a:bodyPr wrap="square">
            <a:spAutoFit/>
          </a:bodyPr>
          <a:lstStyle/>
          <a:p>
            <a:pPr lvl="0" algn="ctr"/>
            <a:r>
              <a:rPr lang="es-ES" sz="3200" dirty="0" smtClean="0">
                <a:latin typeface="Comic Sans MS" pitchFamily="66" charset="0"/>
              </a:rPr>
              <a:t>También existe una leyenda que dice: </a:t>
            </a:r>
          </a:p>
          <a:p>
            <a:pPr lvl="0" algn="ctr" eaLnBrk="0" hangingPunct="0"/>
            <a:r>
              <a:rPr lang="es-ES" dirty="0" smtClean="0">
                <a:latin typeface="Comic Sans MS" pitchFamily="66" charset="0"/>
              </a:rPr>
              <a:t/>
            </a:r>
            <a:br>
              <a:rPr lang="es-ES" dirty="0" smtClean="0">
                <a:latin typeface="Comic Sans MS" pitchFamily="66" charset="0"/>
              </a:rPr>
            </a:br>
            <a:r>
              <a:rPr lang="es-ES" i="1" dirty="0" smtClean="0">
                <a:latin typeface="Comic Sans MS" pitchFamily="66" charset="0"/>
              </a:rPr>
              <a:t>Había una vez dos hermanos huérfanos: el pequeño era sencillo y humilde, el mayor duro y audaz. Un día neblinoso de otoño se perdieron al anochecer. El menor, cansado, le propuso a su hermano descansar junto a un peñasco, pero éste rechazó la propuesta y le abandonó para seguir la marcha. Al verse solo, el pequeño sintió miedo, se encomendó a Dios y se escondió dentro del tronco de un árbol que yacía sobre la hierba en el centro de una pradera. A media noche, los gritos de una multitud de brujas que aguardaban la llegada del demonio le despertaron. El diablo apareció transformado en la figura del macho cabrío y las brujas comenzaron a relatar todas sus fechorías. El niño, que se ocultaba en el interior del tronco del árbol, descubrió que una de las mujeres allí presentes era la causa de la enfermedad de la única hija de un duque y que su muerte era inminente. Una vez se marcharon todas la brujas, el niño tomó el camino con dirección a la casa del duque para contarle lo sucedido. La niña se curó y se convirtió en una hermosa joven que agradecida contrajo matrimonio con su salvador.  </a:t>
            </a:r>
            <a:r>
              <a:rPr lang="es-ES" dirty="0" smtClean="0">
                <a:latin typeface="Comic Sans MS" pitchFamily="66" charset="0"/>
              </a:rPr>
              <a:t> </a:t>
            </a:r>
            <a:r>
              <a:rPr lang="es-ES" i="1" dirty="0" smtClean="0">
                <a:latin typeface="Comic Sans MS" pitchFamily="66" charset="0"/>
              </a:rPr>
              <a:t>Cuando el hermano mayor conoció la historia del pequeño sintió envidia y una noche decidió adentrarse en el monte para buscar la pradera de las brujas. Cuando la encontró se subió al tronco y aguardó la llegada de la noche, quería descubrir otro secreto que le proporcionase fortuna como a su hermano. Pero cuando llegó el demonio mandó a las brujas registrar el árbol y éstas le sorprendieron escondido en el, le atraparon y le tiraron por un barranco. </a:t>
            </a:r>
            <a:endParaRPr lang="es-ES" dirty="0"/>
          </a:p>
        </p:txBody>
      </p:sp>
    </p:spTree>
  </p:cSld>
  <p:clrMapOvr>
    <a:masterClrMapping/>
  </p:clrMapOvr>
  <p:transition spd="slow" advTm="74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museo.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p8120892.jpg"/>
          <p:cNvPicPr>
            <a:picLocks noChangeAspect="1" noChangeArrowheads="1"/>
          </p:cNvPicPr>
          <p:nvPr/>
        </p:nvPicPr>
        <p:blipFill>
          <a:blip r:embed="rId2"/>
          <a:srcRect b="7291"/>
          <a:stretch>
            <a:fillRect/>
          </a:stretch>
        </p:blipFill>
        <p:spPr bwMode="auto">
          <a:xfrm>
            <a:off x="-1" y="0"/>
            <a:ext cx="914400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p8120897.jpg"/>
          <p:cNvPicPr>
            <a:picLocks noChangeAspect="1" noChangeArrowheads="1"/>
          </p:cNvPicPr>
          <p:nvPr/>
        </p:nvPicPr>
        <p:blipFill>
          <a:blip r:embed="rId3" cstate="print"/>
          <a:srcRect b="4896"/>
          <a:stretch>
            <a:fillRect/>
          </a:stretch>
        </p:blipFill>
        <p:spPr bwMode="auto">
          <a:xfrm>
            <a:off x="1857356" y="0"/>
            <a:ext cx="5406746" cy="6858000"/>
          </a:xfrm>
          <a:prstGeom prst="rect">
            <a:avLst/>
          </a:prstGeom>
          <a:noFill/>
        </p:spPr>
      </p:pic>
    </p:spTree>
  </p:cSld>
  <p:clrMapOvr>
    <a:masterClrMapping/>
  </p:clrMapOvr>
  <p:transition spd="slow" advTm="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p8120894.jpg"/>
          <p:cNvPicPr>
            <a:picLocks noChangeAspect="1" noChangeArrowheads="1"/>
          </p:cNvPicPr>
          <p:nvPr/>
        </p:nvPicPr>
        <p:blipFill>
          <a:blip r:embed="rId2"/>
          <a:srcRect b="7291"/>
          <a:stretch>
            <a:fillRect/>
          </a:stretch>
        </p:blipFill>
        <p:spPr bwMode="auto">
          <a:xfrm>
            <a:off x="-1" y="0"/>
            <a:ext cx="913163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87042" name="Picture 2" descr="C:\Documents and Settings\Dell\Escritorio\Las-brujas-de-Zugarramurdi-cartel1.jpg"/>
          <p:cNvPicPr>
            <a:picLocks noChangeAspect="1" noChangeArrowheads="1"/>
          </p:cNvPicPr>
          <p:nvPr/>
        </p:nvPicPr>
        <p:blipFill>
          <a:blip r:embed="rId3"/>
          <a:srcRect/>
          <a:stretch>
            <a:fillRect/>
          </a:stretch>
        </p:blipFill>
        <p:spPr bwMode="auto">
          <a:xfrm>
            <a:off x="1928794" y="0"/>
            <a:ext cx="4800600" cy="6858000"/>
          </a:xfrm>
          <a:prstGeom prst="rect">
            <a:avLst/>
          </a:prstGeom>
          <a:noFill/>
        </p:spPr>
      </p:pic>
    </p:spTree>
  </p:cSld>
  <p:clrMapOvr>
    <a:masterClrMapping/>
  </p:clrMapOvr>
  <p:transition spd="slow" advTm="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a_las-brujas-de-zugarramurd-a.jpg"/>
          <p:cNvPicPr>
            <a:picLocks noChangeAspect="1" noChangeArrowheads="1"/>
          </p:cNvPicPr>
          <p:nvPr/>
        </p:nvPicPr>
        <p:blipFill>
          <a:blip r:embed="rId2"/>
          <a:srcRect/>
          <a:stretch>
            <a:fillRect/>
          </a:stretch>
        </p:blipFill>
        <p:spPr bwMode="auto">
          <a:xfrm>
            <a:off x="-153790" y="2928934"/>
            <a:ext cx="9297790" cy="3929066"/>
          </a:xfrm>
          <a:prstGeom prst="rect">
            <a:avLst/>
          </a:prstGeom>
          <a:noFill/>
        </p:spPr>
      </p:pic>
      <p:pic>
        <p:nvPicPr>
          <p:cNvPr id="3" name="Picture 2" descr="C:\Documents and Settings\Dell\Escritorio\Las-Brujas-de-Zugarramurdi_numerocero-580x2201205233700.jpg"/>
          <p:cNvPicPr>
            <a:picLocks noChangeAspect="1" noChangeArrowheads="1"/>
          </p:cNvPicPr>
          <p:nvPr/>
        </p:nvPicPr>
        <p:blipFill>
          <a:blip r:embed="rId3"/>
          <a:srcRect b="20408"/>
          <a:stretch>
            <a:fillRect/>
          </a:stretch>
        </p:blipFill>
        <p:spPr bwMode="auto">
          <a:xfrm>
            <a:off x="0" y="0"/>
            <a:ext cx="9144000" cy="2928934"/>
          </a:xfrm>
          <a:prstGeom prst="rect">
            <a:avLst/>
          </a:prstGeom>
          <a:noFill/>
        </p:spPr>
      </p:pic>
    </p:spTree>
  </p:cSld>
  <p:clrMapOvr>
    <a:masterClrMapping/>
  </p:clrMapOvr>
  <p:transition spd="slow" advTm="8000">
    <p:randomBa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grabaketa.jpg"/>
          <p:cNvPicPr>
            <a:picLocks noChangeAspect="1" noChangeArrowheads="1"/>
          </p:cNvPicPr>
          <p:nvPr/>
        </p:nvPicPr>
        <p:blipFill>
          <a:blip r:embed="rId2"/>
          <a:srcRect/>
          <a:stretch>
            <a:fillRect/>
          </a:stretch>
        </p:blipFill>
        <p:spPr bwMode="auto">
          <a:xfrm>
            <a:off x="0" y="0"/>
            <a:ext cx="9236946"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C:\Documents and Settings\Dell\Escritorio\Hugo-Silva-Mario-Casas-Las-brujas-de-Zugarramurdi.jpg"/>
          <p:cNvPicPr>
            <a:picLocks noChangeAspect="1" noChangeArrowheads="1"/>
          </p:cNvPicPr>
          <p:nvPr/>
        </p:nvPicPr>
        <p:blipFill>
          <a:blip r:embed="rId2"/>
          <a:srcRect/>
          <a:stretch>
            <a:fillRect/>
          </a:stretch>
        </p:blipFill>
        <p:spPr bwMode="auto">
          <a:xfrm>
            <a:off x="0" y="0"/>
            <a:ext cx="926452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p8120891.jpg"/>
          <p:cNvPicPr>
            <a:picLocks noChangeAspect="1" noChangeArrowheads="1"/>
          </p:cNvPicPr>
          <p:nvPr/>
        </p:nvPicPr>
        <p:blipFill>
          <a:blip r:embed="rId2"/>
          <a:srcRect b="8485"/>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24578" name="Picture 2" descr="C:\Documents and Settings\Dell\Escritorio\60a72a2b42c1bc01d0935c238ef014c3.jpg"/>
          <p:cNvPicPr>
            <a:picLocks noChangeAspect="1" noChangeArrowheads="1"/>
          </p:cNvPicPr>
          <p:nvPr/>
        </p:nvPicPr>
        <p:blipFill>
          <a:blip r:embed="rId3"/>
          <a:srcRect/>
          <a:stretch>
            <a:fillRect/>
          </a:stretch>
        </p:blipFill>
        <p:spPr bwMode="auto">
          <a:xfrm>
            <a:off x="2214546" y="0"/>
            <a:ext cx="4529722" cy="6858000"/>
          </a:xfrm>
          <a:prstGeom prst="rect">
            <a:avLst/>
          </a:prstGeom>
          <a:noFill/>
        </p:spPr>
      </p:pic>
    </p:spTree>
  </p:cSld>
  <p:clrMapOvr>
    <a:masterClrMapping/>
  </p:clrMapOvr>
  <p:transition spd="slow" advTm="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Documents and Settings\Dell\Escritorio\Zugarramurdiko_Akelarrea__Nafarroa,_Euskal_Herria.jpg"/>
          <p:cNvPicPr>
            <a:picLocks noChangeAspect="1" noChangeArrowheads="1"/>
          </p:cNvPicPr>
          <p:nvPr/>
        </p:nvPicPr>
        <p:blipFill>
          <a:blip r:embed="rId2"/>
          <a:srcRect/>
          <a:stretch>
            <a:fillRect/>
          </a:stretch>
        </p:blipFill>
        <p:spPr bwMode="auto">
          <a:xfrm>
            <a:off x="-1" y="0"/>
            <a:ext cx="9184821"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88066" name="Picture 2" descr="C:\Documents and Settings\Dell\Escritorio\Aquelarre.jpg"/>
          <p:cNvPicPr>
            <a:picLocks noChangeAspect="1" noChangeArrowheads="1"/>
          </p:cNvPicPr>
          <p:nvPr/>
        </p:nvPicPr>
        <p:blipFill>
          <a:blip r:embed="rId3"/>
          <a:srcRect/>
          <a:stretch>
            <a:fillRect/>
          </a:stretch>
        </p:blipFill>
        <p:spPr bwMode="auto">
          <a:xfrm>
            <a:off x="1285852" y="-1228725"/>
            <a:ext cx="6381750" cy="8086725"/>
          </a:xfrm>
          <a:prstGeom prst="rect">
            <a:avLst/>
          </a:prstGeom>
          <a:noFill/>
        </p:spPr>
      </p:pic>
    </p:spTree>
  </p:cSld>
  <p:clrMapOvr>
    <a:masterClrMapping/>
  </p:clrMapOvr>
  <p:transition spd="slow" advTm="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las-brujas-de-zugarramurdi-foto-16.jpg"/>
          <p:cNvPicPr>
            <a:picLocks noChangeAspect="1" noChangeArrowheads="1"/>
          </p:cNvPicPr>
          <p:nvPr/>
        </p:nvPicPr>
        <p:blipFill>
          <a:blip r:embed="rId2"/>
          <a:srcRect/>
          <a:stretch>
            <a:fillRect/>
          </a:stretch>
        </p:blipFill>
        <p:spPr bwMode="auto">
          <a:xfrm>
            <a:off x="0" y="0"/>
            <a:ext cx="9226558"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70658" name="Picture 2" descr="C:\Documents and Settings\Dell\Escritorio\foto-carolina-bang-en-las-brujas-de-zugarramurdi-837.jpg"/>
          <p:cNvPicPr>
            <a:picLocks noChangeAspect="1" noChangeArrowheads="1"/>
          </p:cNvPicPr>
          <p:nvPr/>
        </p:nvPicPr>
        <p:blipFill>
          <a:blip r:embed="rId3"/>
          <a:srcRect/>
          <a:stretch>
            <a:fillRect/>
          </a:stretch>
        </p:blipFill>
        <p:spPr bwMode="auto">
          <a:xfrm>
            <a:off x="-2500362" y="0"/>
            <a:ext cx="16977032" cy="7215238"/>
          </a:xfrm>
          <a:prstGeom prst="rect">
            <a:avLst/>
          </a:prstGeom>
          <a:noFill/>
        </p:spPr>
      </p:pic>
    </p:spTree>
  </p:cSld>
  <p:clrMapOvr>
    <a:masterClrMapping/>
  </p:clrMapOvr>
  <p:transition spd="slow" advTm="13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3" presetClass="path" presetSubtype="0" accel="50000" decel="50000" fill="hold" nodeType="afterEffect">
                                  <p:stCondLst>
                                    <p:cond delay="0"/>
                                  </p:stCondLst>
                                  <p:childTnLst>
                                    <p:animMotion origin="layout" path="M -0.86719 -0.00487 L 0.25 4.07407E-6 " pathEditMode="relative" rAng="0" ptsTypes="AA">
                                      <p:cBhvr>
                                        <p:cTn id="10" dur="5000" fill="hold"/>
                                        <p:tgtEl>
                                          <p:spTgt spid="70658"/>
                                        </p:tgtEl>
                                        <p:attrNameLst>
                                          <p:attrName>ppt_x</p:attrName>
                                          <p:attrName>ppt_y</p:attrName>
                                        </p:attrNameLst>
                                      </p:cBhvr>
                                      <p:rCtr x="559" y="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Dell\Escritorio\las-brujas-de-zugarramurdi-13309.jpg"/>
          <p:cNvPicPr>
            <a:picLocks noChangeAspect="1" noChangeArrowheads="1"/>
          </p:cNvPicPr>
          <p:nvPr/>
        </p:nvPicPr>
        <p:blipFill>
          <a:blip r:embed="rId2"/>
          <a:srcRect/>
          <a:stretch>
            <a:fillRect/>
          </a:stretch>
        </p:blipFill>
        <p:spPr bwMode="auto">
          <a:xfrm>
            <a:off x="0" y="0"/>
            <a:ext cx="9271023"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Brujas1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Dell\Escritorio\_1_~1.GIF"/>
          <p:cNvPicPr>
            <a:picLocks noChangeAspect="1" noChangeArrowheads="1" noCrop="1"/>
          </p:cNvPicPr>
          <p:nvPr/>
        </p:nvPicPr>
        <p:blipFill>
          <a:blip r:embed="rId2"/>
          <a:srcRect/>
          <a:stretch>
            <a:fillRect/>
          </a:stretch>
        </p:blipFill>
        <p:spPr bwMode="auto">
          <a:xfrm>
            <a:off x="0" y="-1"/>
            <a:ext cx="10358478" cy="6858001"/>
          </a:xfrm>
          <a:prstGeom prst="rect">
            <a:avLst/>
          </a:prstGeom>
          <a:noFill/>
        </p:spPr>
      </p:pic>
    </p:spTree>
  </p:cSld>
  <p:clrMapOvr>
    <a:masterClrMapping/>
  </p:clrMapOvr>
  <p:transition spd="slow" advTm="38000">
    <p:randomBa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16" name="Picture 3" descr="illusion-010"/>
          <p:cNvPicPr>
            <a:picLocks noChangeAspect="1" noChangeArrowheads="1"/>
          </p:cNvPicPr>
          <p:nvPr/>
        </p:nvPicPr>
        <p:blipFill>
          <a:blip r:embed="rId3">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1285852" y="642918"/>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2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16"/>
                                        </p:tgtEl>
                                        <p:attrNameLst>
                                          <p:attrName>style.opacity</p:attrName>
                                        </p:attrNameLst>
                                      </p:cBhvr>
                                      <p:to>
                                        <p:strVal val="0.25"/>
                                      </p:to>
                                    </p:set>
                                    <p:animEffect filter="image" prLst="opacity: 0.25">
                                      <p:cBhvr rctx="IE">
                                        <p:cTn id="11" dur="indefinite"/>
                                        <p:tgtEl>
                                          <p:spTgt spid="16"/>
                                        </p:tgtEl>
                                      </p:cBhvr>
                                    </p:animEffect>
                                  </p:childTnLst>
                                </p:cTn>
                              </p:par>
                            </p:childTnLst>
                          </p:cTn>
                        </p:par>
                        <p:par>
                          <p:cTn id="12" fill="hold">
                            <p:stCondLst>
                              <p:cond delay="0"/>
                            </p:stCondLst>
                            <p:childTnLst>
                              <p:par>
                                <p:cTn id="13" presetID="7" presetClass="entr" presetSubtype="2" fill="hold" nodeType="after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 calcmode="lin" valueType="num">
                                      <p:cBhvr additive="base">
                                        <p:cTn id="15" dur="5000" fill="hold"/>
                                        <p:tgtEl>
                                          <p:spTgt spid="6">
                                            <p:txEl>
                                              <p:pRg st="0" end="0"/>
                                            </p:txEl>
                                          </p:spTgt>
                                        </p:tgtEl>
                                        <p:attrNameLst>
                                          <p:attrName>ppt_x</p:attrName>
                                        </p:attrNameLst>
                                      </p:cBhvr>
                                      <p:tavLst>
                                        <p:tav tm="0">
                                          <p:val>
                                            <p:strVal val="1+#ppt_w/2"/>
                                          </p:val>
                                        </p:tav>
                                        <p:tav tm="100000">
                                          <p:val>
                                            <p:strVal val="#ppt_x"/>
                                          </p:val>
                                        </p:tav>
                                      </p:tavLst>
                                    </p:anim>
                                    <p:anim calcmode="lin" valueType="num">
                                      <p:cBhvr additive="base">
                                        <p:cTn id="16" dur="5000" fill="hold"/>
                                        <p:tgtEl>
                                          <p:spTgt spid="6">
                                            <p:txEl>
                                              <p:pRg st="0" end="0"/>
                                            </p:txEl>
                                          </p:spTgt>
                                        </p:tgtEl>
                                        <p:attrNameLst>
                                          <p:attrName>ppt_y</p:attrName>
                                        </p:attrNameLst>
                                      </p:cBhvr>
                                      <p:tavLst>
                                        <p:tav tm="0">
                                          <p:val>
                                            <p:strVal val="#ppt_y"/>
                                          </p:val>
                                        </p:tav>
                                        <p:tav tm="100000">
                                          <p:val>
                                            <p:strVal val="#ppt_y"/>
                                          </p:val>
                                        </p:tav>
                                      </p:tavLst>
                                    </p:anim>
                                  </p:childTnLst>
                                </p:cTn>
                              </p:par>
                              <p:par>
                                <p:cTn id="17" presetID="7" presetClass="entr" presetSubtype="2" fill="hold" nodeType="with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0" fill="hold"/>
                                        <p:tgtEl>
                                          <p:spTgt spid="6">
                                            <p:txEl>
                                              <p:pRg st="1" end="1"/>
                                            </p:txEl>
                                          </p:spTgt>
                                        </p:tgtEl>
                                        <p:attrNameLst>
                                          <p:attrName>ppt_x</p:attrName>
                                        </p:attrNameLst>
                                      </p:cBhvr>
                                      <p:tavLst>
                                        <p:tav tm="0">
                                          <p:val>
                                            <p:strVal val="1+#ppt_w/2"/>
                                          </p:val>
                                        </p:tav>
                                        <p:tav tm="100000">
                                          <p:val>
                                            <p:strVal val="#ppt_x"/>
                                          </p:val>
                                        </p:tav>
                                      </p:tavLst>
                                    </p:anim>
                                    <p:anim calcmode="lin" valueType="num">
                                      <p:cBhvr additive="base">
                                        <p:cTn id="20" dur="50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ZUGARRAMURDI-">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ZUGARRAMURDI-</Template>
  <TotalTime>31</TotalTime>
  <Words>432</Words>
  <Application>Microsoft Office PowerPoint</Application>
  <PresentationFormat>Presentación en pantalla (4:3)</PresentationFormat>
  <Paragraphs>48</Paragraphs>
  <Slides>55</Slides>
  <Notes>0</Notes>
  <HiddenSlides>0</HiddenSlides>
  <MMClips>0</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ZUGARRAMURDI-</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2014-04-20T17:16:49Z</dcterms:created>
  <dcterms:modified xsi:type="dcterms:W3CDTF">2014-04-20T17:48:39Z</dcterms:modified>
</cp:coreProperties>
</file>