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8" r:id="rId3"/>
    <p:sldId id="301" r:id="rId4"/>
    <p:sldId id="283" r:id="rId5"/>
    <p:sldId id="302" r:id="rId6"/>
    <p:sldId id="258" r:id="rId7"/>
    <p:sldId id="288" r:id="rId8"/>
    <p:sldId id="264" r:id="rId9"/>
    <p:sldId id="261" r:id="rId10"/>
    <p:sldId id="287" r:id="rId11"/>
    <p:sldId id="291" r:id="rId12"/>
    <p:sldId id="275" r:id="rId13"/>
    <p:sldId id="307" r:id="rId14"/>
    <p:sldId id="294" r:id="rId15"/>
    <p:sldId id="292" r:id="rId16"/>
    <p:sldId id="269" r:id="rId17"/>
    <p:sldId id="271" r:id="rId18"/>
    <p:sldId id="298" r:id="rId19"/>
    <p:sldId id="270" r:id="rId20"/>
    <p:sldId id="289" r:id="rId21"/>
    <p:sldId id="274" r:id="rId22"/>
    <p:sldId id="300" r:id="rId23"/>
    <p:sldId id="279" r:id="rId24"/>
    <p:sldId id="282" r:id="rId25"/>
    <p:sldId id="280" r:id="rId26"/>
    <p:sldId id="281" r:id="rId27"/>
    <p:sldId id="260" r:id="rId28"/>
    <p:sldId id="290" r:id="rId29"/>
    <p:sldId id="303" r:id="rId30"/>
    <p:sldId id="305" r:id="rId31"/>
    <p:sldId id="268" r:id="rId32"/>
    <p:sldId id="306" r:id="rId33"/>
    <p:sldId id="263" r:id="rId34"/>
    <p:sldId id="297" r:id="rId35"/>
    <p:sldId id="286" r:id="rId36"/>
    <p:sldId id="277" r:id="rId37"/>
    <p:sldId id="278" r:id="rId38"/>
    <p:sldId id="276" r:id="rId39"/>
    <p:sldId id="266" r:id="rId40"/>
    <p:sldId id="267" r:id="rId41"/>
    <p:sldId id="312" r:id="rId42"/>
    <p:sldId id="259" r:id="rId43"/>
    <p:sldId id="293" r:id="rId44"/>
    <p:sldId id="262" r:id="rId45"/>
    <p:sldId id="284" r:id="rId46"/>
    <p:sldId id="310" r:id="rId47"/>
    <p:sldId id="311" r:id="rId4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8IuJ7s/N/tt2MQABCQIuQg" hashData="tgnN8VAmsTj+Su6hwrj3Lyf9Wc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8" d="100"/>
          <a:sy n="68" d="100"/>
        </p:scale>
        <p:origin x="-1428" y="-49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8A302B0E-EE3A-48FF-87B9-7F6042155413}" type="datetimeFigureOut">
              <a:rPr lang="es-ES" smtClean="0"/>
              <a:pPr/>
              <a:t>11/01/2016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A6C9DBA-D3C0-4012-8AC1-9A0DEE027752}" type="slidenum">
              <a:rPr lang="es-ES" smtClean="0"/>
              <a:pPr/>
              <a:t>‹Nº›</a:t>
            </a:fld>
            <a:endParaRPr lang="es-ES"/>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A302B0E-EE3A-48FF-87B9-7F6042155413}" type="datetimeFigureOut">
              <a:rPr lang="es-ES" smtClean="0"/>
              <a:pPr/>
              <a:t>11/01/2016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A6C9DBA-D3C0-4012-8AC1-9A0DEE027752}" type="slidenum">
              <a:rPr lang="es-ES" smtClean="0"/>
              <a:pPr/>
              <a:t>‹Nº›</a:t>
            </a:fld>
            <a:endParaRPr lang="es-ES"/>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A302B0E-EE3A-48FF-87B9-7F6042155413}" type="datetimeFigureOut">
              <a:rPr lang="es-ES" smtClean="0"/>
              <a:pPr/>
              <a:t>11/01/2016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A6C9DBA-D3C0-4012-8AC1-9A0DEE027752}" type="slidenum">
              <a:rPr lang="es-ES" smtClean="0"/>
              <a:pPr/>
              <a:t>‹Nº›</a:t>
            </a:fld>
            <a:endParaRPr lang="es-ES"/>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8A302B0E-EE3A-48FF-87B9-7F6042155413}" type="datetimeFigureOut">
              <a:rPr lang="es-ES" smtClean="0"/>
              <a:pPr/>
              <a:t>11/01/2016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A6C9DBA-D3C0-4012-8AC1-9A0DEE027752}" type="slidenum">
              <a:rPr lang="es-ES" smtClean="0"/>
              <a:pPr/>
              <a:t>‹Nº›</a:t>
            </a:fld>
            <a:endParaRPr lang="es-ES"/>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A302B0E-EE3A-48FF-87B9-7F6042155413}" type="datetimeFigureOut">
              <a:rPr lang="es-ES" smtClean="0"/>
              <a:pPr/>
              <a:t>11/01/2016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A6C9DBA-D3C0-4012-8AC1-9A0DEE027752}" type="slidenum">
              <a:rPr lang="es-ES" smtClean="0"/>
              <a:pPr/>
              <a:t>‹Nº›</a:t>
            </a:fld>
            <a:endParaRPr lang="es-ES"/>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8A302B0E-EE3A-48FF-87B9-7F6042155413}" type="datetimeFigureOut">
              <a:rPr lang="es-ES" smtClean="0"/>
              <a:pPr/>
              <a:t>11/01/2016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A6C9DBA-D3C0-4012-8AC1-9A0DEE027752}" type="slidenum">
              <a:rPr lang="es-ES" smtClean="0"/>
              <a:pPr/>
              <a:t>‹Nº›</a:t>
            </a:fld>
            <a:endParaRPr lang="es-ES"/>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A302B0E-EE3A-48FF-87B9-7F6042155413}" type="datetimeFigureOut">
              <a:rPr lang="es-ES" smtClean="0"/>
              <a:pPr/>
              <a:t>11/01/2016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A6C9DBA-D3C0-4012-8AC1-9A0DEE027752}" type="slidenum">
              <a:rPr lang="es-ES" smtClean="0"/>
              <a:pPr/>
              <a:t>‹Nº›</a:t>
            </a:fld>
            <a:endParaRPr lang="es-ES"/>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A302B0E-EE3A-48FF-87B9-7F6042155413}" type="datetimeFigureOut">
              <a:rPr lang="es-ES" smtClean="0"/>
              <a:pPr/>
              <a:t>11/01/2016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A6C9DBA-D3C0-4012-8AC1-9A0DEE027752}" type="slidenum">
              <a:rPr lang="es-ES" smtClean="0"/>
              <a:pPr/>
              <a:t>‹Nº›</a:t>
            </a:fld>
            <a:endParaRPr lang="es-ES"/>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A302B0E-EE3A-48FF-87B9-7F6042155413}" type="datetimeFigureOut">
              <a:rPr lang="es-ES" smtClean="0"/>
              <a:pPr/>
              <a:t>11/01/2016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A6C9DBA-D3C0-4012-8AC1-9A0DEE027752}" type="slidenum">
              <a:rPr lang="es-ES" smtClean="0"/>
              <a:pPr/>
              <a:t>‹Nº›</a:t>
            </a:fld>
            <a:endParaRPr lang="es-ES"/>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A302B0E-EE3A-48FF-87B9-7F6042155413}" type="datetimeFigureOut">
              <a:rPr lang="es-ES" smtClean="0"/>
              <a:pPr/>
              <a:t>11/01/2016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A6C9DBA-D3C0-4012-8AC1-9A0DEE027752}" type="slidenum">
              <a:rPr lang="es-ES" smtClean="0"/>
              <a:pPr/>
              <a:t>‹Nº›</a:t>
            </a:fld>
            <a:endParaRPr lang="es-ES"/>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A302B0E-EE3A-48FF-87B9-7F6042155413}" type="datetimeFigureOut">
              <a:rPr lang="es-ES" smtClean="0"/>
              <a:pPr/>
              <a:t>11/01/2016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A6C9DBA-D3C0-4012-8AC1-9A0DEE027752}" type="slidenum">
              <a:rPr lang="es-ES" smtClean="0"/>
              <a:pPr/>
              <a:t>‹Nº›</a:t>
            </a:fld>
            <a:endParaRPr lang="es-ES"/>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302B0E-EE3A-48FF-87B9-7F6042155413}" type="datetimeFigureOut">
              <a:rPr lang="es-ES" smtClean="0"/>
              <a:pPr/>
              <a:t>11/01/2016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6C9DBA-D3C0-4012-8AC1-9A0DEE027752}"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hyperlink" Target="https://vk.com/mispps" TargetMode="External"/><Relationship Id="rId3" Type="http://schemas.openxmlformats.org/officeDocument/2006/relationships/image" Target="../media/image45.png"/><Relationship Id="rId7" Type="http://schemas.openxmlformats.org/officeDocument/2006/relationships/hyperlink" Target="https://www.facebook.com/mispps" TargetMode="External"/><Relationship Id="rId12" Type="http://schemas.openxmlformats.org/officeDocument/2006/relationships/image" Target="../media/image5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7.png"/><Relationship Id="rId11" Type="http://schemas.openxmlformats.org/officeDocument/2006/relationships/hyperlink" Target="https://plus.google.com/+Mispps/" TargetMode="External"/><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428728" y="1285860"/>
            <a:ext cx="6500858" cy="4801296"/>
          </a:xfrm>
          <a:prstGeom prst="rect">
            <a:avLst/>
          </a:prstGeom>
        </p:spPr>
        <p:txBody>
          <a:bodyPr wrap="square" lIns="91422" tIns="45711" rIns="91422" bIns="45711">
            <a:spAutoFit/>
          </a:bodyPr>
          <a:lstStyle/>
          <a:p>
            <a:pPr algn="ctr"/>
            <a:r>
              <a:rPr lang="es-ES" sz="60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latin typeface="Arial Black" pitchFamily="34" charset="0"/>
              </a:rPr>
              <a:t>La verdadera identidad de Jack el </a:t>
            </a:r>
          </a:p>
          <a:p>
            <a:pPr algn="ctr"/>
            <a:r>
              <a:rPr lang="es-ES" sz="60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latin typeface="Arial Black" pitchFamily="34" charset="0"/>
              </a:rPr>
              <a:t>  Destripador</a:t>
            </a:r>
            <a:r>
              <a:rPr lang="es-ES" sz="20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latin typeface="Arial Black" pitchFamily="34" charset="0"/>
              </a:rPr>
              <a:t>	</a:t>
            </a:r>
            <a:endParaRPr lang="es-ES" sz="96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endParaRPr>
          </a:p>
          <a:p>
            <a:pPr algn="ctr">
              <a:defRPr/>
            </a:pPr>
            <a:endParaRPr lang="es-ES" sz="66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endParaRPr>
          </a:p>
        </p:txBody>
      </p:sp>
      <p:pic>
        <p:nvPicPr>
          <p:cNvPr id="2052" name="Picture 8"/>
          <p:cNvPicPr>
            <a:picLocks noChangeAspect="1" noChangeArrowheads="1"/>
          </p:cNvPicPr>
          <p:nvPr/>
        </p:nvPicPr>
        <p:blipFill>
          <a:blip r:embed="rId3"/>
          <a:srcRect/>
          <a:stretch>
            <a:fillRect/>
          </a:stretch>
        </p:blipFill>
        <p:spPr bwMode="auto">
          <a:xfrm>
            <a:off x="500034" y="285728"/>
            <a:ext cx="1025525" cy="723900"/>
          </a:xfrm>
          <a:prstGeom prst="rect">
            <a:avLst/>
          </a:prstGeom>
          <a:noFill/>
          <a:ln w="9525">
            <a:noFill/>
            <a:round/>
            <a:headEnd/>
            <a:tailEnd/>
          </a:ln>
        </p:spPr>
      </p:pic>
      <p:pic>
        <p:nvPicPr>
          <p:cNvPr id="2053"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5"/>
          <a:srcRect/>
          <a:stretch>
            <a:fillRect/>
          </a:stretch>
        </p:blipFill>
        <p:spPr bwMode="auto">
          <a:xfrm>
            <a:off x="357158" y="5715016"/>
            <a:ext cx="728663" cy="766763"/>
          </a:xfrm>
          <a:prstGeom prst="rect">
            <a:avLst/>
          </a:prstGeom>
          <a:noFill/>
          <a:ln w="38100">
            <a:solidFill>
              <a:schemeClr val="tx1"/>
            </a:solidFill>
            <a:miter lim="800000"/>
            <a:headEnd/>
            <a:tailEnd/>
          </a:ln>
        </p:spPr>
      </p:pic>
      <p:sp>
        <p:nvSpPr>
          <p:cNvPr id="15" name="14 Rectángulo"/>
          <p:cNvSpPr/>
          <p:nvPr/>
        </p:nvSpPr>
        <p:spPr>
          <a:xfrm>
            <a:off x="857224" y="6072206"/>
            <a:ext cx="2857520" cy="461665"/>
          </a:xfrm>
          <a:prstGeom prst="rect">
            <a:avLst/>
          </a:prstGeom>
          <a:ln>
            <a:noFill/>
          </a:ln>
        </p:spPr>
        <p:txBody>
          <a:bodyPr>
            <a:spAutoFit/>
          </a:bodyPr>
          <a:lstStyle/>
          <a:p>
            <a:pPr algn="ctr">
              <a:defRPr/>
            </a:pPr>
            <a:r>
              <a:rPr lang="es-ES" sz="2400" b="1" kern="10" dirty="0">
                <a:ln w="9525">
                  <a:solidFill>
                    <a:srgbClr val="1CDEF8"/>
                  </a:solidFill>
                  <a:round/>
                  <a:headEnd/>
                  <a:tailEnd/>
                </a:ln>
                <a:effectLst>
                  <a:outerShdw dist="35921" dir="2700000" algn="ctr" rotWithShape="0">
                    <a:schemeClr val="folHlink">
                      <a:alpha val="80000"/>
                    </a:schemeClr>
                  </a:outerShdw>
                </a:effectLst>
                <a:latin typeface="Snap ITC"/>
              </a:rPr>
              <a:t>JOSE LUIS</a:t>
            </a:r>
          </a:p>
        </p:txBody>
      </p:sp>
      <p:sp>
        <p:nvSpPr>
          <p:cNvPr id="16" name="15 CuadroTexto"/>
          <p:cNvSpPr txBox="1"/>
          <p:nvPr/>
        </p:nvSpPr>
        <p:spPr>
          <a:xfrm>
            <a:off x="214282" y="857232"/>
            <a:ext cx="1811338" cy="461962"/>
          </a:xfrm>
          <a:prstGeom prst="rect">
            <a:avLst/>
          </a:prstGeom>
          <a:noFill/>
        </p:spPr>
        <p:txBody>
          <a:bodyPr wrap="none">
            <a:spAutoFit/>
          </a:bodyPr>
          <a:lstStyle/>
          <a:p>
            <a:pPr>
              <a:defRPr/>
            </a:pPr>
            <a:r>
              <a:rPr lang="es-ES" sz="2400" b="1" dirty="0">
                <a:ln w="900" cmpd="sng">
                  <a:solidFill>
                    <a:schemeClr val="accent1">
                      <a:satMod val="190000"/>
                      <a:alpha val="55000"/>
                    </a:schemeClr>
                  </a:solidFill>
                  <a:prstDash val="solid"/>
                </a:ln>
                <a:solidFill>
                  <a:schemeClr val="tx1">
                    <a:lumMod val="95000"/>
                    <a:lumOff val="5000"/>
                  </a:schemeClr>
                </a:solidFill>
                <a:effectLst>
                  <a:innerShdw blurRad="101600" dist="76200" dir="5400000">
                    <a:schemeClr val="accent1">
                      <a:satMod val="190000"/>
                      <a:tint val="100000"/>
                      <a:alpha val="74000"/>
                    </a:schemeClr>
                  </a:innerShdw>
                </a:effectLst>
                <a:latin typeface="Arial Black" pitchFamily="34" charset="0"/>
              </a:rPr>
              <a:t>PSICOSIS</a:t>
            </a:r>
          </a:p>
        </p:txBody>
      </p:sp>
    </p:spTree>
  </p:cSld>
  <p:clrMapOvr>
    <a:masterClrMapping/>
  </p:clrMapOvr>
  <p:transition spd="slow" advTm="11000">
    <p:dissolve/>
    <p:sndAc>
      <p:stSnd loop="1">
        <p:snd r:embed="rId2" name="Banda-Sonora-Psicosi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228" fill="hold">
                                          <p:stCondLst>
                                            <p:cond delay="0"/>
                                          </p:stCondLst>
                                        </p:cTn>
                                        <p:tgtEl>
                                          <p:spTgt spid="6">
                                            <p:txEl>
                                              <p:pRg st="0" end="0"/>
                                            </p:txEl>
                                          </p:spTgt>
                                        </p:tgtEl>
                                        <p:attrNameLst>
                                          <p:attrName>style.rotation</p:attrName>
                                        </p:attrNameLst>
                                      </p:cBhvr>
                                      <p:to>
                                        <p:strVal val="-45.0"/>
                                      </p:to>
                                    </p:set>
                                    <p:anim calcmode="lin" valueType="num">
                                      <p:cBhvr>
                                        <p:cTn id="8" dur="228" fill="hold">
                                          <p:stCondLst>
                                            <p:cond delay="228"/>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725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228" fill="hold">
                                          <p:stCondLst>
                                            <p:cond delay="0"/>
                                          </p:stCondLst>
                                        </p:cTn>
                                        <p:tgtEl>
                                          <p:spTgt spid="6">
                                            <p:txEl>
                                              <p:pRg st="1" end="1"/>
                                            </p:txEl>
                                          </p:spTgt>
                                        </p:tgtEl>
                                        <p:attrNameLst>
                                          <p:attrName>style.rotation</p:attrName>
                                        </p:attrNameLst>
                                      </p:cBhvr>
                                      <p:to>
                                        <p:strVal val="-45.0"/>
                                      </p:to>
                                    </p:set>
                                    <p:anim calcmode="lin" valueType="num">
                                      <p:cBhvr>
                                        <p:cTn id="16" dur="228" fill="hold">
                                          <p:stCondLst>
                                            <p:cond delay="228"/>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228"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78" decel="50000" autoRev="1" fill="hold">
                                          <p:stCondLst>
                                            <p:cond delay="228"/>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68" fill="hold">
                                          <p:stCondLst>
                                            <p:cond delay="432"/>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screen1.jpg"/>
          <p:cNvPicPr>
            <a:picLocks noChangeAspect="1" noChangeArrowheads="1"/>
          </p:cNvPicPr>
          <p:nvPr/>
        </p:nvPicPr>
        <p:blipFill>
          <a:blip r:embed="rId2"/>
          <a:srcRect/>
          <a:stretch>
            <a:fillRect/>
          </a:stretch>
        </p:blipFill>
        <p:spPr bwMode="auto">
          <a:xfrm>
            <a:off x="0" y="0"/>
            <a:ext cx="9144002" cy="7000900"/>
          </a:xfrm>
          <a:prstGeom prst="rect">
            <a:avLst/>
          </a:prstGeom>
          <a:noFill/>
        </p:spPr>
      </p:pic>
    </p:spTree>
  </p:cSld>
  <p:clrMapOvr>
    <a:masterClrMapping/>
  </p:clrMapOvr>
  <p:transition spd="slow" advTm="5000">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mentescuriosas.es/wp-content/uploads/2014/09/jack-destripador.jpg"/>
          <p:cNvPicPr>
            <a:picLocks noChangeAspect="1" noChangeArrowheads="1"/>
          </p:cNvPicPr>
          <p:nvPr/>
        </p:nvPicPr>
        <p:blipFill>
          <a:blip r:embed="rId2"/>
          <a:srcRect/>
          <a:stretch>
            <a:fillRect/>
          </a:stretch>
        </p:blipFill>
        <p:spPr bwMode="auto">
          <a:xfrm>
            <a:off x="0" y="0"/>
            <a:ext cx="9215466" cy="7072338"/>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jack-the-ripper51.jpg"/>
          <p:cNvPicPr>
            <a:picLocks noChangeAspect="1" noChangeArrowheads="1"/>
          </p:cNvPicPr>
          <p:nvPr/>
        </p:nvPicPr>
        <p:blipFill>
          <a:blip r:embed="rId2"/>
          <a:srcRect/>
          <a:stretch>
            <a:fillRect/>
          </a:stretch>
        </p:blipFill>
        <p:spPr bwMode="auto">
          <a:xfrm>
            <a:off x="0" y="0"/>
            <a:ext cx="9177364" cy="7072338"/>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ChangeArrowheads="1"/>
          </p:cNvSpPr>
          <p:nvPr/>
        </p:nvSpPr>
        <p:spPr bwMode="auto">
          <a:xfrm>
            <a:off x="2857488" y="1357298"/>
            <a:ext cx="5643602" cy="4924425"/>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s-ES" sz="3200" b="1" i="1" u="none" strike="noStrike" normalizeH="0" baseline="0" dirty="0" smtClean="0">
                <a:ln w="18000">
                  <a:solidFill>
                    <a:schemeClr val="accent2">
                      <a:satMod val="140000"/>
                    </a:schemeClr>
                  </a:solidFill>
                  <a:prstDash val="solid"/>
                  <a:miter lim="800000"/>
                </a:ln>
                <a:effectLst>
                  <a:outerShdw blurRad="25500" dist="23000" dir="7020000" algn="tl">
                    <a:srgbClr val="000000">
                      <a:alpha val="50000"/>
                    </a:srgbClr>
                  </a:outerShdw>
                </a:effectLst>
                <a:latin typeface="Arial" pitchFamily="34" charset="0"/>
                <a:cs typeface="Arial" pitchFamily="34" charset="0"/>
              </a:rPr>
              <a:t>La verdadera identidad de Jack el Destripador al descubierto</a:t>
            </a:r>
            <a:br>
              <a:rPr kumimoji="0" lang="es-ES" sz="3200" b="1" i="1" u="none" strike="noStrike" normalizeH="0" baseline="0" dirty="0" smtClean="0">
                <a:ln w="18000">
                  <a:solidFill>
                    <a:schemeClr val="accent2">
                      <a:satMod val="140000"/>
                    </a:schemeClr>
                  </a:solidFill>
                  <a:prstDash val="solid"/>
                  <a:miter lim="800000"/>
                </a:ln>
                <a:effectLst>
                  <a:outerShdw blurRad="25500" dist="23000" dir="7020000" algn="tl">
                    <a:srgbClr val="000000">
                      <a:alpha val="50000"/>
                    </a:srgbClr>
                  </a:outerShdw>
                </a:effectLst>
                <a:latin typeface="Arial" pitchFamily="34" charset="0"/>
                <a:cs typeface="Arial" pitchFamily="34" charset="0"/>
              </a:rPr>
            </a:br>
            <a:r>
              <a:rPr kumimoji="0" lang="es-ES" sz="3200" b="1" i="1" u="none" strike="noStrike" normalizeH="0" baseline="0" dirty="0" smtClean="0">
                <a:ln w="18000">
                  <a:solidFill>
                    <a:schemeClr val="accent2">
                      <a:satMod val="140000"/>
                    </a:schemeClr>
                  </a:solidFill>
                  <a:prstDash val="solid"/>
                  <a:miter lim="800000"/>
                </a:ln>
                <a:effectLst>
                  <a:outerShdw blurRad="25500" dist="23000" dir="7020000" algn="tl">
                    <a:srgbClr val="000000">
                      <a:alpha val="50000"/>
                    </a:srgbClr>
                  </a:outerShdw>
                </a:effectLst>
                <a:latin typeface="Arial" pitchFamily="34" charset="0"/>
                <a:cs typeface="Arial" pitchFamily="34" charset="0"/>
              </a:rPr>
              <a:t>Muchos fueron los sospechosos, pero sólo uno era el culpable, ¿quién? Tuvieron que pasar más de 100 años para que se revelara la identidad del asesino de Whitechapel.</a:t>
            </a:r>
          </a:p>
        </p:txBody>
      </p:sp>
    </p:spTree>
  </p:cSld>
  <p:clrMapOvr>
    <a:masterClrMapping/>
  </p:clrMapOvr>
  <p:transition spd="slow" advTm="24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img1.meristation.com/files/imagecache/inline/imagenes/juegos/pc/graphic_adventure/sherlock_holmes_contra_jack_el_destripador/sherlockvsjack05_0.jpg?1322831770"/>
          <p:cNvPicPr>
            <a:picLocks noChangeAspect="1" noChangeArrowheads="1"/>
          </p:cNvPicPr>
          <p:nvPr/>
        </p:nvPicPr>
        <p:blipFill>
          <a:blip r:embed="rId2"/>
          <a:srcRect b="4951"/>
          <a:stretch>
            <a:fillRect/>
          </a:stretch>
        </p:blipFill>
        <p:spPr bwMode="auto">
          <a:xfrm>
            <a:off x="0" y="0"/>
            <a:ext cx="914099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JacktheRipper1888.jpg"/>
          <p:cNvPicPr>
            <a:picLocks noChangeAspect="1" noChangeArrowheads="1"/>
          </p:cNvPicPr>
          <p:nvPr/>
        </p:nvPicPr>
        <p:blipFill>
          <a:blip r:embed="rId2"/>
          <a:srcRect/>
          <a:stretch>
            <a:fillRect/>
          </a:stretch>
        </p:blipFill>
        <p:spPr bwMode="auto">
          <a:xfrm>
            <a:off x="0" y="0"/>
            <a:ext cx="9144000" cy="6969883"/>
          </a:xfrm>
          <a:prstGeom prst="rect">
            <a:avLst/>
          </a:prstGeom>
          <a:noFill/>
        </p:spPr>
      </p:pic>
    </p:spTree>
  </p:cSld>
  <p:clrMapOvr>
    <a:masterClrMapping/>
  </p:clrMapOvr>
  <p:transition spd="slow" advTm="7000">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FUNDACIO\Desktop\BBB.png"/>
          <p:cNvPicPr>
            <a:picLocks noChangeAspect="1" noChangeArrowheads="1"/>
          </p:cNvPicPr>
          <p:nvPr/>
        </p:nvPicPr>
        <p:blipFill>
          <a:blip r:embed="rId2"/>
          <a:srcRect/>
          <a:stretch>
            <a:fillRect/>
          </a:stretch>
        </p:blipFill>
        <p:spPr bwMode="auto">
          <a:xfrm>
            <a:off x="-1" y="0"/>
            <a:ext cx="9208331"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Mundo"/>
          <p:cNvPicPr>
            <a:picLocks noChangeAspect="1" noChangeArrowheads="1"/>
          </p:cNvPicPr>
          <p:nvPr/>
        </p:nvPicPr>
        <p:blipFill>
          <a:blip r:embed="rId2"/>
          <a:srcRect l="22674" r="20965"/>
          <a:stretch>
            <a:fillRect/>
          </a:stretch>
        </p:blipFill>
        <p:spPr bwMode="auto">
          <a:xfrm>
            <a:off x="1357290" y="214290"/>
            <a:ext cx="6201258" cy="6352723"/>
          </a:xfrm>
          <a:prstGeom prst="rect">
            <a:avLst/>
          </a:prstGeom>
          <a:noFill/>
        </p:spPr>
      </p:pic>
    </p:spTree>
  </p:cSld>
  <p:clrMapOvr>
    <a:masterClrMapping/>
  </p:clrMapOvr>
  <p:transition spd="slow" advTm="12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www.3djuegos.com/juegos/4919/jack_the_ripper__2010_/fotos/noticias/jack_the_ripper__2010_-1936440.jpg"/>
          <p:cNvPicPr>
            <a:picLocks noChangeAspect="1" noChangeArrowheads="1"/>
          </p:cNvPicPr>
          <p:nvPr/>
        </p:nvPicPr>
        <p:blipFill>
          <a:blip r:embed="rId2"/>
          <a:srcRect/>
          <a:stretch>
            <a:fillRect/>
          </a:stretch>
        </p:blipFill>
        <p:spPr bwMode="auto">
          <a:xfrm>
            <a:off x="0" y="0"/>
            <a:ext cx="11430048" cy="7072338"/>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amp;quot;Jack el Destripador&amp;quot; era un inmigrante polaco"/>
          <p:cNvPicPr>
            <a:picLocks noChangeAspect="1" noChangeArrowheads="1"/>
          </p:cNvPicPr>
          <p:nvPr/>
        </p:nvPicPr>
        <p:blipFill>
          <a:blip r:embed="rId2"/>
          <a:srcRect l="24351" r="27922"/>
          <a:stretch>
            <a:fillRect/>
          </a:stretch>
        </p:blipFill>
        <p:spPr bwMode="auto">
          <a:xfrm>
            <a:off x="2357422" y="-1"/>
            <a:ext cx="4000528" cy="4713515"/>
          </a:xfrm>
          <a:prstGeom prst="ellipse">
            <a:avLst/>
          </a:prstGeom>
          <a:noFill/>
          <a:effectLst>
            <a:softEdge rad="635000"/>
          </a:effectLst>
        </p:spPr>
      </p:pic>
      <p:sp>
        <p:nvSpPr>
          <p:cNvPr id="3" name="2 Rectángulo"/>
          <p:cNvSpPr/>
          <p:nvPr/>
        </p:nvSpPr>
        <p:spPr>
          <a:xfrm>
            <a:off x="1214414" y="4643446"/>
            <a:ext cx="7000924" cy="1569660"/>
          </a:xfrm>
          <a:prstGeom prst="rect">
            <a:avLst/>
          </a:prstGeom>
        </p:spPr>
        <p:txBody>
          <a:bodyPr wrap="square">
            <a:spAutoFit/>
          </a:bodyPr>
          <a:lstStyle/>
          <a:p>
            <a:pPr algn="ctr"/>
            <a:r>
              <a:rPr lang="es-ES" sz="2400" b="1" dirty="0" smtClean="0">
                <a:ln w="18000">
                  <a:solidFill>
                    <a:schemeClr val="accent2">
                      <a:satMod val="140000"/>
                    </a:schemeClr>
                  </a:solidFill>
                  <a:prstDash val="solid"/>
                  <a:miter lim="800000"/>
                </a:ln>
                <a:effectLst>
                  <a:outerShdw blurRad="25500" dist="23000" dir="7020000" algn="tl">
                    <a:srgbClr val="000000">
                      <a:alpha val="50000"/>
                    </a:srgbClr>
                  </a:outerShdw>
                </a:effectLst>
              </a:rPr>
              <a:t>El asesino en serie 'Jack el Destripador' era un inmigrante polaco llamado </a:t>
            </a:r>
            <a:r>
              <a:rPr lang="es-ES" sz="2400" b="1" dirty="0" err="1" smtClean="0">
                <a:ln w="18000">
                  <a:solidFill>
                    <a:schemeClr val="accent2">
                      <a:satMod val="140000"/>
                    </a:schemeClr>
                  </a:solidFill>
                  <a:prstDash val="solid"/>
                  <a:miter lim="800000"/>
                </a:ln>
                <a:effectLst>
                  <a:outerShdw blurRad="25500" dist="23000" dir="7020000" algn="tl">
                    <a:srgbClr val="000000">
                      <a:alpha val="50000"/>
                    </a:srgbClr>
                  </a:outerShdw>
                </a:effectLst>
              </a:rPr>
              <a:t>Aaron</a:t>
            </a:r>
            <a:r>
              <a:rPr lang="es-ES" sz="2400" b="1" dirty="0" smtClean="0">
                <a:ln w="18000">
                  <a:solidFill>
                    <a:schemeClr val="accent2">
                      <a:satMod val="140000"/>
                    </a:schemeClr>
                  </a:solidFill>
                  <a:prstDash val="solid"/>
                  <a:miter lim="800000"/>
                </a:ln>
                <a:effectLst>
                  <a:outerShdw blurRad="25500" dist="23000" dir="7020000" algn="tl">
                    <a:srgbClr val="000000">
                      <a:alpha val="50000"/>
                    </a:srgbClr>
                  </a:outerShdw>
                </a:effectLst>
              </a:rPr>
              <a:t> </a:t>
            </a:r>
            <a:r>
              <a:rPr lang="es-ES" sz="2400" b="1" dirty="0" err="1" smtClean="0">
                <a:ln w="18000">
                  <a:solidFill>
                    <a:schemeClr val="accent2">
                      <a:satMod val="140000"/>
                    </a:schemeClr>
                  </a:solidFill>
                  <a:prstDash val="solid"/>
                  <a:miter lim="800000"/>
                </a:ln>
                <a:effectLst>
                  <a:outerShdw blurRad="25500" dist="23000" dir="7020000" algn="tl">
                    <a:srgbClr val="000000">
                      <a:alpha val="50000"/>
                    </a:srgbClr>
                  </a:outerShdw>
                </a:effectLst>
              </a:rPr>
              <a:t>Kosminski</a:t>
            </a:r>
            <a:r>
              <a:rPr lang="es-ES" sz="2400" b="1" dirty="0" smtClean="0">
                <a:ln w="18000">
                  <a:solidFill>
                    <a:schemeClr val="accent2">
                      <a:satMod val="140000"/>
                    </a:schemeClr>
                  </a:solidFill>
                  <a:prstDash val="solid"/>
                  <a:miter lim="800000"/>
                </a:ln>
                <a:effectLst>
                  <a:outerShdw blurRad="25500" dist="23000" dir="7020000" algn="tl">
                    <a:srgbClr val="000000">
                      <a:alpha val="50000"/>
                    </a:srgbClr>
                  </a:outerShdw>
                </a:effectLst>
              </a:rPr>
              <a:t>, según pruebas de ADN halladas en la ropa de una de sus víctimas durante los crímenes </a:t>
            </a:r>
            <a:endParaRPr lang="es-ES" sz="2400" b="1" dirty="0">
              <a:ln w="18000">
                <a:solidFill>
                  <a:schemeClr val="accent2">
                    <a:satMod val="140000"/>
                  </a:schemeClr>
                </a:solidFill>
                <a:prstDash val="solid"/>
                <a:miter lim="800000"/>
              </a:ln>
              <a:effectLst>
                <a:outerShdw blurRad="25500" dist="23000" dir="7020000" algn="tl">
                  <a:srgbClr val="000000">
                    <a:alpha val="50000"/>
                  </a:srgbClr>
                </a:outerShdw>
              </a:effectLst>
            </a:endParaRPr>
          </a:p>
        </p:txBody>
      </p:sp>
    </p:spTree>
  </p:cSld>
  <p:clrMapOvr>
    <a:masterClrMapping/>
  </p:clrMapOvr>
  <p:transition spd="slow" advTm="21000">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4714884"/>
            <a:ext cx="8358246" cy="1846659"/>
          </a:xfrm>
          <a:prstGeom prst="rect">
            <a:avLst/>
          </a:prstGeom>
        </p:spPr>
        <p:txBody>
          <a:bodyPr wrap="square">
            <a:spAutoFit/>
          </a:bodyPr>
          <a:lstStyle/>
          <a:p>
            <a:pPr algn="ctr"/>
            <a:r>
              <a:rPr lang="es-ES" sz="2400" b="1" dirty="0" smtClean="0">
                <a:solidFill>
                  <a:srgbClr val="FF0000"/>
                </a:solidFill>
              </a:rPr>
              <a:t>Jack el Destripador</a:t>
            </a:r>
            <a:r>
              <a:rPr lang="es-ES" b="1" dirty="0" smtClean="0">
                <a:solidFill>
                  <a:srgbClr val="FF0000"/>
                </a:solidFill>
              </a:rPr>
              <a:t> fue un asesino en serie de identidad desconocida que cometió varios crímenes en 1888, principalmente en el distrito de </a:t>
            </a:r>
            <a:r>
              <a:rPr lang="es-ES" b="1" dirty="0" err="1" smtClean="0">
                <a:solidFill>
                  <a:srgbClr val="FF0000"/>
                </a:solidFill>
              </a:rPr>
              <a:t>Whitechapel</a:t>
            </a:r>
            <a:r>
              <a:rPr lang="es-ES" b="1" dirty="0" smtClean="0">
                <a:solidFill>
                  <a:srgbClr val="FF0000"/>
                </a:solidFill>
              </a:rPr>
              <a:t>, en Londres —así como en las áreas empobrecidas de los alrededores—.</a:t>
            </a:r>
          </a:p>
          <a:p>
            <a:pPr algn="ctr"/>
            <a:r>
              <a:rPr lang="es-ES" b="1" dirty="0" smtClean="0">
                <a:solidFill>
                  <a:srgbClr val="FF0000"/>
                </a:solidFill>
              </a:rPr>
              <a:t>El citado apodo se originó de una carta escrita por alguien que se adjudicaba los asesinatos bajo este alias, y como resultado de su difusión por los medios de comunicación, dicho nombre pasó a ser conocido por la sociedad en general.</a:t>
            </a:r>
          </a:p>
        </p:txBody>
      </p:sp>
      <p:pic>
        <p:nvPicPr>
          <p:cNvPr id="3" name="Picture 2" descr="C:\Users\Jose Luis\Desktop\vlcsnap-2012-06-01-19h16m36s150.png"/>
          <p:cNvPicPr>
            <a:picLocks noChangeAspect="1" noChangeArrowheads="1"/>
          </p:cNvPicPr>
          <p:nvPr/>
        </p:nvPicPr>
        <p:blipFill>
          <a:blip r:embed="rId2"/>
          <a:srcRect/>
          <a:stretch>
            <a:fillRect/>
          </a:stretch>
        </p:blipFill>
        <p:spPr bwMode="auto">
          <a:xfrm>
            <a:off x="500034" y="500042"/>
            <a:ext cx="8255058" cy="3714776"/>
          </a:xfrm>
          <a:prstGeom prst="rect">
            <a:avLst/>
          </a:prstGeom>
          <a:noFill/>
        </p:spPr>
      </p:pic>
    </p:spTree>
  </p:cSld>
  <p:clrMapOvr>
    <a:masterClrMapping/>
  </p:clrMapOvr>
  <p:transition spd="slow" advTm="2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original.jpg"/>
          <p:cNvPicPr>
            <a:picLocks noChangeAspect="1" noChangeArrowheads="1"/>
          </p:cNvPicPr>
          <p:nvPr/>
        </p:nvPicPr>
        <p:blipFill>
          <a:blip r:embed="rId2"/>
          <a:srcRect/>
          <a:stretch>
            <a:fillRect/>
          </a:stretch>
        </p:blipFill>
        <p:spPr bwMode="auto">
          <a:xfrm>
            <a:off x="0" y="214290"/>
            <a:ext cx="8572528" cy="4454486"/>
          </a:xfrm>
          <a:prstGeom prst="rect">
            <a:avLst/>
          </a:prstGeom>
          <a:noFill/>
        </p:spPr>
      </p:pic>
      <p:sp>
        <p:nvSpPr>
          <p:cNvPr id="3" name="2 Rectángulo"/>
          <p:cNvSpPr/>
          <p:nvPr/>
        </p:nvSpPr>
        <p:spPr>
          <a:xfrm>
            <a:off x="500034" y="4857760"/>
            <a:ext cx="8286808" cy="1754326"/>
          </a:xfrm>
          <a:prstGeom prst="rect">
            <a:avLst/>
          </a:prstGeom>
        </p:spPr>
        <p:txBody>
          <a:bodyPr wrap="square">
            <a:spAutoFit/>
          </a:bodyPr>
          <a:lstStyle/>
          <a:p>
            <a:pPr algn="ctr"/>
            <a:r>
              <a:rPr lang="es-ES" b="1" dirty="0" smtClean="0">
                <a:solidFill>
                  <a:srgbClr val="FF0000"/>
                </a:solidFill>
              </a:rPr>
              <a:t>A pesar de ello, varias fuentes consideran que el aludido documento se trató realmente de una broma de mal gusto elaborada por algún periodista, en un intento de aumentar el interés en la historia y, al mismo tiempo tal vez armar un escándalo.</a:t>
            </a:r>
          </a:p>
          <a:p>
            <a:pPr algn="ctr"/>
            <a:r>
              <a:rPr lang="es-ES" b="1" dirty="0" smtClean="0">
                <a:solidFill>
                  <a:srgbClr val="FF0000"/>
                </a:solidFill>
              </a:rPr>
              <a:t>Otros alias con los que también es conocido el homicida son «El asesino de </a:t>
            </a:r>
            <a:r>
              <a:rPr lang="es-ES" b="1" dirty="0" err="1" smtClean="0">
                <a:solidFill>
                  <a:srgbClr val="FF0000"/>
                </a:solidFill>
              </a:rPr>
              <a:t>Whitechapel</a:t>
            </a:r>
            <a:r>
              <a:rPr lang="es-ES" b="1" dirty="0" smtClean="0">
                <a:solidFill>
                  <a:srgbClr val="FF0000"/>
                </a:solidFill>
              </a:rPr>
              <a:t>» y «Mandil de cuero», además de «Genio independiente», este último acuñado en una carta escrita por George Bernard Shaw.</a:t>
            </a:r>
          </a:p>
        </p:txBody>
      </p:sp>
    </p:spTree>
  </p:cSld>
  <p:clrMapOvr>
    <a:masterClrMapping/>
  </p:clrMapOvr>
  <p:transition spd="slow" advTm="25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runrun.es/wp-content/uploads/2014/09/destripaddoe.jpg"/>
          <p:cNvPicPr>
            <a:picLocks noChangeAspect="1" noChangeArrowheads="1"/>
          </p:cNvPicPr>
          <p:nvPr/>
        </p:nvPicPr>
        <p:blipFill>
          <a:blip r:embed="rId2"/>
          <a:srcRect/>
          <a:stretch>
            <a:fillRect/>
          </a:stretch>
        </p:blipFill>
        <p:spPr bwMode="auto">
          <a:xfrm>
            <a:off x="-1" y="0"/>
            <a:ext cx="9268683" cy="6858000"/>
          </a:xfrm>
          <a:prstGeom prst="rect">
            <a:avLst/>
          </a:prstGeom>
          <a:noFill/>
        </p:spPr>
      </p:pic>
    </p:spTree>
  </p:cSld>
  <p:clrMapOvr>
    <a:masterClrMapping/>
  </p:clrMapOvr>
  <p:transition spd="slow" advTm="5000">
    <p:dissolv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s://upload.wikimedia.org/wikipedia/commons/8/88/JacktheRipperPuck.jpg"/>
          <p:cNvPicPr>
            <a:picLocks noChangeAspect="1" noChangeArrowheads="1"/>
          </p:cNvPicPr>
          <p:nvPr/>
        </p:nvPicPr>
        <p:blipFill>
          <a:blip r:embed="rId2"/>
          <a:srcRect/>
          <a:stretch>
            <a:fillRect/>
          </a:stretch>
        </p:blipFill>
        <p:spPr bwMode="auto">
          <a:xfrm>
            <a:off x="285720" y="0"/>
            <a:ext cx="4786314" cy="6989259"/>
          </a:xfrm>
          <a:prstGeom prst="rect">
            <a:avLst/>
          </a:prstGeom>
          <a:noFill/>
        </p:spPr>
      </p:pic>
      <p:sp>
        <p:nvSpPr>
          <p:cNvPr id="3" name="2 Rectángulo"/>
          <p:cNvSpPr/>
          <p:nvPr/>
        </p:nvSpPr>
        <p:spPr>
          <a:xfrm>
            <a:off x="5643570" y="2500306"/>
            <a:ext cx="3000396" cy="3785652"/>
          </a:xfrm>
          <a:prstGeom prst="rect">
            <a:avLst/>
          </a:prstGeom>
        </p:spPr>
        <p:txBody>
          <a:bodyPr wrap="square">
            <a:spAutoFit/>
          </a:bodyPr>
          <a:lstStyle/>
          <a:p>
            <a:pPr algn="ctr"/>
            <a:r>
              <a:rPr lang="es-ES" sz="2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 Portada de la revista Puck del 21 de septiembre de 1889, en relación a la especulación sobre la identidad de </a:t>
            </a:r>
            <a:r>
              <a:rPr lang="es-ES" sz="2400" b="1" u="sng"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Jack el Destripador</a:t>
            </a:r>
            <a:r>
              <a:rPr lang="es-ES" sz="2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 realización del caricaturista Tom </a:t>
            </a:r>
            <a:r>
              <a:rPr lang="es-ES" sz="2400" b="1" dirty="0" err="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Merry</a:t>
            </a:r>
            <a:r>
              <a:rPr lang="es-ES" sz="2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a:t>
            </a:r>
            <a:endParaRPr lang="es-ES" sz="24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p:transition spd="slow" advTm="18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s://upload.wikimedia.org/wikipedia/commons/4/46/Dear_Boss_pt2.jpg"/>
          <p:cNvPicPr>
            <a:picLocks noChangeAspect="1" noChangeArrowheads="1"/>
          </p:cNvPicPr>
          <p:nvPr/>
        </p:nvPicPr>
        <p:blipFill>
          <a:blip r:embed="rId2"/>
          <a:srcRect/>
          <a:stretch>
            <a:fillRect/>
          </a:stretch>
        </p:blipFill>
        <p:spPr bwMode="auto">
          <a:xfrm>
            <a:off x="214282" y="285728"/>
            <a:ext cx="4572032" cy="6315604"/>
          </a:xfrm>
          <a:prstGeom prst="rect">
            <a:avLst/>
          </a:prstGeom>
          <a:noFill/>
        </p:spPr>
      </p:pic>
      <p:sp>
        <p:nvSpPr>
          <p:cNvPr id="3" name="2 Rectángulo"/>
          <p:cNvSpPr/>
          <p:nvPr/>
        </p:nvSpPr>
        <p:spPr>
          <a:xfrm>
            <a:off x="5500694" y="785794"/>
            <a:ext cx="3286148" cy="5262979"/>
          </a:xfrm>
          <a:prstGeom prst="rect">
            <a:avLst/>
          </a:prstGeom>
        </p:spPr>
        <p:txBody>
          <a:bodyPr wrap="square">
            <a:spAutoFit/>
          </a:bodyPr>
          <a:lstStyle/>
          <a:p>
            <a:pPr algn="r"/>
            <a:r>
              <a:rPr lang="es-ES" sz="2800" b="1" i="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Los anónimos y su utilización como</a:t>
            </a:r>
          </a:p>
          <a:p>
            <a:pPr algn="r"/>
            <a:r>
              <a:rPr lang="es-ES" sz="2800" b="1" i="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 su reproducción artística está también en el dominio público. Esto se aplica a las reproducciones realizadas en Estados Unidos, en Alemania y en muchos otros países.</a:t>
            </a:r>
            <a:endParaRPr lang="es-ES" sz="28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p:transition spd="slow" advTm="20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JACK EL DESTRIPADOR.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s://upload.wikimedia.org/wikipedia/commons/a/aa/FromHellLetter.jpg"/>
          <p:cNvPicPr>
            <a:picLocks noChangeAspect="1" noChangeArrowheads="1"/>
          </p:cNvPicPr>
          <p:nvPr/>
        </p:nvPicPr>
        <p:blipFill>
          <a:blip r:embed="rId2"/>
          <a:srcRect/>
          <a:stretch>
            <a:fillRect/>
          </a:stretch>
        </p:blipFill>
        <p:spPr bwMode="auto">
          <a:xfrm>
            <a:off x="428596" y="500042"/>
            <a:ext cx="4071934" cy="5837640"/>
          </a:xfrm>
          <a:prstGeom prst="rect">
            <a:avLst/>
          </a:prstGeom>
          <a:noFill/>
        </p:spPr>
      </p:pic>
      <p:pic>
        <p:nvPicPr>
          <p:cNvPr id="3" name="Picture 2" descr="C:\Users\Jose Luis\Desktop\lau050.jpg"/>
          <p:cNvPicPr>
            <a:picLocks noChangeAspect="1" noChangeArrowheads="1"/>
          </p:cNvPicPr>
          <p:nvPr/>
        </p:nvPicPr>
        <p:blipFill>
          <a:blip r:embed="rId3"/>
          <a:srcRect/>
          <a:stretch>
            <a:fillRect/>
          </a:stretch>
        </p:blipFill>
        <p:spPr bwMode="auto">
          <a:xfrm>
            <a:off x="4714876" y="642918"/>
            <a:ext cx="4051300" cy="5014912"/>
          </a:xfrm>
          <a:prstGeom prst="rect">
            <a:avLst/>
          </a:prstGeom>
          <a:noFill/>
        </p:spPr>
      </p:pic>
    </p:spTree>
  </p:cSld>
  <p:clrMapOvr>
    <a:masterClrMapping/>
  </p:clrMapOvr>
  <p:transition spd="slow" advTm="5000">
    <p:dissolv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turismomania.es/imagenes/2013/10/Whitechapel-Londres.jpg"/>
          <p:cNvPicPr>
            <a:picLocks noChangeAspect="1" noChangeArrowheads="1"/>
          </p:cNvPicPr>
          <p:nvPr/>
        </p:nvPicPr>
        <p:blipFill>
          <a:blip r:embed="rId2"/>
          <a:srcRect/>
          <a:stretch>
            <a:fillRect/>
          </a:stretch>
        </p:blipFill>
        <p:spPr bwMode="auto">
          <a:xfrm>
            <a:off x="0" y="0"/>
            <a:ext cx="9215464" cy="7072338"/>
          </a:xfrm>
          <a:prstGeom prst="rect">
            <a:avLst/>
          </a:prstGeom>
          <a:noFill/>
        </p:spPr>
      </p:pic>
    </p:spTree>
  </p:cSld>
  <p:clrMapOvr>
    <a:masterClrMapping/>
  </p:clrMapOvr>
  <p:transition spd="slow" advTm="5000">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357422" y="2786058"/>
            <a:ext cx="6143668" cy="3323987"/>
          </a:xfrm>
          <a:prstGeom prst="rect">
            <a:avLst/>
          </a:prstGeom>
        </p:spPr>
        <p:txBody>
          <a:bodyPr wrap="square">
            <a:spAutoFit/>
          </a:bodyPr>
          <a:lstStyle/>
          <a:p>
            <a:pPr algn="r"/>
            <a:r>
              <a:rPr lang="es-ES" sz="24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El descubrimiento de la identidad de </a:t>
            </a:r>
          </a:p>
          <a:p>
            <a:pPr algn="r"/>
            <a:r>
              <a:rPr lang="es-ES" sz="24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'El Destripador' fue realizado después de que un empresario identificado como Russell Edwards comprara 2007 el chal perteneciente a Catherine </a:t>
            </a:r>
            <a:r>
              <a:rPr lang="es-ES" sz="2400" b="1" i="1" dirty="0" err="1" smtClean="0">
                <a:ln w="18000">
                  <a:solidFill>
                    <a:schemeClr val="accent2">
                      <a:satMod val="140000"/>
                    </a:schemeClr>
                  </a:solidFill>
                  <a:prstDash val="solid"/>
                  <a:miter lim="800000"/>
                </a:ln>
                <a:effectLst>
                  <a:outerShdw blurRad="25500" dist="23000" dir="7020000" algn="tl">
                    <a:srgbClr val="000000">
                      <a:alpha val="50000"/>
                    </a:srgbClr>
                  </a:outerShdw>
                </a:effectLst>
              </a:rPr>
              <a:t>Eddowes</a:t>
            </a:r>
            <a:r>
              <a:rPr lang="es-ES" sz="24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 la segunda víctima del asesino, y entregara la ropa al doctor </a:t>
            </a:r>
          </a:p>
          <a:p>
            <a:pPr algn="r"/>
            <a:r>
              <a:rPr lang="es-ES" sz="2400" b="1" i="1" dirty="0" err="1" smtClean="0">
                <a:ln w="18000">
                  <a:solidFill>
                    <a:schemeClr val="accent2">
                      <a:satMod val="140000"/>
                    </a:schemeClr>
                  </a:solidFill>
                  <a:prstDash val="solid"/>
                  <a:miter lim="800000"/>
                </a:ln>
                <a:effectLst>
                  <a:outerShdw blurRad="25500" dist="23000" dir="7020000" algn="tl">
                    <a:srgbClr val="000000">
                      <a:alpha val="50000"/>
                    </a:srgbClr>
                  </a:outerShdw>
                </a:effectLst>
              </a:rPr>
              <a:t>Jari</a:t>
            </a:r>
            <a:r>
              <a:rPr lang="es-ES" sz="24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 </a:t>
            </a:r>
            <a:r>
              <a:rPr lang="es-ES" sz="2400" b="1" i="1" dirty="0" err="1" smtClean="0">
                <a:ln w="18000">
                  <a:solidFill>
                    <a:schemeClr val="accent2">
                      <a:satMod val="140000"/>
                    </a:schemeClr>
                  </a:solidFill>
                  <a:prstDash val="solid"/>
                  <a:miter lim="800000"/>
                </a:ln>
                <a:effectLst>
                  <a:outerShdw blurRad="25500" dist="23000" dir="7020000" algn="tl">
                    <a:srgbClr val="000000">
                      <a:alpha val="50000"/>
                    </a:srgbClr>
                  </a:outerShdw>
                </a:effectLst>
              </a:rPr>
              <a:t>Louhelainen</a:t>
            </a:r>
            <a:r>
              <a:rPr lang="es-ES" sz="24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 especializado en analizar pruebas genéticas de crímenes históricos.</a:t>
            </a:r>
            <a:r>
              <a:rPr lang="es-ES" sz="2400" b="1" dirty="0" smtClean="0">
                <a:ln w="18000">
                  <a:solidFill>
                    <a:schemeClr val="accent2">
                      <a:satMod val="140000"/>
                    </a:schemeClr>
                  </a:solidFill>
                  <a:prstDash val="solid"/>
                  <a:miter lim="800000"/>
                </a:ln>
                <a:effectLst>
                  <a:outerShdw blurRad="25500" dist="23000" dir="7020000" algn="tl">
                    <a:srgbClr val="000000">
                      <a:alpha val="50000"/>
                    </a:srgbClr>
                  </a:outerShdw>
                </a:effectLst>
              </a:rPr>
              <a:t> </a:t>
            </a:r>
            <a:r>
              <a:rPr lang="es-ES" b="1" dirty="0" smtClean="0"/>
              <a:t/>
            </a:r>
            <a:br>
              <a:rPr lang="es-ES" b="1" dirty="0" smtClean="0"/>
            </a:br>
            <a:endParaRPr lang="es-ES" dirty="0"/>
          </a:p>
        </p:txBody>
      </p:sp>
    </p:spTree>
  </p:cSld>
  <p:clrMapOvr>
    <a:masterClrMapping/>
  </p:clrMapOvr>
  <p:transition spd="slow" advTm="20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holmes_02.jpg"/>
          <p:cNvPicPr>
            <a:picLocks noChangeAspect="1" noChangeArrowheads="1"/>
          </p:cNvPicPr>
          <p:nvPr/>
        </p:nvPicPr>
        <p:blipFill>
          <a:blip r:embed="rId2"/>
          <a:srcRect/>
          <a:stretch>
            <a:fillRect/>
          </a:stretch>
        </p:blipFill>
        <p:spPr bwMode="auto">
          <a:xfrm>
            <a:off x="-2314575" y="-558800"/>
            <a:ext cx="13716000" cy="85725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clarin.com/sociedad/Fin-misterio-Jack-Destripador-crimenes_CLAIMA20140908_0071_27.jpg"/>
          <p:cNvPicPr>
            <a:picLocks noChangeAspect="1" noChangeArrowheads="1"/>
          </p:cNvPicPr>
          <p:nvPr/>
        </p:nvPicPr>
        <p:blipFill>
          <a:blip r:embed="rId2"/>
          <a:srcRect/>
          <a:stretch>
            <a:fillRect/>
          </a:stretch>
        </p:blipFill>
        <p:spPr bwMode="auto">
          <a:xfrm>
            <a:off x="-1" y="0"/>
            <a:ext cx="9257305" cy="7072338"/>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culturacolectiva.com/wp-content/uploads/2015/08/jack-el-destripador.jpg"/>
          <p:cNvPicPr>
            <a:picLocks noChangeAspect="1" noChangeArrowheads="1"/>
          </p:cNvPicPr>
          <p:nvPr/>
        </p:nvPicPr>
        <p:blipFill>
          <a:blip r:embed="rId2"/>
          <a:srcRect/>
          <a:stretch>
            <a:fillRect/>
          </a:stretch>
        </p:blipFill>
        <p:spPr bwMode="auto">
          <a:xfrm>
            <a:off x="0" y="0"/>
            <a:ext cx="9222728" cy="6858000"/>
          </a:xfrm>
          <a:prstGeom prst="rect">
            <a:avLst/>
          </a:prstGeom>
          <a:noFill/>
        </p:spPr>
      </p:pic>
    </p:spTree>
  </p:cSld>
  <p:clrMapOvr>
    <a:masterClrMapping/>
  </p:clrMapOvr>
  <p:transition spd="slow" advTm="7000">
    <p:dissolv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muchomiedoyterror.files.wordpress.com/2014/09/jack-the-ripper-johua-hoffline.jpg?w=551"/>
          <p:cNvPicPr>
            <a:picLocks noChangeAspect="1" noChangeArrowheads="1"/>
          </p:cNvPicPr>
          <p:nvPr/>
        </p:nvPicPr>
        <p:blipFill>
          <a:blip r:embed="rId2"/>
          <a:srcRect/>
          <a:stretch>
            <a:fillRect/>
          </a:stretch>
        </p:blipFill>
        <p:spPr bwMode="auto">
          <a:xfrm>
            <a:off x="0" y="0"/>
            <a:ext cx="9198771" cy="6858000"/>
          </a:xfrm>
          <a:prstGeom prst="rect">
            <a:avLst/>
          </a:prstGeom>
          <a:noFill/>
        </p:spPr>
      </p:pic>
    </p:spTree>
  </p:cSld>
  <p:clrMapOvr>
    <a:masterClrMapping/>
  </p:clrMapOvr>
  <p:transition spd="slow" advTm="7000">
    <p:dissolv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elciudadanoweb.com/wp-content/themes/elciudadanoweb/includes/timthumb.php?src=http://www.elciudadanoweb.com/wp-content/uploads/2014/09/contratapa.jpg&amp;w=730&amp;h=517"/>
          <p:cNvPicPr>
            <a:picLocks noChangeAspect="1" noChangeArrowheads="1"/>
          </p:cNvPicPr>
          <p:nvPr/>
        </p:nvPicPr>
        <p:blipFill>
          <a:blip r:embed="rId2"/>
          <a:srcRect/>
          <a:stretch>
            <a:fillRect/>
          </a:stretch>
        </p:blipFill>
        <p:spPr bwMode="auto">
          <a:xfrm>
            <a:off x="-1" y="0"/>
            <a:ext cx="9179127" cy="6858000"/>
          </a:xfrm>
          <a:prstGeom prst="rect">
            <a:avLst/>
          </a:prstGeom>
          <a:noFill/>
        </p:spPr>
      </p:pic>
    </p:spTree>
  </p:cSld>
  <p:clrMapOvr>
    <a:masterClrMapping/>
  </p:clrMapOvr>
  <p:transition spd="slow" advTm="7000">
    <p:dissolv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FUNDACIO\Desktop\untitled.png"/>
          <p:cNvPicPr>
            <a:picLocks noChangeAspect="1" noChangeArrowheads="1"/>
          </p:cNvPicPr>
          <p:nvPr/>
        </p:nvPicPr>
        <p:blipFill>
          <a:blip r:embed="rId2"/>
          <a:srcRect/>
          <a:stretch>
            <a:fillRect/>
          </a:stretch>
        </p:blipFill>
        <p:spPr bwMode="auto">
          <a:xfrm>
            <a:off x="571472" y="214290"/>
            <a:ext cx="8136852" cy="4572032"/>
          </a:xfrm>
          <a:prstGeom prst="rect">
            <a:avLst/>
          </a:prstGeom>
          <a:noFill/>
        </p:spPr>
      </p:pic>
      <p:sp>
        <p:nvSpPr>
          <p:cNvPr id="3" name="2 Rectángulo"/>
          <p:cNvSpPr/>
          <p:nvPr/>
        </p:nvSpPr>
        <p:spPr>
          <a:xfrm>
            <a:off x="214282" y="5072074"/>
            <a:ext cx="8715404" cy="1477328"/>
          </a:xfrm>
          <a:prstGeom prst="rect">
            <a:avLst/>
          </a:prstGeom>
        </p:spPr>
        <p:txBody>
          <a:bodyPr wrap="square">
            <a:spAutoFit/>
          </a:bodyPr>
          <a:lstStyle/>
          <a:p>
            <a:pPr algn="ctr"/>
            <a:r>
              <a:rPr lang="es-ES" b="1" dirty="0" smtClean="0">
                <a:solidFill>
                  <a:srgbClr val="FF0000"/>
                </a:solidFill>
              </a:rPr>
              <a:t>Con frecuencia, Jack el Destripador es descrito como un asesino inteligente, eficaz, burlón, astuto, frío y obsesionado por el asesinato. Los ataques que se le atribuyeron involucraban a mujeres prostitutas de barrios pobres y tenía un </a:t>
            </a:r>
            <a:r>
              <a:rPr lang="es-ES" b="1" i="1" dirty="0" smtClean="0">
                <a:solidFill>
                  <a:srgbClr val="FF0000"/>
                </a:solidFill>
              </a:rPr>
              <a:t>modus operandi</a:t>
            </a:r>
            <a:r>
              <a:rPr lang="es-ES" b="1" dirty="0" smtClean="0">
                <a:solidFill>
                  <a:srgbClr val="FF0000"/>
                </a:solidFill>
              </a:rPr>
              <a:t> distintivo, que consistía en estrangulación, degollamiento y mutilación abdominal. </a:t>
            </a:r>
            <a:endParaRPr lang="es-ES" b="1" dirty="0">
              <a:solidFill>
                <a:srgbClr val="FF0000"/>
              </a:solidFill>
            </a:endParaRPr>
          </a:p>
        </p:txBody>
      </p:sp>
    </p:spTree>
  </p:cSld>
  <p:clrMapOvr>
    <a:masterClrMapping/>
  </p:clrMapOvr>
  <p:transition spd="slow" advTm="22000">
    <p:dissolv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pymusercontent.com/file/1614/9HPxRyiWUSmCpP86/default-jack-el-destripador-psicologia.jpg"/>
          <p:cNvPicPr>
            <a:picLocks noChangeAspect="1" noChangeArrowheads="1"/>
          </p:cNvPicPr>
          <p:nvPr/>
        </p:nvPicPr>
        <p:blipFill>
          <a:blip r:embed="rId2"/>
          <a:srcRect/>
          <a:stretch>
            <a:fillRect/>
          </a:stretch>
        </p:blipFill>
        <p:spPr bwMode="auto">
          <a:xfrm>
            <a:off x="-1143040" y="0"/>
            <a:ext cx="11144328" cy="7072338"/>
          </a:xfrm>
          <a:prstGeom prst="rect">
            <a:avLst/>
          </a:prstGeom>
          <a:noFill/>
        </p:spPr>
      </p:pic>
    </p:spTree>
  </p:cSld>
  <p:clrMapOvr>
    <a:masterClrMapping/>
  </p:clrMapOvr>
  <p:transition spd="slow" advTm="5000">
    <p:dissolv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Callejon-East-Londres-Jack-Destripador_EDIIMA20150703_0920_21.jpg"/>
          <p:cNvPicPr>
            <a:picLocks noChangeAspect="1" noChangeArrowheads="1"/>
          </p:cNvPicPr>
          <p:nvPr/>
        </p:nvPicPr>
        <p:blipFill>
          <a:blip r:embed="rId2"/>
          <a:srcRect/>
          <a:stretch>
            <a:fillRect/>
          </a:stretch>
        </p:blipFill>
        <p:spPr bwMode="auto">
          <a:xfrm>
            <a:off x="357158" y="428604"/>
            <a:ext cx="8374533" cy="4714884"/>
          </a:xfrm>
          <a:prstGeom prst="rect">
            <a:avLst/>
          </a:prstGeom>
          <a:noFill/>
        </p:spPr>
      </p:pic>
      <p:sp>
        <p:nvSpPr>
          <p:cNvPr id="3" name="2 Rectángulo"/>
          <p:cNvSpPr/>
          <p:nvPr/>
        </p:nvSpPr>
        <p:spPr>
          <a:xfrm>
            <a:off x="285720" y="5214950"/>
            <a:ext cx="8501122" cy="1477328"/>
          </a:xfrm>
          <a:prstGeom prst="rect">
            <a:avLst/>
          </a:prstGeom>
        </p:spPr>
        <p:txBody>
          <a:bodyPr wrap="square">
            <a:spAutoFit/>
          </a:bodyPr>
          <a:lstStyle/>
          <a:p>
            <a:pPr algn="ctr"/>
            <a:r>
              <a:rPr lang="es-ES" b="1" dirty="0" smtClean="0">
                <a:solidFill>
                  <a:srgbClr val="FF0000"/>
                </a:solidFill>
              </a:rPr>
              <a:t> La extracción de los órganos internos de al menos tres de las víctimas llevó a pensar que el asesino tenía conocimientos anatómicos o quirúrgicos. Por otra parte, los rumores de que los asesinatos estaban relacionados entre sí se intensificaron entre septiembre y octubre de 1888, período en el que apareció una gran cantidad de misivas escritas por uno o varios sujetos anónimos, enviadas a  </a:t>
            </a:r>
            <a:r>
              <a:rPr lang="es-ES" b="1" dirty="0" err="1" smtClean="0">
                <a:solidFill>
                  <a:srgbClr val="FF0000"/>
                </a:solidFill>
              </a:rPr>
              <a:t>Scotland</a:t>
            </a:r>
            <a:r>
              <a:rPr lang="es-ES" b="1" dirty="0" smtClean="0">
                <a:solidFill>
                  <a:srgbClr val="FF0000"/>
                </a:solidFill>
              </a:rPr>
              <a:t>  </a:t>
            </a:r>
            <a:r>
              <a:rPr lang="es-ES" b="1" dirty="0" err="1" smtClean="0">
                <a:solidFill>
                  <a:srgbClr val="FF0000"/>
                </a:solidFill>
              </a:rPr>
              <a:t>Yard</a:t>
            </a:r>
            <a:r>
              <a:rPr lang="es-ES" b="1" dirty="0" smtClean="0">
                <a:solidFill>
                  <a:srgbClr val="FF0000"/>
                </a:solidFill>
              </a:rPr>
              <a:t>  y los medios.</a:t>
            </a:r>
            <a:endParaRPr lang="es-ES" dirty="0"/>
          </a:p>
        </p:txBody>
      </p:sp>
    </p:spTree>
  </p:cSld>
  <p:clrMapOvr>
    <a:masterClrMapping/>
  </p:clrMapOvr>
  <p:transition spd="slow" advTm="28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kaminsky_map.jpg"/>
          <p:cNvPicPr>
            <a:picLocks noChangeAspect="1" noChangeArrowheads="1"/>
          </p:cNvPicPr>
          <p:nvPr/>
        </p:nvPicPr>
        <p:blipFill>
          <a:blip r:embed="rId2"/>
          <a:srcRect/>
          <a:stretch>
            <a:fillRect/>
          </a:stretch>
        </p:blipFill>
        <p:spPr bwMode="auto">
          <a:xfrm>
            <a:off x="0" y="0"/>
            <a:ext cx="913296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s://upload.wikimedia.org/wikipedia/commons/e/e9/Whitehall_murder_school_illustration.jpg"/>
          <p:cNvPicPr>
            <a:picLocks noChangeAspect="1" noChangeArrowheads="1"/>
          </p:cNvPicPr>
          <p:nvPr/>
        </p:nvPicPr>
        <p:blipFill>
          <a:blip r:embed="rId2"/>
          <a:srcRect/>
          <a:stretch>
            <a:fillRect/>
          </a:stretch>
        </p:blipFill>
        <p:spPr bwMode="auto">
          <a:xfrm>
            <a:off x="1714480" y="214290"/>
            <a:ext cx="5500694" cy="3806709"/>
          </a:xfrm>
          <a:prstGeom prst="rect">
            <a:avLst/>
          </a:prstGeom>
          <a:noFill/>
        </p:spPr>
      </p:pic>
      <p:sp>
        <p:nvSpPr>
          <p:cNvPr id="4" name="3 Rectángulo"/>
          <p:cNvSpPr/>
          <p:nvPr/>
        </p:nvSpPr>
        <p:spPr>
          <a:xfrm>
            <a:off x="0" y="4272677"/>
            <a:ext cx="8858280" cy="2585323"/>
          </a:xfrm>
          <a:prstGeom prst="rect">
            <a:avLst/>
          </a:prstGeom>
        </p:spPr>
        <p:txBody>
          <a:bodyPr wrap="square">
            <a:spAutoFit/>
          </a:bodyPr>
          <a:lstStyle/>
          <a:p>
            <a:pPr algn="ctr"/>
            <a:r>
              <a:rPr lang="es-ES" b="1" dirty="0" smtClean="0">
                <a:solidFill>
                  <a:srgbClr val="FF0000"/>
                </a:solidFill>
              </a:rPr>
              <a:t> Uno de los textos, recibido por George </a:t>
            </a:r>
            <a:r>
              <a:rPr lang="es-ES" b="1" dirty="0" err="1" smtClean="0">
                <a:solidFill>
                  <a:srgbClr val="FF0000"/>
                </a:solidFill>
              </a:rPr>
              <a:t>Lusk</a:t>
            </a:r>
            <a:r>
              <a:rPr lang="es-ES" b="1" dirty="0" smtClean="0">
                <a:solidFill>
                  <a:srgbClr val="FF0000"/>
                </a:solidFill>
              </a:rPr>
              <a:t> del Comité de Vigilancia de </a:t>
            </a:r>
            <a:r>
              <a:rPr lang="es-ES" b="1" dirty="0" err="1" smtClean="0">
                <a:solidFill>
                  <a:srgbClr val="FF0000"/>
                </a:solidFill>
              </a:rPr>
              <a:t>Whitechapel</a:t>
            </a:r>
            <a:r>
              <a:rPr lang="es-ES" b="1" dirty="0" smtClean="0">
                <a:solidFill>
                  <a:srgbClr val="FF0000"/>
                </a:solidFill>
              </a:rPr>
              <a:t>, incluía medio riñón humano preservado, supuestamente de una de las víctimas.</a:t>
            </a:r>
            <a:r>
              <a:rPr lang="es-ES" b="1" baseline="30000" dirty="0" smtClean="0">
                <a:solidFill>
                  <a:srgbClr val="FF0000"/>
                </a:solidFill>
              </a:rPr>
              <a:t> </a:t>
            </a:r>
            <a:r>
              <a:rPr lang="es-ES" b="1" dirty="0" smtClean="0">
                <a:solidFill>
                  <a:srgbClr val="FF0000"/>
                </a:solidFill>
              </a:rPr>
              <a:t>Debido al carácter extraordinariamente brutal de los asesinatos y el enfoque que los medios de comunicación les dieron a los mismos, el público creyó que en verdad se trataba de un único asesino: Jack el Destripador. La amplia cobertura que la prensa le otorgó a dichos eventos provocó que alcanzaran notoriedad a nivel internacional. Una investigación sobre los asesinatos en </a:t>
            </a:r>
            <a:r>
              <a:rPr lang="es-ES" b="1" dirty="0" err="1" smtClean="0">
                <a:solidFill>
                  <a:srgbClr val="FF0000"/>
                </a:solidFill>
              </a:rPr>
              <a:t>Whitechapel</a:t>
            </a:r>
            <a:r>
              <a:rPr lang="es-ES" b="1" dirty="0" smtClean="0">
                <a:solidFill>
                  <a:srgbClr val="FF0000"/>
                </a:solidFill>
              </a:rPr>
              <a:t> cometidos hasta 1891 no pudo resolver con certeza si todos los crímenes se conectaban con los asesinatos en 1888; para entonces, la leyenda de Jack el Destripador comenzaba a solidificarse.</a:t>
            </a:r>
          </a:p>
        </p:txBody>
      </p:sp>
    </p:spTree>
  </p:cSld>
  <p:clrMapOvr>
    <a:masterClrMapping/>
  </p:clrMapOvr>
  <p:transition spd="slow" advTm="49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jack_el_destripador.jpg"/>
          <p:cNvPicPr>
            <a:picLocks noChangeAspect="1" noChangeArrowheads="1"/>
          </p:cNvPicPr>
          <p:nvPr/>
        </p:nvPicPr>
        <p:blipFill>
          <a:blip r:embed="rId2"/>
          <a:srcRect/>
          <a:stretch>
            <a:fillRect/>
          </a:stretch>
        </p:blipFill>
        <p:spPr bwMode="auto">
          <a:xfrm>
            <a:off x="-241703" y="0"/>
            <a:ext cx="9385703" cy="7143776"/>
          </a:xfrm>
          <a:prstGeom prst="rect">
            <a:avLst/>
          </a:prstGeom>
          <a:noFill/>
        </p:spPr>
      </p:pic>
    </p:spTree>
  </p:cSld>
  <p:clrMapOvr>
    <a:masterClrMapping/>
  </p:clrMapOvr>
  <p:transition spd="slow" advTm="7000">
    <p:dissolv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4857760"/>
            <a:ext cx="9144000" cy="1754326"/>
          </a:xfrm>
          <a:prstGeom prst="rect">
            <a:avLst/>
          </a:prstGeom>
          <a:solidFill>
            <a:schemeClr val="tx1"/>
          </a:solidFill>
        </p:spPr>
        <p:txBody>
          <a:bodyPr wrap="square">
            <a:spAutoFit/>
          </a:bodyPr>
          <a:lstStyle/>
          <a:p>
            <a:pPr algn="ctr"/>
            <a:r>
              <a:rPr lang="es-ES" b="1" dirty="0" smtClean="0">
                <a:solidFill>
                  <a:srgbClr val="FF0000"/>
                </a:solidFill>
              </a:rPr>
              <a:t> </a:t>
            </a:r>
          </a:p>
          <a:p>
            <a:pPr algn="ctr"/>
            <a:r>
              <a:rPr lang="es-ES" b="1" dirty="0" smtClean="0">
                <a:solidFill>
                  <a:srgbClr val="FF0000"/>
                </a:solidFill>
              </a:rPr>
              <a:t>Debido a que los homicidios jamás fueron resueltos, las leyendas en torno a ellos se convirtieron en una combinación de investigación histórica genuina, folclórica, y </a:t>
            </a:r>
            <a:r>
              <a:rPr lang="es-ES" b="1" dirty="0" err="1" smtClean="0">
                <a:solidFill>
                  <a:srgbClr val="FF0000"/>
                </a:solidFill>
              </a:rPr>
              <a:t>pseudohistórica</a:t>
            </a:r>
            <a:r>
              <a:rPr lang="es-ES" b="1" dirty="0" smtClean="0">
                <a:solidFill>
                  <a:srgbClr val="FF0000"/>
                </a:solidFill>
              </a:rPr>
              <a:t>. Desde entonces, se tiene constancia de más de un centenar de teorías sobre la identidad del Destripador, mientras que los acontecimientos han influido en múltiples obras de ficción literarias, cinematográficas y artísticas.</a:t>
            </a:r>
            <a:endParaRPr lang="es-ES" b="1" dirty="0">
              <a:solidFill>
                <a:srgbClr val="FF0000"/>
              </a:solidFill>
            </a:endParaRPr>
          </a:p>
        </p:txBody>
      </p:sp>
      <p:pic>
        <p:nvPicPr>
          <p:cNvPr id="3" name="Picture 2" descr="C:\Users\Jose Luis\Desktop\Jack-The-Ripper-2.jpeg"/>
          <p:cNvPicPr>
            <a:picLocks noChangeAspect="1" noChangeArrowheads="1"/>
          </p:cNvPicPr>
          <p:nvPr/>
        </p:nvPicPr>
        <p:blipFill>
          <a:blip r:embed="rId2"/>
          <a:srcRect/>
          <a:stretch>
            <a:fillRect/>
          </a:stretch>
        </p:blipFill>
        <p:spPr bwMode="auto">
          <a:xfrm>
            <a:off x="300222" y="357166"/>
            <a:ext cx="8272306" cy="4797792"/>
          </a:xfrm>
          <a:prstGeom prst="rect">
            <a:avLst/>
          </a:prstGeom>
          <a:noFill/>
        </p:spPr>
      </p:pic>
    </p:spTree>
  </p:cSld>
  <p:clrMapOvr>
    <a:masterClrMapping/>
  </p:clrMapOvr>
  <p:transition spd="slow" advTm="37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images (1).jpg"/>
          <p:cNvPicPr>
            <a:picLocks noChangeAspect="1" noChangeArrowheads="1"/>
          </p:cNvPicPr>
          <p:nvPr/>
        </p:nvPicPr>
        <p:blipFill>
          <a:blip r:embed="rId2"/>
          <a:srcRect/>
          <a:stretch>
            <a:fillRect/>
          </a:stretch>
        </p:blipFill>
        <p:spPr bwMode="auto">
          <a:xfrm>
            <a:off x="357158" y="214290"/>
            <a:ext cx="8382027" cy="628652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2.bp.blogspot.com/-r1plQlpJm0I/Udj2FUcuhqI/AAAAAAAAA4o/50AYlNfCz5E/s1600/asesinos-jack-destripador-0002.jpg"/>
          <p:cNvPicPr>
            <a:picLocks noChangeAspect="1" noChangeArrowheads="1"/>
          </p:cNvPicPr>
          <p:nvPr/>
        </p:nvPicPr>
        <p:blipFill>
          <a:blip r:embed="rId2"/>
          <a:srcRect/>
          <a:stretch>
            <a:fillRect/>
          </a:stretch>
        </p:blipFill>
        <p:spPr bwMode="auto">
          <a:xfrm>
            <a:off x="0" y="0"/>
            <a:ext cx="9204158" cy="6858000"/>
          </a:xfrm>
          <a:prstGeom prst="rect">
            <a:avLst/>
          </a:prstGeom>
          <a:noFill/>
        </p:spPr>
      </p:pic>
    </p:spTree>
  </p:cSld>
  <p:clrMapOvr>
    <a:masterClrMapping/>
  </p:clrMapOvr>
  <p:transition spd="slow" advTm="7000">
    <p:dissolv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upload.wikimedia.org/wikipedia/commons/3/33/Mortuarty_photo.jpg"/>
          <p:cNvPicPr>
            <a:picLocks noChangeAspect="1" noChangeArrowheads="1"/>
          </p:cNvPicPr>
          <p:nvPr/>
        </p:nvPicPr>
        <p:blipFill>
          <a:blip r:embed="rId2"/>
          <a:srcRect/>
          <a:stretch>
            <a:fillRect/>
          </a:stretch>
        </p:blipFill>
        <p:spPr bwMode="auto">
          <a:xfrm>
            <a:off x="500034" y="214290"/>
            <a:ext cx="4219121" cy="6357982"/>
          </a:xfrm>
          <a:prstGeom prst="rect">
            <a:avLst/>
          </a:prstGeom>
          <a:noFill/>
        </p:spPr>
      </p:pic>
      <p:sp>
        <p:nvSpPr>
          <p:cNvPr id="3" name="2 Rectángulo"/>
          <p:cNvSpPr/>
          <p:nvPr/>
        </p:nvSpPr>
        <p:spPr>
          <a:xfrm>
            <a:off x="5429256" y="5000636"/>
            <a:ext cx="3429008" cy="1200329"/>
          </a:xfrm>
          <a:prstGeom prst="rect">
            <a:avLst/>
          </a:prstGeom>
        </p:spPr>
        <p:txBody>
          <a:bodyPr wrap="square">
            <a:spAutoFit/>
          </a:bodyPr>
          <a:lstStyle/>
          <a:p>
            <a:pPr algn="ctr"/>
            <a:r>
              <a:rPr lang="es-ES" sz="2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Mary Ann </a:t>
            </a:r>
            <a:r>
              <a:rPr lang="es-ES" sz="2400" b="1" dirty="0" err="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Nichols</a:t>
            </a:r>
            <a:r>
              <a:rPr lang="es-ES" sz="2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 primera víctima canónica de Jack el Destripador.</a:t>
            </a:r>
            <a:endParaRPr lang="es-ES" sz="24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pic>
        <p:nvPicPr>
          <p:cNvPr id="4" name="Picture 2" descr="https://upload.wikimedia.org/wikipedia/commons/8/8e/Jack-the-Ripper-The-Nemesis-of-Neglect-Punch-London-Charivari-cartoon-poem-1888-09-29.jpg"/>
          <p:cNvPicPr>
            <a:picLocks noChangeAspect="1" noChangeArrowheads="1"/>
          </p:cNvPicPr>
          <p:nvPr/>
        </p:nvPicPr>
        <p:blipFill>
          <a:blip r:embed="rId3"/>
          <a:srcRect/>
          <a:stretch>
            <a:fillRect/>
          </a:stretch>
        </p:blipFill>
        <p:spPr bwMode="auto">
          <a:xfrm>
            <a:off x="5715008" y="571480"/>
            <a:ext cx="2802411" cy="3588453"/>
          </a:xfrm>
          <a:prstGeom prst="rect">
            <a:avLst/>
          </a:prstGeom>
          <a:noFill/>
          <a:effectLst>
            <a:softEdge rad="635000"/>
          </a:effectLst>
        </p:spPr>
      </p:pic>
    </p:spTree>
  </p:cSld>
  <p:clrMapOvr>
    <a:masterClrMapping/>
  </p:clrMapOvr>
  <p:transition spd="slow" advTm="12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s://upload.wikimedia.org/wikipedia/commons/2/20/Annie_Chapman_mortuary_photo.jpg"/>
          <p:cNvPicPr>
            <a:picLocks noChangeAspect="1" noChangeArrowheads="1"/>
          </p:cNvPicPr>
          <p:nvPr/>
        </p:nvPicPr>
        <p:blipFill>
          <a:blip r:embed="rId2"/>
          <a:srcRect/>
          <a:stretch>
            <a:fillRect/>
          </a:stretch>
        </p:blipFill>
        <p:spPr bwMode="auto">
          <a:xfrm>
            <a:off x="214282" y="285728"/>
            <a:ext cx="4454159" cy="6143668"/>
          </a:xfrm>
          <a:prstGeom prst="rect">
            <a:avLst/>
          </a:prstGeom>
          <a:noFill/>
        </p:spPr>
      </p:pic>
      <p:sp>
        <p:nvSpPr>
          <p:cNvPr id="3" name="2 Rectángulo"/>
          <p:cNvSpPr/>
          <p:nvPr/>
        </p:nvSpPr>
        <p:spPr>
          <a:xfrm>
            <a:off x="5715008" y="5000636"/>
            <a:ext cx="3214678" cy="1200329"/>
          </a:xfrm>
          <a:prstGeom prst="rect">
            <a:avLst/>
          </a:prstGeom>
        </p:spPr>
        <p:txBody>
          <a:bodyPr wrap="square">
            <a:spAutoFit/>
          </a:bodyPr>
          <a:lstStyle/>
          <a:p>
            <a:pPr algn="ctr"/>
            <a:r>
              <a:rPr lang="es-ES" sz="2400" b="1" dirty="0" err="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Annie</a:t>
            </a:r>
            <a:r>
              <a:rPr lang="es-ES" sz="2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 </a:t>
            </a:r>
            <a:r>
              <a:rPr lang="es-ES" sz="2400" b="1" dirty="0" err="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Chapman</a:t>
            </a:r>
            <a:r>
              <a:rPr lang="es-ES" sz="2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 </a:t>
            </a:r>
          </a:p>
          <a:p>
            <a:pPr algn="ctr"/>
            <a:r>
              <a:rPr lang="es-ES" sz="2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segunda víctima canónica.</a:t>
            </a:r>
            <a:endParaRPr lang="es-ES" sz="24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pic>
        <p:nvPicPr>
          <p:cNvPr id="4" name="Picture 2" descr="https://upload.wikimedia.org/wikipedia/commons/8/8e/Jack-the-Ripper-The-Nemesis-of-Neglect-Punch-London-Charivari-cartoon-poem-1888-09-29.jpg"/>
          <p:cNvPicPr>
            <a:picLocks noChangeAspect="1" noChangeArrowheads="1"/>
          </p:cNvPicPr>
          <p:nvPr/>
        </p:nvPicPr>
        <p:blipFill>
          <a:blip r:embed="rId3"/>
          <a:srcRect/>
          <a:stretch>
            <a:fillRect/>
          </a:stretch>
        </p:blipFill>
        <p:spPr bwMode="auto">
          <a:xfrm>
            <a:off x="5715008" y="571480"/>
            <a:ext cx="2802411" cy="3588453"/>
          </a:xfrm>
          <a:prstGeom prst="rect">
            <a:avLst/>
          </a:prstGeom>
          <a:noFill/>
          <a:effectLst>
            <a:softEdge rad="635000"/>
          </a:effectLst>
        </p:spPr>
      </p:pic>
    </p:spTree>
  </p:cSld>
  <p:clrMapOvr>
    <a:masterClrMapping/>
  </p:clrMapOvr>
  <p:transition spd="slow" advTm="9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s://upload.wikimedia.org/wikipedia/commons/3/33/Elizabeth_stride_100.jpg"/>
          <p:cNvPicPr>
            <a:picLocks noChangeAspect="1" noChangeArrowheads="1"/>
          </p:cNvPicPr>
          <p:nvPr/>
        </p:nvPicPr>
        <p:blipFill>
          <a:blip r:embed="rId2"/>
          <a:srcRect/>
          <a:stretch>
            <a:fillRect/>
          </a:stretch>
        </p:blipFill>
        <p:spPr bwMode="auto">
          <a:xfrm>
            <a:off x="500034" y="428604"/>
            <a:ext cx="3451912" cy="5643602"/>
          </a:xfrm>
          <a:prstGeom prst="rect">
            <a:avLst/>
          </a:prstGeom>
          <a:noFill/>
        </p:spPr>
      </p:pic>
      <p:sp>
        <p:nvSpPr>
          <p:cNvPr id="3" name="2 Rectángulo"/>
          <p:cNvSpPr/>
          <p:nvPr/>
        </p:nvSpPr>
        <p:spPr>
          <a:xfrm>
            <a:off x="4857752" y="5429264"/>
            <a:ext cx="3786214" cy="1200329"/>
          </a:xfrm>
          <a:prstGeom prst="rect">
            <a:avLst/>
          </a:prstGeom>
        </p:spPr>
        <p:txBody>
          <a:bodyPr wrap="square">
            <a:spAutoFit/>
          </a:bodyPr>
          <a:lstStyle/>
          <a:p>
            <a:pPr algn="ctr"/>
            <a:r>
              <a:rPr lang="es-ES" sz="2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Elizabeth </a:t>
            </a:r>
            <a:r>
              <a:rPr lang="es-ES" sz="2400" b="1" dirty="0" err="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Stride</a:t>
            </a:r>
            <a:r>
              <a:rPr lang="es-ES" sz="2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 </a:t>
            </a:r>
          </a:p>
          <a:p>
            <a:pPr algn="ctr"/>
            <a:r>
              <a:rPr lang="es-ES" sz="2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tercera víctima canónica del Destripador.</a:t>
            </a:r>
            <a:endParaRPr lang="es-ES" sz="24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pic>
        <p:nvPicPr>
          <p:cNvPr id="4" name="Picture 2" descr="https://upload.wikimedia.org/wikipedia/commons/8/8e/Jack-the-Ripper-The-Nemesis-of-Neglect-Punch-London-Charivari-cartoon-poem-1888-09-29.jpg"/>
          <p:cNvPicPr>
            <a:picLocks noChangeAspect="1" noChangeArrowheads="1"/>
          </p:cNvPicPr>
          <p:nvPr/>
        </p:nvPicPr>
        <p:blipFill>
          <a:blip r:embed="rId3"/>
          <a:srcRect/>
          <a:stretch>
            <a:fillRect/>
          </a:stretch>
        </p:blipFill>
        <p:spPr bwMode="auto">
          <a:xfrm>
            <a:off x="5715008" y="571480"/>
            <a:ext cx="2802411" cy="3588453"/>
          </a:xfrm>
          <a:prstGeom prst="rect">
            <a:avLst/>
          </a:prstGeom>
          <a:noFill/>
          <a:effectLst>
            <a:softEdge rad="635000"/>
          </a:effectLst>
        </p:spPr>
      </p:pic>
    </p:spTree>
  </p:cSld>
  <p:clrMapOvr>
    <a:masterClrMapping/>
  </p:clrMapOvr>
  <p:transition spd="slow" advTm="10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upload.wikimedia.org/wikipedia/commons/d/d9/EDDOWES-MORTUARY2.jpg"/>
          <p:cNvPicPr>
            <a:picLocks noChangeAspect="1" noChangeArrowheads="1"/>
          </p:cNvPicPr>
          <p:nvPr/>
        </p:nvPicPr>
        <p:blipFill>
          <a:blip r:embed="rId2"/>
          <a:srcRect/>
          <a:stretch>
            <a:fillRect/>
          </a:stretch>
        </p:blipFill>
        <p:spPr bwMode="auto">
          <a:xfrm>
            <a:off x="571472" y="357166"/>
            <a:ext cx="3202130" cy="6205507"/>
          </a:xfrm>
          <a:prstGeom prst="rect">
            <a:avLst/>
          </a:prstGeom>
          <a:noFill/>
        </p:spPr>
      </p:pic>
      <p:sp>
        <p:nvSpPr>
          <p:cNvPr id="3" name="2 Rectángulo"/>
          <p:cNvSpPr/>
          <p:nvPr/>
        </p:nvSpPr>
        <p:spPr>
          <a:xfrm>
            <a:off x="4714876" y="5072074"/>
            <a:ext cx="3786214" cy="1200329"/>
          </a:xfrm>
          <a:prstGeom prst="rect">
            <a:avLst/>
          </a:prstGeom>
        </p:spPr>
        <p:txBody>
          <a:bodyPr wrap="square">
            <a:spAutoFit/>
          </a:bodyPr>
          <a:lstStyle/>
          <a:p>
            <a:pPr algn="ctr"/>
            <a:r>
              <a:rPr lang="es-ES" sz="2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Cadáver de </a:t>
            </a:r>
            <a:r>
              <a:rPr lang="es-ES" sz="2400" b="1" u="sng"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Catherine </a:t>
            </a:r>
            <a:r>
              <a:rPr lang="es-ES" sz="2400" b="1" u="sng" dirty="0" err="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Eddowes</a:t>
            </a:r>
            <a:r>
              <a:rPr lang="es-ES" sz="2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 </a:t>
            </a:r>
          </a:p>
          <a:p>
            <a:pPr algn="ctr"/>
            <a:r>
              <a:rPr lang="es-ES" sz="2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la cuarta víctima canónica.</a:t>
            </a:r>
            <a:endParaRPr lang="es-ES" sz="24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pic>
        <p:nvPicPr>
          <p:cNvPr id="4" name="Picture 2" descr="https://upload.wikimedia.org/wikipedia/commons/8/8e/Jack-the-Ripper-The-Nemesis-of-Neglect-Punch-London-Charivari-cartoon-poem-1888-09-29.jpg"/>
          <p:cNvPicPr>
            <a:picLocks noChangeAspect="1" noChangeArrowheads="1"/>
          </p:cNvPicPr>
          <p:nvPr/>
        </p:nvPicPr>
        <p:blipFill>
          <a:blip r:embed="rId3"/>
          <a:srcRect/>
          <a:stretch>
            <a:fillRect/>
          </a:stretch>
        </p:blipFill>
        <p:spPr bwMode="auto">
          <a:xfrm>
            <a:off x="5715008" y="571480"/>
            <a:ext cx="2802411" cy="3588453"/>
          </a:xfrm>
          <a:prstGeom prst="rect">
            <a:avLst/>
          </a:prstGeom>
          <a:noFill/>
          <a:effectLst>
            <a:softEdge rad="635000"/>
          </a:effectLst>
        </p:spPr>
      </p:pic>
    </p:spTree>
  </p:cSld>
  <p:clrMapOvr>
    <a:masterClrMapping/>
  </p:clrMapOvr>
  <p:transition spd="slow" advTm="11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oculto.eu/wp-content/uploads/2013/03/Mary-Jane-Kelly.jpg"/>
          <p:cNvPicPr>
            <a:picLocks noChangeAspect="1" noChangeArrowheads="1"/>
          </p:cNvPicPr>
          <p:nvPr/>
        </p:nvPicPr>
        <p:blipFill>
          <a:blip r:embed="rId2"/>
          <a:srcRect r="2290"/>
          <a:stretch>
            <a:fillRect/>
          </a:stretch>
        </p:blipFill>
        <p:spPr bwMode="auto">
          <a:xfrm>
            <a:off x="285720" y="428604"/>
            <a:ext cx="5715040" cy="4364431"/>
          </a:xfrm>
          <a:prstGeom prst="rect">
            <a:avLst/>
          </a:prstGeom>
          <a:noFill/>
        </p:spPr>
      </p:pic>
      <p:sp>
        <p:nvSpPr>
          <p:cNvPr id="3" name="2 Rectángulo"/>
          <p:cNvSpPr/>
          <p:nvPr/>
        </p:nvSpPr>
        <p:spPr>
          <a:xfrm>
            <a:off x="1714480" y="5429264"/>
            <a:ext cx="5929354" cy="1200329"/>
          </a:xfrm>
          <a:prstGeom prst="rect">
            <a:avLst/>
          </a:prstGeom>
        </p:spPr>
        <p:txBody>
          <a:bodyPr wrap="square">
            <a:spAutoFit/>
          </a:bodyPr>
          <a:lstStyle/>
          <a:p>
            <a:pPr algn="ctr"/>
            <a:r>
              <a:rPr lang="es-ES" sz="2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Cuerpo descuartizado de Mary Jane Kelly, la quinta y última víctima canónica atribuida a Jack el Destripador</a:t>
            </a:r>
            <a:endParaRPr lang="es-ES" sz="24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pic>
        <p:nvPicPr>
          <p:cNvPr id="5" name="Picture 2" descr="https://upload.wikimedia.org/wikipedia/commons/8/8e/Jack-the-Ripper-The-Nemesis-of-Neglect-Punch-London-Charivari-cartoon-poem-1888-09-29.jpg"/>
          <p:cNvPicPr>
            <a:picLocks noChangeAspect="1" noChangeArrowheads="1"/>
          </p:cNvPicPr>
          <p:nvPr/>
        </p:nvPicPr>
        <p:blipFill>
          <a:blip r:embed="rId3"/>
          <a:srcRect/>
          <a:stretch>
            <a:fillRect/>
          </a:stretch>
        </p:blipFill>
        <p:spPr bwMode="auto">
          <a:xfrm>
            <a:off x="6072198" y="642918"/>
            <a:ext cx="2802411" cy="3588453"/>
          </a:xfrm>
          <a:prstGeom prst="rect">
            <a:avLst/>
          </a:prstGeom>
          <a:noFill/>
          <a:effectLst>
            <a:softEdge rad="635000"/>
          </a:effectLst>
        </p:spPr>
      </p:pic>
    </p:spTree>
  </p:cSld>
  <p:clrMapOvr>
    <a:masterClrMapping/>
  </p:clrMapOvr>
  <p:transition spd="slow" advTm="14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runrun.es/wp-content/uploads/2014/09/destripaddoe.jpg"/>
          <p:cNvPicPr>
            <a:picLocks noChangeAspect="1" noChangeArrowheads="1"/>
          </p:cNvPicPr>
          <p:nvPr/>
        </p:nvPicPr>
        <p:blipFill>
          <a:blip r:embed="rId2"/>
          <a:srcRect/>
          <a:stretch>
            <a:fillRect/>
          </a:stretch>
        </p:blipFill>
        <p:spPr bwMode="auto">
          <a:xfrm>
            <a:off x="-1" y="0"/>
            <a:ext cx="9268683" cy="6858000"/>
          </a:xfrm>
          <a:prstGeom prst="rect">
            <a:avLst/>
          </a:prstGeom>
          <a:noFill/>
        </p:spPr>
      </p:pic>
    </p:spTree>
  </p:cSld>
  <p:clrMapOvr>
    <a:masterClrMapping/>
  </p:clrMapOvr>
  <p:transition spd="slow" advTm="5000">
    <p:dissolv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2" descr="jack"/>
          <p:cNvSpPr>
            <a:spLocks noChangeAspect="1" noChangeArrowheads="1"/>
          </p:cNvSpPr>
          <p:nvPr/>
        </p:nvSpPr>
        <p:spPr bwMode="auto">
          <a:xfrm>
            <a:off x="-8428038" y="-1782763"/>
            <a:ext cx="6667500" cy="3724276"/>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 name="2 Rectángulo"/>
          <p:cNvSpPr/>
          <p:nvPr/>
        </p:nvSpPr>
        <p:spPr>
          <a:xfrm>
            <a:off x="714348" y="714356"/>
            <a:ext cx="7715304" cy="5355312"/>
          </a:xfrm>
          <a:prstGeom prst="rect">
            <a:avLst/>
          </a:prstGeom>
        </p:spPr>
        <p:txBody>
          <a:bodyPr wrap="square">
            <a:spAutoFit/>
          </a:bodyPr>
          <a:lstStyle/>
          <a:p>
            <a:pPr algn="ctr"/>
            <a:r>
              <a:rPr lang="es-ES" b="1" dirty="0" smtClean="0">
                <a:solidFill>
                  <a:srgbClr val="FF0000"/>
                </a:solidFill>
              </a:rPr>
              <a:t>Gracias a una prueba de ADN </a:t>
            </a:r>
            <a:r>
              <a:rPr lang="es-ES" dirty="0" smtClean="0">
                <a:solidFill>
                  <a:srgbClr val="FF0000"/>
                </a:solidFill>
              </a:rPr>
              <a:t>se encontró que en vez de Jack resulto ser Aarón el Destripador, un peluquero polaco, propiamente llamado Aarón </a:t>
            </a:r>
            <a:r>
              <a:rPr lang="es-ES" dirty="0" err="1" smtClean="0">
                <a:solidFill>
                  <a:srgbClr val="FF0000"/>
                </a:solidFill>
              </a:rPr>
              <a:t>Kosminski</a:t>
            </a:r>
            <a:r>
              <a:rPr lang="es-ES" dirty="0" smtClean="0">
                <a:solidFill>
                  <a:srgbClr val="FF0000"/>
                </a:solidFill>
              </a:rPr>
              <a:t>. </a:t>
            </a:r>
            <a:r>
              <a:rPr lang="es-ES" b="1" dirty="0" smtClean="0">
                <a:solidFill>
                  <a:srgbClr val="FF0000"/>
                </a:solidFill>
              </a:rPr>
              <a:t>¿Cómo pudo saberse? </a:t>
            </a:r>
            <a:r>
              <a:rPr lang="es-ES" dirty="0" smtClean="0">
                <a:solidFill>
                  <a:srgbClr val="FF0000"/>
                </a:solidFill>
              </a:rPr>
              <a:t>Pues como Jack el Destripador… vamos por partes.</a:t>
            </a:r>
            <a:br>
              <a:rPr lang="es-ES" dirty="0" smtClean="0">
                <a:solidFill>
                  <a:srgbClr val="FF0000"/>
                </a:solidFill>
              </a:rPr>
            </a:br>
            <a:r>
              <a:rPr lang="es-ES" dirty="0" smtClean="0">
                <a:solidFill>
                  <a:srgbClr val="FF0000"/>
                </a:solidFill>
              </a:rPr>
              <a:t>El escritor Russell Edwards, obsesionado con el caso, compró en 2007 un </a:t>
            </a:r>
            <a:r>
              <a:rPr lang="es-ES" b="1" dirty="0" smtClean="0">
                <a:solidFill>
                  <a:srgbClr val="FF0000"/>
                </a:solidFill>
              </a:rPr>
              <a:t>chaleco que pertenecía</a:t>
            </a:r>
            <a:r>
              <a:rPr lang="es-ES" dirty="0" smtClean="0">
                <a:solidFill>
                  <a:srgbClr val="FF0000"/>
                </a:solidFill>
              </a:rPr>
              <a:t> a Catherine </a:t>
            </a:r>
            <a:r>
              <a:rPr lang="es-ES" dirty="0" err="1" smtClean="0">
                <a:solidFill>
                  <a:srgbClr val="FF0000"/>
                </a:solidFill>
              </a:rPr>
              <a:t>Eddowes</a:t>
            </a:r>
            <a:r>
              <a:rPr lang="es-ES" dirty="0" smtClean="0">
                <a:solidFill>
                  <a:srgbClr val="FF0000"/>
                </a:solidFill>
              </a:rPr>
              <a:t>, la segunda </a:t>
            </a:r>
            <a:r>
              <a:rPr lang="es-ES" b="1" dirty="0" smtClean="0">
                <a:solidFill>
                  <a:srgbClr val="FF0000"/>
                </a:solidFill>
              </a:rPr>
              <a:t>mujer asesinada</a:t>
            </a:r>
            <a:r>
              <a:rPr lang="es-ES" dirty="0" smtClean="0">
                <a:solidFill>
                  <a:srgbClr val="FF0000"/>
                </a:solidFill>
              </a:rPr>
              <a:t> en el distrito de Whitechapel. En su deseo de saber más mandó la prenda al doctor </a:t>
            </a:r>
            <a:r>
              <a:rPr lang="es-ES" dirty="0" err="1" smtClean="0">
                <a:solidFill>
                  <a:srgbClr val="FF0000"/>
                </a:solidFill>
              </a:rPr>
              <a:t>Jari</a:t>
            </a:r>
            <a:r>
              <a:rPr lang="es-ES" dirty="0" smtClean="0">
                <a:solidFill>
                  <a:srgbClr val="FF0000"/>
                </a:solidFill>
              </a:rPr>
              <a:t> </a:t>
            </a:r>
            <a:r>
              <a:rPr lang="es-ES" dirty="0" err="1" smtClean="0">
                <a:solidFill>
                  <a:srgbClr val="FF0000"/>
                </a:solidFill>
              </a:rPr>
              <a:t>Louhelainen</a:t>
            </a:r>
            <a:r>
              <a:rPr lang="es-ES" dirty="0" smtClean="0">
                <a:solidFill>
                  <a:srgbClr val="FF0000"/>
                </a:solidFill>
              </a:rPr>
              <a:t>, </a:t>
            </a:r>
            <a:r>
              <a:rPr lang="es-ES" b="1" dirty="0" smtClean="0">
                <a:solidFill>
                  <a:srgbClr val="FF0000"/>
                </a:solidFill>
              </a:rPr>
              <a:t>un especialista en genética.</a:t>
            </a:r>
            <a:r>
              <a:rPr lang="es-ES" dirty="0" smtClean="0">
                <a:solidFill>
                  <a:srgbClr val="FF0000"/>
                </a:solidFill>
              </a:rPr>
              <a:t> </a:t>
            </a:r>
            <a:br>
              <a:rPr lang="es-ES" dirty="0" smtClean="0">
                <a:solidFill>
                  <a:srgbClr val="FF0000"/>
                </a:solidFill>
              </a:rPr>
            </a:br>
            <a:r>
              <a:rPr lang="es-ES" dirty="0" smtClean="0">
                <a:solidFill>
                  <a:srgbClr val="FF0000"/>
                </a:solidFill>
              </a:rPr>
              <a:t>El chaleco había permanecido intacto, así que cuando </a:t>
            </a:r>
            <a:r>
              <a:rPr lang="es-ES" dirty="0" err="1" smtClean="0">
                <a:solidFill>
                  <a:srgbClr val="FF0000"/>
                </a:solidFill>
              </a:rPr>
              <a:t>Luhelainen</a:t>
            </a:r>
            <a:r>
              <a:rPr lang="es-ES" dirty="0" smtClean="0">
                <a:solidFill>
                  <a:srgbClr val="FF0000"/>
                </a:solidFill>
              </a:rPr>
              <a:t> lo analizó, </a:t>
            </a:r>
            <a:r>
              <a:rPr lang="es-ES" b="1" dirty="0" smtClean="0">
                <a:solidFill>
                  <a:srgbClr val="FF0000"/>
                </a:solidFill>
              </a:rPr>
              <a:t>encontró el ADN de dos personas distintas.</a:t>
            </a:r>
            <a:r>
              <a:rPr lang="es-ES" dirty="0" smtClean="0">
                <a:solidFill>
                  <a:srgbClr val="FF0000"/>
                </a:solidFill>
              </a:rPr>
              <a:t> Solo debía comparar el material genético del asesino con el de los sospechosos. Pero claro ya todos estaban muertos, ¿cómo podría hacerlo?</a:t>
            </a:r>
            <a:br>
              <a:rPr lang="es-ES" dirty="0" smtClean="0">
                <a:solidFill>
                  <a:srgbClr val="FF0000"/>
                </a:solidFill>
              </a:rPr>
            </a:br>
            <a:r>
              <a:rPr lang="es-ES" dirty="0" smtClean="0">
                <a:solidFill>
                  <a:srgbClr val="FF0000"/>
                </a:solidFill>
              </a:rPr>
              <a:t>Según explica </a:t>
            </a:r>
            <a:r>
              <a:rPr lang="es-ES" dirty="0" err="1">
                <a:solidFill>
                  <a:srgbClr val="FF0000"/>
                </a:solidFill>
              </a:rPr>
              <a:t>Daily</a:t>
            </a:r>
            <a:r>
              <a:rPr lang="es-ES" dirty="0">
                <a:solidFill>
                  <a:srgbClr val="FF0000"/>
                </a:solidFill>
              </a:rPr>
              <a:t> Mail</a:t>
            </a:r>
            <a:r>
              <a:rPr lang="es-ES" dirty="0" smtClean="0">
                <a:solidFill>
                  <a:srgbClr val="FF0000"/>
                </a:solidFill>
              </a:rPr>
              <a:t>, el científico </a:t>
            </a:r>
            <a:r>
              <a:rPr lang="es-ES" b="1" dirty="0" smtClean="0">
                <a:solidFill>
                  <a:srgbClr val="FF0000"/>
                </a:solidFill>
              </a:rPr>
              <a:t>localizó a algunos de los descendientes</a:t>
            </a:r>
            <a:r>
              <a:rPr lang="es-ES" dirty="0" smtClean="0">
                <a:solidFill>
                  <a:srgbClr val="FF0000"/>
                </a:solidFill>
              </a:rPr>
              <a:t> de los sospechosos para poder realizar la comparación pertinente del ADN encontrado. Y ¡bingo!, </a:t>
            </a:r>
            <a:r>
              <a:rPr lang="es-ES" b="1" dirty="0" smtClean="0">
                <a:solidFill>
                  <a:srgbClr val="FF0000"/>
                </a:solidFill>
              </a:rPr>
              <a:t>encontró a una pariente británica de la hermana de </a:t>
            </a:r>
            <a:r>
              <a:rPr lang="es-ES" b="1" dirty="0" err="1" smtClean="0">
                <a:solidFill>
                  <a:srgbClr val="FF0000"/>
                </a:solidFill>
              </a:rPr>
              <a:t>Kosminski</a:t>
            </a:r>
            <a:r>
              <a:rPr lang="es-ES" dirty="0" smtClean="0">
                <a:solidFill>
                  <a:srgbClr val="FF0000"/>
                </a:solidFill>
              </a:rPr>
              <a:t> que comparte el ADN mitocondrial con el presunto asesino.</a:t>
            </a:r>
            <a:br>
              <a:rPr lang="es-ES" dirty="0" smtClean="0">
                <a:solidFill>
                  <a:srgbClr val="FF0000"/>
                </a:solidFill>
              </a:rPr>
            </a:br>
            <a:r>
              <a:rPr lang="es-ES" dirty="0" smtClean="0">
                <a:solidFill>
                  <a:srgbClr val="FF0000"/>
                </a:solidFill>
              </a:rPr>
              <a:t>Los dos </a:t>
            </a:r>
            <a:r>
              <a:rPr lang="es-ES" b="1" dirty="0" smtClean="0">
                <a:solidFill>
                  <a:srgbClr val="FF0000"/>
                </a:solidFill>
              </a:rPr>
              <a:t>ADN coincidían</a:t>
            </a:r>
            <a:r>
              <a:rPr lang="es-ES" dirty="0" smtClean="0">
                <a:solidFill>
                  <a:srgbClr val="FF0000"/>
                </a:solidFill>
              </a:rPr>
              <a:t> en más de un 99%, un porcentaje que ascendió al </a:t>
            </a:r>
            <a:r>
              <a:rPr lang="es-ES" b="1" dirty="0" smtClean="0">
                <a:solidFill>
                  <a:srgbClr val="FF0000"/>
                </a:solidFill>
              </a:rPr>
              <a:t>100% </a:t>
            </a:r>
            <a:r>
              <a:rPr lang="es-ES" dirty="0" smtClean="0">
                <a:solidFill>
                  <a:srgbClr val="FF0000"/>
                </a:solidFill>
              </a:rPr>
              <a:t>tras el segundo análisis. De hecho, fue capaz incluso de “identificar la etnia y procedencia geográfica del ADN extraído, perteneciente al </a:t>
            </a:r>
            <a:r>
              <a:rPr lang="es-ES" dirty="0" err="1" smtClean="0">
                <a:solidFill>
                  <a:srgbClr val="FF0000"/>
                </a:solidFill>
              </a:rPr>
              <a:t>haplogrupo</a:t>
            </a:r>
            <a:r>
              <a:rPr lang="es-ES" dirty="0" smtClean="0">
                <a:solidFill>
                  <a:srgbClr val="FF0000"/>
                </a:solidFill>
              </a:rPr>
              <a:t> T1a1, común en las personas de etnia rusa y judía”. </a:t>
            </a:r>
            <a:endParaRPr lang="es-ES" dirty="0">
              <a:solidFill>
                <a:srgbClr val="FF0000"/>
              </a:solidFill>
            </a:endParaRPr>
          </a:p>
        </p:txBody>
      </p:sp>
    </p:spTree>
  </p:cSld>
  <p:clrMapOvr>
    <a:masterClrMapping/>
  </p:clrMapOvr>
  <p:transition spd="slow" advTm="74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Jack-el-Destripador.jpg"/>
          <p:cNvPicPr>
            <a:picLocks noChangeAspect="1" noChangeArrowheads="1"/>
          </p:cNvPicPr>
          <p:nvPr/>
        </p:nvPicPr>
        <p:blipFill>
          <a:blip r:embed="rId2"/>
          <a:srcRect/>
          <a:stretch>
            <a:fillRect/>
          </a:stretch>
        </p:blipFill>
        <p:spPr bwMode="auto">
          <a:xfrm>
            <a:off x="0" y="0"/>
            <a:ext cx="9281338"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0034" y="4357694"/>
            <a:ext cx="8143932" cy="2031325"/>
          </a:xfrm>
          <a:prstGeom prst="rect">
            <a:avLst/>
          </a:prstGeom>
        </p:spPr>
        <p:txBody>
          <a:bodyPr wrap="square">
            <a:spAutoFit/>
          </a:bodyPr>
          <a:lstStyle/>
          <a:p>
            <a:pPr algn="ctr"/>
            <a:r>
              <a:rPr lang="es-ES" dirty="0" smtClean="0">
                <a:solidFill>
                  <a:srgbClr val="FF0000"/>
                </a:solidFill>
              </a:rPr>
              <a:t>Aunque</a:t>
            </a:r>
            <a:r>
              <a:rPr lang="es-ES" b="1" dirty="0" smtClean="0">
                <a:solidFill>
                  <a:srgbClr val="FF0000"/>
                </a:solidFill>
              </a:rPr>
              <a:t> </a:t>
            </a:r>
            <a:r>
              <a:rPr lang="es-ES" b="1" dirty="0" err="1" smtClean="0">
                <a:solidFill>
                  <a:srgbClr val="FF0000"/>
                </a:solidFill>
              </a:rPr>
              <a:t>Kosmisnski</a:t>
            </a:r>
            <a:r>
              <a:rPr lang="es-ES" dirty="0" smtClean="0">
                <a:solidFill>
                  <a:srgbClr val="FF0000"/>
                </a:solidFill>
              </a:rPr>
              <a:t> fue ubicado en una de las escenas criminales por un testigo, no hubo evidencia necesaria para inculparle definitivamente. </a:t>
            </a:r>
            <a:r>
              <a:rPr lang="es-ES" dirty="0" err="1" smtClean="0">
                <a:solidFill>
                  <a:srgbClr val="FF0000"/>
                </a:solidFill>
              </a:rPr>
              <a:t>Scotland</a:t>
            </a:r>
            <a:r>
              <a:rPr lang="es-ES" dirty="0" smtClean="0">
                <a:solidFill>
                  <a:srgbClr val="FF0000"/>
                </a:solidFill>
              </a:rPr>
              <a:t> </a:t>
            </a:r>
            <a:r>
              <a:rPr lang="es-ES" dirty="0" err="1" smtClean="0">
                <a:solidFill>
                  <a:srgbClr val="FF0000"/>
                </a:solidFill>
              </a:rPr>
              <a:t>Yard</a:t>
            </a:r>
            <a:r>
              <a:rPr lang="es-ES" dirty="0" smtClean="0">
                <a:solidFill>
                  <a:srgbClr val="FF0000"/>
                </a:solidFill>
              </a:rPr>
              <a:t> lo tuvo en la mira hasta que fue i</a:t>
            </a:r>
            <a:r>
              <a:rPr lang="es-ES" b="1" dirty="0" smtClean="0">
                <a:solidFill>
                  <a:srgbClr val="FF0000"/>
                </a:solidFill>
              </a:rPr>
              <a:t>ngresado en un psiquiátrico por ser un probable esquizofrénico paranoico con alucinaciones auditivas y propenso a masturbarse. </a:t>
            </a:r>
            <a:r>
              <a:rPr lang="es-ES" dirty="0" smtClean="0">
                <a:solidFill>
                  <a:srgbClr val="FF0000"/>
                </a:solidFill>
              </a:rPr>
              <a:t/>
            </a:r>
            <a:br>
              <a:rPr lang="es-ES" dirty="0" smtClean="0">
                <a:solidFill>
                  <a:srgbClr val="FF0000"/>
                </a:solidFill>
              </a:rPr>
            </a:br>
            <a:r>
              <a:rPr lang="es-ES" dirty="0" err="1" smtClean="0">
                <a:solidFill>
                  <a:srgbClr val="FF0000"/>
                </a:solidFill>
              </a:rPr>
              <a:t>Kosminski</a:t>
            </a:r>
            <a:r>
              <a:rPr lang="es-ES" dirty="0" smtClean="0">
                <a:solidFill>
                  <a:srgbClr val="FF0000"/>
                </a:solidFill>
              </a:rPr>
              <a:t> no fue juzgado por sus atroces crímenes, pero ingreso al psiquiátrico en 1891 </a:t>
            </a:r>
            <a:r>
              <a:rPr lang="es-ES" b="1" dirty="0" smtClean="0">
                <a:solidFill>
                  <a:srgbClr val="FF0000"/>
                </a:solidFill>
              </a:rPr>
              <a:t>donde permaneció hasta el día de su muerte,</a:t>
            </a:r>
            <a:r>
              <a:rPr lang="es-ES" dirty="0" smtClean="0">
                <a:solidFill>
                  <a:srgbClr val="FF0000"/>
                </a:solidFill>
              </a:rPr>
              <a:t> en 1919. </a:t>
            </a:r>
            <a:br>
              <a:rPr lang="es-ES" dirty="0" smtClean="0">
                <a:solidFill>
                  <a:srgbClr val="FF0000"/>
                </a:solidFill>
              </a:rPr>
            </a:br>
            <a:r>
              <a:rPr lang="es-ES" b="1" dirty="0" smtClean="0">
                <a:solidFill>
                  <a:srgbClr val="FF0000"/>
                </a:solidFill>
              </a:rPr>
              <a:t>¿Qué te parece?</a:t>
            </a:r>
            <a:endParaRPr lang="es-ES" dirty="0">
              <a:solidFill>
                <a:srgbClr val="FF0000"/>
              </a:solidFill>
            </a:endParaRPr>
          </a:p>
        </p:txBody>
      </p:sp>
      <p:pic>
        <p:nvPicPr>
          <p:cNvPr id="3" name="Picture 2" descr="C:\Users\Jose Luis\Desktop\images.jpg"/>
          <p:cNvPicPr>
            <a:picLocks noChangeAspect="1" noChangeArrowheads="1"/>
          </p:cNvPicPr>
          <p:nvPr/>
        </p:nvPicPr>
        <p:blipFill>
          <a:blip r:embed="rId2"/>
          <a:srcRect/>
          <a:stretch>
            <a:fillRect/>
          </a:stretch>
        </p:blipFill>
        <p:spPr bwMode="auto">
          <a:xfrm>
            <a:off x="4143372" y="142852"/>
            <a:ext cx="4714940" cy="4000528"/>
          </a:xfrm>
          <a:prstGeom prst="rect">
            <a:avLst/>
          </a:prstGeom>
          <a:noFill/>
        </p:spPr>
      </p:pic>
      <p:pic>
        <p:nvPicPr>
          <p:cNvPr id="4" name="Picture 2" descr="&amp;quot;Jack el Destripador&amp;quot; era un inmigrante polaco"/>
          <p:cNvPicPr>
            <a:picLocks noChangeAspect="1" noChangeArrowheads="1"/>
          </p:cNvPicPr>
          <p:nvPr/>
        </p:nvPicPr>
        <p:blipFill>
          <a:blip r:embed="rId3"/>
          <a:srcRect l="24351" r="27922"/>
          <a:stretch>
            <a:fillRect/>
          </a:stretch>
        </p:blipFill>
        <p:spPr bwMode="auto">
          <a:xfrm>
            <a:off x="214282" y="0"/>
            <a:ext cx="3286148" cy="3871816"/>
          </a:xfrm>
          <a:prstGeom prst="ellipse">
            <a:avLst/>
          </a:prstGeom>
          <a:noFill/>
          <a:ln>
            <a:solidFill>
              <a:srgbClr val="FFFF00"/>
            </a:solidFill>
          </a:ln>
          <a:effectLst>
            <a:softEdge rad="635000"/>
          </a:effectLst>
        </p:spPr>
      </p:pic>
    </p:spTree>
  </p:cSld>
  <p:clrMapOvr>
    <a:masterClrMapping/>
  </p:clrMapOvr>
  <p:transition spd="slow" advTm="49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defensacentral.com/ustedpregunta/uploads/editor/destacadas/Historia_Jack_El_Destripador_destacada.jpg"/>
          <p:cNvPicPr>
            <a:picLocks noChangeAspect="1" noChangeArrowheads="1"/>
          </p:cNvPicPr>
          <p:nvPr/>
        </p:nvPicPr>
        <p:blipFill>
          <a:blip r:embed="rId2"/>
          <a:srcRect r="20497"/>
          <a:stretch>
            <a:fillRect/>
          </a:stretch>
        </p:blipFill>
        <p:spPr bwMode="auto">
          <a:xfrm>
            <a:off x="0" y="-1"/>
            <a:ext cx="9429784" cy="7072339"/>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643042" y="1214422"/>
            <a:ext cx="6000792" cy="4801296"/>
          </a:xfrm>
          <a:prstGeom prst="rect">
            <a:avLst/>
          </a:prstGeom>
        </p:spPr>
        <p:txBody>
          <a:bodyPr wrap="square" lIns="91422" tIns="45711" rIns="91422" bIns="45711">
            <a:spAutoFit/>
          </a:bodyPr>
          <a:lstStyle/>
          <a:p>
            <a:pPr algn="ctr"/>
            <a:r>
              <a:rPr lang="es-ES" sz="60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latin typeface="Arial Black" pitchFamily="34" charset="0"/>
              </a:rPr>
              <a:t>Que tengas un buen día</a:t>
            </a:r>
          </a:p>
          <a:p>
            <a:pPr algn="ctr"/>
            <a:r>
              <a:rPr lang="es-ES" sz="60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latin typeface="Arial Black" pitchFamily="34" charset="0"/>
              </a:rPr>
              <a:t>Un fuerte abrazo</a:t>
            </a:r>
            <a:r>
              <a:rPr lang="es-ES" sz="20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latin typeface="Arial Black" pitchFamily="34" charset="0"/>
              </a:rPr>
              <a:t>	</a:t>
            </a:r>
            <a:endParaRPr lang="es-ES" sz="96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endParaRPr>
          </a:p>
          <a:p>
            <a:pPr algn="ctr">
              <a:defRPr/>
            </a:pPr>
            <a:endParaRPr lang="es-ES" sz="66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endParaRPr>
          </a:p>
        </p:txBody>
      </p:sp>
      <p:pic>
        <p:nvPicPr>
          <p:cNvPr id="2053"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3"/>
          <a:srcRect/>
          <a:stretch>
            <a:fillRect/>
          </a:stretch>
        </p:blipFill>
        <p:spPr bwMode="auto">
          <a:xfrm>
            <a:off x="7858125" y="5715000"/>
            <a:ext cx="728663" cy="766763"/>
          </a:xfrm>
          <a:prstGeom prst="rect">
            <a:avLst/>
          </a:prstGeom>
          <a:noFill/>
          <a:ln w="38100">
            <a:solidFill>
              <a:schemeClr val="tx1"/>
            </a:solidFill>
            <a:miter lim="800000"/>
            <a:headEnd/>
            <a:tailEnd/>
          </a:ln>
        </p:spPr>
      </p:pic>
      <p:sp>
        <p:nvSpPr>
          <p:cNvPr id="15" name="14 Rectángulo"/>
          <p:cNvSpPr/>
          <p:nvPr/>
        </p:nvSpPr>
        <p:spPr>
          <a:xfrm>
            <a:off x="5143504" y="6000768"/>
            <a:ext cx="2857520" cy="461665"/>
          </a:xfrm>
          <a:prstGeom prst="rect">
            <a:avLst/>
          </a:prstGeom>
          <a:ln>
            <a:noFill/>
          </a:ln>
        </p:spPr>
        <p:txBody>
          <a:bodyPr>
            <a:spAutoFit/>
          </a:bodyPr>
          <a:lstStyle/>
          <a:p>
            <a:pPr algn="ctr">
              <a:defRPr/>
            </a:pPr>
            <a:r>
              <a:rPr lang="es-ES" sz="2400" b="1" kern="10" dirty="0">
                <a:ln w="9525">
                  <a:solidFill>
                    <a:srgbClr val="1CDEF8"/>
                  </a:solidFill>
                  <a:round/>
                  <a:headEnd/>
                  <a:tailEnd/>
                </a:ln>
                <a:effectLst>
                  <a:outerShdw dist="35921" dir="2700000" algn="ctr" rotWithShape="0">
                    <a:schemeClr val="folHlink">
                      <a:alpha val="80000"/>
                    </a:schemeClr>
                  </a:outerShdw>
                </a:effectLst>
                <a:latin typeface="Snap ITC"/>
              </a:rPr>
              <a:t>JOSE LUIS</a:t>
            </a:r>
          </a:p>
        </p:txBody>
      </p:sp>
    </p:spTree>
  </p:cSld>
  <p:clrMapOvr>
    <a:masterClrMapping/>
  </p:clrMapOvr>
  <p:transition spd="slow"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228" fill="hold">
                                          <p:stCondLst>
                                            <p:cond delay="0"/>
                                          </p:stCondLst>
                                        </p:cTn>
                                        <p:tgtEl>
                                          <p:spTgt spid="6">
                                            <p:txEl>
                                              <p:pRg st="0" end="0"/>
                                            </p:txEl>
                                          </p:spTgt>
                                        </p:tgtEl>
                                        <p:attrNameLst>
                                          <p:attrName>style.rotation</p:attrName>
                                        </p:attrNameLst>
                                      </p:cBhvr>
                                      <p:to>
                                        <p:strVal val="-45.0"/>
                                      </p:to>
                                    </p:set>
                                    <p:anim calcmode="lin" valueType="num">
                                      <p:cBhvr>
                                        <p:cTn id="8" dur="228" fill="hold">
                                          <p:stCondLst>
                                            <p:cond delay="228"/>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475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228" fill="hold">
                                          <p:stCondLst>
                                            <p:cond delay="0"/>
                                          </p:stCondLst>
                                        </p:cTn>
                                        <p:tgtEl>
                                          <p:spTgt spid="6">
                                            <p:txEl>
                                              <p:pRg st="1" end="1"/>
                                            </p:txEl>
                                          </p:spTgt>
                                        </p:tgtEl>
                                        <p:attrNameLst>
                                          <p:attrName>style.rotation</p:attrName>
                                        </p:attrNameLst>
                                      </p:cBhvr>
                                      <p:to>
                                        <p:strVal val="-45.0"/>
                                      </p:to>
                                    </p:set>
                                    <p:anim calcmode="lin" valueType="num">
                                      <p:cBhvr>
                                        <p:cTn id="16" dur="228" fill="hold">
                                          <p:stCondLst>
                                            <p:cond delay="228"/>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228"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78" decel="50000" autoRev="1" fill="hold">
                                          <p:stCondLst>
                                            <p:cond delay="228"/>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68" fill="hold">
                                          <p:stCondLst>
                                            <p:cond delay="432"/>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verdadera identidad de Jack el Destripador al descubierto ‏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verdadera identidad de Jack el Destripador al descubierto ‏ </Template>
  <TotalTime>2</TotalTime>
  <Words>386</Words>
  <Application>Microsoft Office PowerPoint</Application>
  <PresentationFormat>Presentación en pantalla (4:3)</PresentationFormat>
  <Paragraphs>36</Paragraphs>
  <Slides>46</Slides>
  <Notes>0</Notes>
  <HiddenSlides>0</HiddenSlides>
  <MMClips>0</MMClips>
  <ScaleCrop>false</ScaleCrop>
  <HeadingPairs>
    <vt:vector size="4" baseType="variant">
      <vt:variant>
        <vt:lpstr>Tema</vt:lpstr>
      </vt:variant>
      <vt:variant>
        <vt:i4>2</vt:i4>
      </vt:variant>
      <vt:variant>
        <vt:lpstr>Títulos de diapositiva</vt:lpstr>
      </vt:variant>
      <vt:variant>
        <vt:i4>46</vt:i4>
      </vt:variant>
    </vt:vector>
  </HeadingPairs>
  <TitlesOfParts>
    <vt:vector size="48" baseType="lpstr">
      <vt:lpstr>La verdadera identidad de Jack el Destripador al descubierto ‏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2016-01-11T08:47:27Z</dcterms:created>
  <dcterms:modified xsi:type="dcterms:W3CDTF">2016-01-11T08:50:08Z</dcterms:modified>
</cp:coreProperties>
</file>