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61"/>
  </p:notesMasterIdLst>
  <p:sldIdLst>
    <p:sldId id="316" r:id="rId3"/>
    <p:sldId id="318" r:id="rId4"/>
    <p:sldId id="388" r:id="rId5"/>
    <p:sldId id="398" r:id="rId6"/>
    <p:sldId id="340" r:id="rId7"/>
    <p:sldId id="341" r:id="rId8"/>
    <p:sldId id="383" r:id="rId9"/>
    <p:sldId id="343" r:id="rId10"/>
    <p:sldId id="399" r:id="rId11"/>
    <p:sldId id="400" r:id="rId12"/>
    <p:sldId id="344" r:id="rId13"/>
    <p:sldId id="385" r:id="rId14"/>
    <p:sldId id="379" r:id="rId15"/>
    <p:sldId id="389" r:id="rId16"/>
    <p:sldId id="390" r:id="rId17"/>
    <p:sldId id="396" r:id="rId18"/>
    <p:sldId id="384" r:id="rId19"/>
    <p:sldId id="391" r:id="rId20"/>
    <p:sldId id="392" r:id="rId21"/>
    <p:sldId id="397" r:id="rId22"/>
    <p:sldId id="348" r:id="rId23"/>
    <p:sldId id="349" r:id="rId24"/>
    <p:sldId id="350" r:id="rId25"/>
    <p:sldId id="351" r:id="rId26"/>
    <p:sldId id="393" r:id="rId27"/>
    <p:sldId id="394" r:id="rId28"/>
    <p:sldId id="395" r:id="rId29"/>
    <p:sldId id="355" r:id="rId30"/>
    <p:sldId id="387" r:id="rId31"/>
    <p:sldId id="358" r:id="rId32"/>
    <p:sldId id="345" r:id="rId33"/>
    <p:sldId id="353" r:id="rId34"/>
    <p:sldId id="354" r:id="rId35"/>
    <p:sldId id="356" r:id="rId36"/>
    <p:sldId id="357" r:id="rId37"/>
    <p:sldId id="386" r:id="rId38"/>
    <p:sldId id="360" r:id="rId39"/>
    <p:sldId id="361" r:id="rId40"/>
    <p:sldId id="367" r:id="rId41"/>
    <p:sldId id="362" r:id="rId42"/>
    <p:sldId id="382" r:id="rId43"/>
    <p:sldId id="364" r:id="rId44"/>
    <p:sldId id="371" r:id="rId45"/>
    <p:sldId id="372" r:id="rId46"/>
    <p:sldId id="373" r:id="rId47"/>
    <p:sldId id="365" r:id="rId48"/>
    <p:sldId id="366" r:id="rId49"/>
    <p:sldId id="368" r:id="rId50"/>
    <p:sldId id="369" r:id="rId51"/>
    <p:sldId id="370" r:id="rId52"/>
    <p:sldId id="374" r:id="rId53"/>
    <p:sldId id="376" r:id="rId54"/>
    <p:sldId id="377" r:id="rId55"/>
    <p:sldId id="378" r:id="rId56"/>
    <p:sldId id="380" r:id="rId57"/>
    <p:sldId id="381" r:id="rId58"/>
    <p:sldId id="338" r:id="rId59"/>
    <p:sldId id="401" r:id="rId6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IzCZNQkQEgLog7TX5PO1A" hashData="EDHyiOvk73d/5V6I2bXng0+38l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79DCFF"/>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5" autoAdjust="0"/>
    <p:restoredTop sz="94671"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48BDBB-47AE-4FC2-8765-1476727B5D6F}" type="datetimeFigureOut">
              <a:rPr lang="es-ES" smtClean="0"/>
              <a:pPr/>
              <a:t>23/12/2013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80D748-86DD-4CC3-97A3-BF70862C747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380D748-86DD-4CC3-97A3-BF70862C7477}" type="slidenum">
              <a:rPr lang="es-ES" smtClean="0"/>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3DA050-F35B-458D-B1AD-D9D7332B23A7}" type="slidenum">
              <a:rPr lang="es-ES" smtClean="0"/>
              <a:pPr/>
              <a:t>50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6CA925-C6A4-4DCD-B21E-F95BCB8A2E6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0892B31-DB45-4118-9A95-A256B7E51AC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5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xochimilco_isla_munecas.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428596" y="285728"/>
            <a:ext cx="6072230" cy="1938974"/>
          </a:xfrm>
          <a:prstGeom prst="rect">
            <a:avLst/>
          </a:prstGeom>
        </p:spPr>
        <p:txBody>
          <a:bodyPr wrap="square" lIns="91422" tIns="45711" rIns="91422" bIns="45711">
            <a:spAutoFit/>
          </a:bodyPr>
          <a:lstStyle/>
          <a:p>
            <a:pPr algn="ctr"/>
            <a:r>
              <a:rPr lang="es-ES" sz="60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La Isla de las Muñecas</a:t>
            </a:r>
            <a:endParaRPr lang="es-ES" sz="60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571472" y="571501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1000">
    <p:dissolve/>
    <p:sndAc>
      <p:stSnd>
        <p:snd r:embed="rId2" name="tengo una muñeca vestida de azu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r>
              <a:rPr lang="es-ES" sz="4000" b="1" dirty="0" smtClean="0">
                <a:solidFill>
                  <a:srgbClr val="663300"/>
                </a:solidFill>
              </a:rPr>
              <a:t>“La isla de las muñecas: </a:t>
            </a:r>
          </a:p>
          <a:p>
            <a:pPr algn="ctr"/>
            <a:r>
              <a:rPr lang="es-ES" sz="4000" b="1" dirty="0" smtClean="0">
                <a:solidFill>
                  <a:srgbClr val="663300"/>
                </a:solidFill>
              </a:rPr>
              <a:t>un lugar para espantar </a:t>
            </a:r>
          </a:p>
          <a:p>
            <a:pPr algn="ctr"/>
            <a:r>
              <a:rPr lang="es-ES" sz="4000" b="1" dirty="0" smtClean="0">
                <a:solidFill>
                  <a:srgbClr val="663300"/>
                </a:solidFill>
              </a:rPr>
              <a:t>a los espantos</a:t>
            </a:r>
            <a:r>
              <a:rPr lang="es-ES" sz="4000" dirty="0" smtClean="0">
                <a:solidFill>
                  <a:srgbClr val="663300"/>
                </a:solidFill>
              </a:rPr>
              <a:t> </a:t>
            </a:r>
            <a:r>
              <a:rPr lang="es-ES" sz="4000" b="1" dirty="0" smtClean="0">
                <a:solidFill>
                  <a:srgbClr val="663300"/>
                </a:solidFill>
              </a:rPr>
              <a:t>” </a:t>
            </a:r>
            <a:endParaRPr lang="es-ES" sz="4000" b="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hinampa-Isla-Munecas-Xochimilco-by-Amrith-Raj.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la_isla_de_las_munecas_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terror-isla_de_las_munecas.jpg"/>
          <p:cNvPicPr>
            <a:picLocks noChangeAspect="1" noChangeArrowheads="1"/>
          </p:cNvPicPr>
          <p:nvPr/>
        </p:nvPicPr>
        <p:blipFill>
          <a:blip r:embed="rId2"/>
          <a:srcRect/>
          <a:stretch>
            <a:fillRect/>
          </a:stretch>
        </p:blipFill>
        <p:spPr bwMode="auto">
          <a:xfrm>
            <a:off x="0" y="0"/>
            <a:ext cx="915393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Isla-de-las-munecas2_thumb.jpg"/>
          <p:cNvPicPr>
            <a:picLocks noChangeAspect="1" noChangeArrowheads="1"/>
          </p:cNvPicPr>
          <p:nvPr/>
        </p:nvPicPr>
        <p:blipFill>
          <a:blip r:embed="rId2"/>
          <a:srcRect/>
          <a:stretch>
            <a:fillRect/>
          </a:stretch>
        </p:blipFill>
        <p:spPr bwMode="auto">
          <a:xfrm>
            <a:off x="0" y="0"/>
            <a:ext cx="915879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000100" y="1071546"/>
            <a:ext cx="7286676" cy="492922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142976" y="1428736"/>
            <a:ext cx="7000924" cy="4247317"/>
          </a:xfrm>
          <a:prstGeom prst="rect">
            <a:avLst/>
          </a:prstGeom>
        </p:spPr>
        <p:txBody>
          <a:bodyPr wrap="square">
            <a:spAutoFit/>
          </a:bodyPr>
          <a:lstStyle/>
          <a:p>
            <a:pPr algn="ctr"/>
            <a:r>
              <a:rPr lang="es-ES" i="1" dirty="0" smtClean="0">
                <a:latin typeface="Arial Unicode MS" pitchFamily="34" charset="-128"/>
                <a:ea typeface="Arial Unicode MS" pitchFamily="34" charset="-128"/>
                <a:cs typeface="Arial Unicode MS" pitchFamily="34" charset="-128"/>
              </a:rPr>
              <a:t>20 kilómetros al sur del centro del Distrito Federal se encuentra Xochimilco, un lugar mítico y uno de los centros urbanos más importantes del México antiguo, tanto por su belleza natural como por su comercio. Un lugar que comprende 189 kilómetros de canales navegables donde se puede visualizar entre sus aguas a peces, culebras, y a las orillas a todo tipo de animal saltarín, escenario de las películas más importantes de la filmografía mexicana como María Candelaria y en 1987 la zona de la Chinampas recibió el titulo de Patrimonio Cultural de la Humanidad por la UNESCO.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Su belleza se contrasta con las historias y leyendas más importantes del centro de la República mexicana, una de ellas es la llamada: "Isla de las Muñecas", quien su único habitante, Don Julián Santana Barrera, llego a vivir ahí desde medianos de los años 70 y permanecer en su chinampa por más de 25 años. </a:t>
            </a:r>
            <a:endParaRPr lang="es-ES" i="1" dirty="0">
              <a:latin typeface="Arial Unicode MS" pitchFamily="34" charset="-128"/>
              <a:ea typeface="Arial Unicode MS" pitchFamily="34" charset="-128"/>
              <a:cs typeface="Arial Unicode MS" pitchFamily="34" charset="-128"/>
            </a:endParaRPr>
          </a:p>
        </p:txBody>
      </p:sp>
      <p:pic>
        <p:nvPicPr>
          <p:cNvPr id="2052" name="Picture 4" descr="12"/>
          <p:cNvPicPr>
            <a:picLocks noChangeAspect="1" noChangeArrowheads="1"/>
          </p:cNvPicPr>
          <p:nvPr/>
        </p:nvPicPr>
        <p:blipFill>
          <a:blip r:embed="rId2"/>
          <a:srcRect/>
          <a:stretch>
            <a:fillRect/>
          </a:stretch>
        </p:blipFill>
        <p:spPr bwMode="auto">
          <a:xfrm>
            <a:off x="714348" y="785794"/>
            <a:ext cx="7815318" cy="5500726"/>
          </a:xfrm>
          <a:prstGeom prst="rect">
            <a:avLst/>
          </a:prstGeom>
          <a:noFill/>
          <a:ln w="9525">
            <a:noFill/>
            <a:miter lim="800000"/>
            <a:headEnd/>
            <a:tailEnd/>
          </a:ln>
        </p:spPr>
      </p:pic>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660-1.jpg"/>
          <p:cNvPicPr>
            <a:picLocks noChangeAspect="1" noChangeArrowheads="1"/>
          </p:cNvPicPr>
          <p:nvPr/>
        </p:nvPicPr>
        <p:blipFill>
          <a:blip r:embed="rId2"/>
          <a:srcRect/>
          <a:stretch>
            <a:fillRect/>
          </a:stretch>
        </p:blipFill>
        <p:spPr bwMode="auto">
          <a:xfrm>
            <a:off x="0" y="0"/>
            <a:ext cx="916504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sla-de-las-muc3b1ecas-29.jpg"/>
          <p:cNvPicPr>
            <a:picLocks noChangeAspect="1" noChangeArrowheads="1"/>
          </p:cNvPicPr>
          <p:nvPr/>
        </p:nvPicPr>
        <p:blipFill>
          <a:blip r:embed="rId2"/>
          <a:srcRect/>
          <a:stretch>
            <a:fillRect/>
          </a:stretch>
        </p:blipFill>
        <p:spPr bwMode="auto">
          <a:xfrm>
            <a:off x="0" y="0"/>
            <a:ext cx="923350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isla-de-las-muc3b1ecas-24.jpg"/>
          <p:cNvPicPr>
            <a:picLocks noChangeAspect="1" noChangeArrowheads="1"/>
          </p:cNvPicPr>
          <p:nvPr/>
        </p:nvPicPr>
        <p:blipFill>
          <a:blip r:embed="rId2"/>
          <a:srcRect/>
          <a:stretch>
            <a:fillRect/>
          </a:stretch>
        </p:blipFill>
        <p:spPr bwMode="auto">
          <a:xfrm>
            <a:off x="-1" y="0"/>
            <a:ext cx="9334295"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xochimilco_isla_munecas.jpg"/>
          <p:cNvPicPr>
            <a:picLocks noChangeAspect="1" noChangeArrowheads="1"/>
          </p:cNvPicPr>
          <p:nvPr/>
        </p:nvPicPr>
        <p:blipFill>
          <a:blip r:embed="rId2"/>
          <a:srcRect/>
          <a:stretch>
            <a:fillRect/>
          </a:stretch>
        </p:blipFill>
        <p:spPr bwMode="auto">
          <a:xfrm>
            <a:off x="0" y="0"/>
            <a:ext cx="922699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000100" y="1071546"/>
            <a:ext cx="7286676" cy="492922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142976" y="1285860"/>
            <a:ext cx="6786610" cy="4524315"/>
          </a:xfrm>
          <a:prstGeom prst="rect">
            <a:avLst/>
          </a:prstGeom>
        </p:spPr>
        <p:txBody>
          <a:bodyPr wrap="square">
            <a:spAutoFit/>
          </a:bodyPr>
          <a:lstStyle/>
          <a:p>
            <a:pPr algn="ctr"/>
            <a:r>
              <a:rPr lang="es-ES" b="1" i="1" dirty="0" smtClean="0">
                <a:latin typeface="Arial Unicode MS" pitchFamily="34" charset="-128"/>
                <a:ea typeface="Arial Unicode MS" pitchFamily="34" charset="-128"/>
                <a:cs typeface="Arial Unicode MS" pitchFamily="34" charset="-128"/>
              </a:rPr>
              <a:t>La Isla de las muñecas</a:t>
            </a:r>
            <a:r>
              <a:rPr lang="es-ES" i="1" dirty="0" smtClean="0">
                <a:latin typeface="Arial Unicode MS" pitchFamily="34" charset="-128"/>
                <a:ea typeface="Arial Unicode MS" pitchFamily="34" charset="-128"/>
                <a:cs typeface="Arial Unicode MS" pitchFamily="34" charset="-128"/>
              </a:rPr>
              <a:t> es quizá la más espeluznante atracción turística en México. Ubicado dentro de una extensa red de canales, al sur de la </a:t>
            </a:r>
            <a:r>
              <a:rPr lang="es-ES" b="1" i="1" dirty="0" smtClean="0">
                <a:latin typeface="Arial Unicode MS" pitchFamily="34" charset="-128"/>
                <a:ea typeface="Arial Unicode MS" pitchFamily="34" charset="-128"/>
                <a:cs typeface="Arial Unicode MS" pitchFamily="34" charset="-128"/>
              </a:rPr>
              <a:t>Ciudad de México</a:t>
            </a:r>
            <a:r>
              <a:rPr lang="es-ES" i="1" dirty="0" smtClean="0">
                <a:latin typeface="Arial Unicode MS" pitchFamily="34" charset="-128"/>
                <a:ea typeface="Arial Unicode MS" pitchFamily="34" charset="-128"/>
                <a:cs typeface="Arial Unicode MS" pitchFamily="34" charset="-128"/>
              </a:rPr>
              <a:t>, la isla es un lugar lleno misterio y superstición.</a:t>
            </a:r>
          </a:p>
          <a:p>
            <a:pPr algn="ctr"/>
            <a:r>
              <a:rPr lang="es-ES" i="1" dirty="0" smtClean="0">
                <a:latin typeface="Arial Unicode MS" pitchFamily="34" charset="-128"/>
                <a:ea typeface="Arial Unicode MS" pitchFamily="34" charset="-128"/>
                <a:cs typeface="Arial Unicode MS" pitchFamily="34" charset="-128"/>
              </a:rPr>
              <a:t>Casi todos los árboles que crecen en la isla están decorados con viejas y mutiladas muñecas que da la sensación de que te están vigilando constantemente. La historia detrás de la Isla de la Muñecas comenzó cuando un ermitaño, con el nombre de </a:t>
            </a:r>
            <a:r>
              <a:rPr lang="es-ES" b="1" i="1" dirty="0" smtClean="0">
                <a:latin typeface="Arial Unicode MS" pitchFamily="34" charset="-128"/>
                <a:ea typeface="Arial Unicode MS" pitchFamily="34" charset="-128"/>
                <a:cs typeface="Arial Unicode MS" pitchFamily="34" charset="-128"/>
              </a:rPr>
              <a:t>Don Julián Santana,</a:t>
            </a:r>
            <a:r>
              <a:rPr lang="es-ES" i="1" dirty="0" smtClean="0">
                <a:latin typeface="Arial Unicode MS" pitchFamily="34" charset="-128"/>
                <a:ea typeface="Arial Unicode MS" pitchFamily="34" charset="-128"/>
                <a:cs typeface="Arial Unicode MS" pitchFamily="34" charset="-128"/>
              </a:rPr>
              <a:t> se mudó allí. Aunque él estaba casado, eligió vivir los últimos 50 años de su vida solo.</a:t>
            </a:r>
          </a:p>
          <a:p>
            <a:pPr algn="ctr"/>
            <a:r>
              <a:rPr lang="es-ES" i="1" dirty="0" smtClean="0">
                <a:latin typeface="Arial Unicode MS" pitchFamily="34" charset="-128"/>
                <a:ea typeface="Arial Unicode MS" pitchFamily="34" charset="-128"/>
                <a:cs typeface="Arial Unicode MS" pitchFamily="34" charset="-128"/>
              </a:rPr>
              <a:t>Don Julián decía que </a:t>
            </a:r>
            <a:r>
              <a:rPr lang="es-ES" b="1" i="1" dirty="0" smtClean="0">
                <a:latin typeface="Arial Unicode MS" pitchFamily="34" charset="-128"/>
                <a:ea typeface="Arial Unicode MS" pitchFamily="34" charset="-128"/>
                <a:cs typeface="Arial Unicode MS" pitchFamily="34" charset="-128"/>
              </a:rPr>
              <a:t>estaba acosado por el fantasma de una niña</a:t>
            </a:r>
            <a:r>
              <a:rPr lang="es-ES" i="1" dirty="0" smtClean="0">
                <a:latin typeface="Arial Unicode MS" pitchFamily="34" charset="-128"/>
                <a:ea typeface="Arial Unicode MS" pitchFamily="34" charset="-128"/>
                <a:cs typeface="Arial Unicode MS" pitchFamily="34" charset="-128"/>
              </a:rPr>
              <a:t> que se había ahogado en uno de los canales de la isla. Algunos dicen que pescaba las muñecas del canal porque creía que eran niños reales, pero la verdad es que fueron recogidas y puestas alrededor de su casa como un santuario para el espíritu que lo atormentaba.</a:t>
            </a:r>
          </a:p>
        </p:txBody>
      </p:sp>
      <p:pic>
        <p:nvPicPr>
          <p:cNvPr id="2052" name="Picture 4" descr="12"/>
          <p:cNvPicPr>
            <a:picLocks noChangeAspect="1" noChangeArrowheads="1"/>
          </p:cNvPicPr>
          <p:nvPr/>
        </p:nvPicPr>
        <p:blipFill>
          <a:blip r:embed="rId2"/>
          <a:srcRect/>
          <a:stretch>
            <a:fillRect/>
          </a:stretch>
        </p:blipFill>
        <p:spPr bwMode="auto">
          <a:xfrm>
            <a:off x="685772" y="785794"/>
            <a:ext cx="7886756" cy="5500726"/>
          </a:xfrm>
          <a:prstGeom prst="rect">
            <a:avLst/>
          </a:prstGeom>
          <a:noFill/>
          <a:ln w="9525">
            <a:noFill/>
            <a:miter lim="800000"/>
            <a:headEnd/>
            <a:tailEnd/>
          </a:ln>
        </p:spPr>
      </p:pic>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la-isla-de-las-muc3b1ecas-xochimilco4.jpg"/>
          <p:cNvPicPr>
            <a:picLocks noChangeAspect="1" noChangeArrowheads="1"/>
          </p:cNvPicPr>
          <p:nvPr/>
        </p:nvPicPr>
        <p:blipFill>
          <a:blip r:embed="rId3"/>
          <a:srcRect/>
          <a:stretch>
            <a:fillRect/>
          </a:stretch>
        </p:blipFill>
        <p:spPr bwMode="auto">
          <a:xfrm>
            <a:off x="0" y="0"/>
            <a:ext cx="9145731" cy="6858000"/>
          </a:xfrm>
          <a:prstGeom prst="rect">
            <a:avLst/>
          </a:prstGeom>
          <a:noFill/>
        </p:spPr>
      </p:pic>
    </p:spTree>
  </p:cSld>
  <p:clrMapOvr>
    <a:masterClrMapping/>
  </p:clrMapOvr>
  <p:transition spd="slow" advTm="5000">
    <p:dissolve/>
    <p:sndAc>
      <p:stSnd>
        <p:snd r:embed="rId2" name="paul mauriat - soleado.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SPIRI~1.JPG"/>
          <p:cNvPicPr>
            <a:picLocks noChangeAspect="1" noChangeArrowheads="1"/>
          </p:cNvPicPr>
          <p:nvPr/>
        </p:nvPicPr>
        <p:blipFill>
          <a:blip r:embed="rId2"/>
          <a:srcRect/>
          <a:stretch>
            <a:fillRect/>
          </a:stretch>
        </p:blipFill>
        <p:spPr bwMode="auto">
          <a:xfrm>
            <a:off x="-1" y="0"/>
            <a:ext cx="922700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vvvvv"/>
          <p:cNvPicPr>
            <a:picLocks noChangeAspect="1" noChangeArrowheads="1"/>
          </p:cNvPicPr>
          <p:nvPr/>
        </p:nvPicPr>
        <p:blipFill>
          <a:blip r:embed="rId2"/>
          <a:srcRect/>
          <a:stretch>
            <a:fillRect/>
          </a:stretch>
        </p:blipFill>
        <p:spPr bwMode="auto">
          <a:xfrm>
            <a:off x="-1" y="0"/>
            <a:ext cx="913113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la_isla_de_las_munec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6215074" y="357166"/>
            <a:ext cx="2786082" cy="614366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4" name="Picture 2" descr="C:\Documents and Settings\Dell\Escritorio\don-julian.jpg"/>
          <p:cNvPicPr>
            <a:picLocks noChangeAspect="1" noChangeArrowheads="1"/>
          </p:cNvPicPr>
          <p:nvPr/>
        </p:nvPicPr>
        <p:blipFill>
          <a:blip r:embed="rId2"/>
          <a:srcRect/>
          <a:stretch>
            <a:fillRect/>
          </a:stretch>
        </p:blipFill>
        <p:spPr bwMode="auto">
          <a:xfrm>
            <a:off x="0" y="0"/>
            <a:ext cx="6072198" cy="6814774"/>
          </a:xfrm>
          <a:prstGeom prst="rect">
            <a:avLst/>
          </a:prstGeom>
          <a:noFill/>
        </p:spPr>
      </p:pic>
      <p:sp>
        <p:nvSpPr>
          <p:cNvPr id="5" name="4 Rectángulo"/>
          <p:cNvSpPr/>
          <p:nvPr/>
        </p:nvSpPr>
        <p:spPr>
          <a:xfrm>
            <a:off x="6357950" y="571480"/>
            <a:ext cx="2428892" cy="5940088"/>
          </a:xfrm>
          <a:prstGeom prst="rect">
            <a:avLst/>
          </a:prstGeom>
        </p:spPr>
        <p:txBody>
          <a:bodyPr wrap="square">
            <a:spAutoFit/>
          </a:bodyPr>
          <a:lstStyle/>
          <a:p>
            <a:pPr algn="ctr"/>
            <a:r>
              <a:rPr lang="es-ES" sz="2000" i="1" dirty="0" smtClean="0">
                <a:latin typeface="Arial Unicode MS" pitchFamily="34" charset="-128"/>
                <a:ea typeface="Arial Unicode MS" pitchFamily="34" charset="-128"/>
                <a:cs typeface="Arial Unicode MS" pitchFamily="34" charset="-128"/>
              </a:rPr>
              <a:t>Todo comenzó hace más de 60 años cuando don Julián Santana, fundador de “la Isla de las Muñecas”, era víctima de constantes sustos por parte del </a:t>
            </a:r>
            <a:r>
              <a:rPr lang="es-ES" sz="2000" i="1" u="sng" dirty="0" smtClean="0">
                <a:latin typeface="Arial Unicode MS" pitchFamily="34" charset="-128"/>
                <a:ea typeface="Arial Unicode MS" pitchFamily="34" charset="-128"/>
                <a:cs typeface="Arial Unicode MS" pitchFamily="34" charset="-128"/>
              </a:rPr>
              <a:t>espíritu</a:t>
            </a:r>
            <a:r>
              <a:rPr lang="es-ES" sz="2000" i="1" dirty="0" smtClean="0">
                <a:latin typeface="Arial Unicode MS" pitchFamily="34" charset="-128"/>
                <a:ea typeface="Arial Unicode MS" pitchFamily="34" charset="-128"/>
                <a:cs typeface="Arial Unicode MS" pitchFamily="34" charset="-128"/>
              </a:rPr>
              <a:t> de una joven que murió ahogada frente a su chinampa (área de cultivo), donde llevaba una vida de ermitaño, sembrando y cosechando maíz y flores. </a:t>
            </a:r>
            <a:endParaRPr lang="es-ES" sz="2000" i="1" dirty="0">
              <a:latin typeface="Arial Unicode MS" pitchFamily="34" charset="-128"/>
              <a:ea typeface="Arial Unicode MS" pitchFamily="34" charset="-128"/>
              <a:cs typeface="Arial Unicode MS" pitchFamily="34" charset="-128"/>
            </a:endParaRPr>
          </a:p>
        </p:txBody>
      </p:sp>
      <p:pic>
        <p:nvPicPr>
          <p:cNvPr id="2052" name="Picture 4" descr="12"/>
          <p:cNvPicPr>
            <a:picLocks noChangeAspect="1" noChangeArrowheads="1"/>
          </p:cNvPicPr>
          <p:nvPr/>
        </p:nvPicPr>
        <p:blipFill>
          <a:blip r:embed="rId3"/>
          <a:srcRect/>
          <a:stretch>
            <a:fillRect/>
          </a:stretch>
        </p:blipFill>
        <p:spPr bwMode="auto">
          <a:xfrm>
            <a:off x="6072198" y="0"/>
            <a:ext cx="3071802" cy="6858000"/>
          </a:xfrm>
          <a:prstGeom prst="rect">
            <a:avLst/>
          </a:prstGeom>
          <a:noFill/>
          <a:ln w="9525">
            <a:noFill/>
            <a:miter lim="800000"/>
            <a:headEnd/>
            <a:tailEnd/>
          </a:ln>
        </p:spPr>
      </p:pic>
    </p:spTree>
  </p:cSld>
  <p:clrMapOvr>
    <a:masterClrMapping/>
  </p:clrMapOvr>
  <p:transition spd="slow"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untitled  z.bmp"/>
          <p:cNvPicPr>
            <a:picLocks noChangeAspect="1" noChangeArrowheads="1"/>
          </p:cNvPicPr>
          <p:nvPr/>
        </p:nvPicPr>
        <p:blipFill>
          <a:blip r:embed="rId2"/>
          <a:srcRect/>
          <a:stretch>
            <a:fillRect/>
          </a:stretch>
        </p:blipFill>
        <p:spPr bwMode="auto">
          <a:xfrm>
            <a:off x="-428660" y="-1357346"/>
            <a:ext cx="12190413" cy="863758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untitled.bmp"/>
          <p:cNvPicPr>
            <a:picLocks noChangeAspect="1" noChangeArrowheads="1"/>
          </p:cNvPicPr>
          <p:nvPr/>
        </p:nvPicPr>
        <p:blipFill>
          <a:blip r:embed="rId2"/>
          <a:srcRect/>
          <a:stretch>
            <a:fillRect/>
          </a:stretch>
        </p:blipFill>
        <p:spPr bwMode="auto">
          <a:xfrm>
            <a:off x="-1" y="0"/>
            <a:ext cx="9221953"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MUECAS~1.JPG"/>
          <p:cNvPicPr>
            <a:picLocks noChangeAspect="1" noChangeArrowheads="1"/>
          </p:cNvPicPr>
          <p:nvPr/>
        </p:nvPicPr>
        <p:blipFill>
          <a:blip r:embed="rId2"/>
          <a:srcRect/>
          <a:stretch>
            <a:fillRect/>
          </a:stretch>
        </p:blipFill>
        <p:spPr bwMode="auto">
          <a:xfrm>
            <a:off x="0" y="0"/>
            <a:ext cx="913789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Z_isla_de_las_munec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C:\Documents and Settings\Dell\Escritorio\la-isla-de-las-muc3b1ecas-xochimilco-500x335.jpg"/>
          <p:cNvPicPr>
            <a:picLocks noChangeAspect="1" noChangeArrowheads="1"/>
          </p:cNvPicPr>
          <p:nvPr/>
        </p:nvPicPr>
        <p:blipFill>
          <a:blip r:embed="rId2"/>
          <a:srcRect/>
          <a:stretch>
            <a:fillRect/>
          </a:stretch>
        </p:blipFill>
        <p:spPr bwMode="auto">
          <a:xfrm>
            <a:off x="0" y="0"/>
            <a:ext cx="916961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Documents and Settings\Dell\Escritorio\5004b00a1b7be_620x0.jpg"/>
          <p:cNvPicPr>
            <a:picLocks noChangeAspect="1" noChangeArrowheads="1"/>
          </p:cNvPicPr>
          <p:nvPr/>
        </p:nvPicPr>
        <p:blipFill>
          <a:blip r:embed="rId2"/>
          <a:srcRect/>
          <a:stretch>
            <a:fillRect/>
          </a:stretch>
        </p:blipFill>
        <p:spPr bwMode="auto">
          <a:xfrm>
            <a:off x="-1" y="0"/>
            <a:ext cx="917144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29190" y="785794"/>
            <a:ext cx="3714776"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49154" name="Picture 2" descr="C:\Documents and Settings\Dell\Escritorio\julian_santana_barrera2.jpg"/>
          <p:cNvPicPr>
            <a:picLocks noChangeAspect="1" noChangeArrowheads="1"/>
          </p:cNvPicPr>
          <p:nvPr/>
        </p:nvPicPr>
        <p:blipFill>
          <a:blip r:embed="rId3"/>
          <a:srcRect/>
          <a:stretch>
            <a:fillRect/>
          </a:stretch>
        </p:blipFill>
        <p:spPr bwMode="auto">
          <a:xfrm>
            <a:off x="0" y="0"/>
            <a:ext cx="4572000" cy="6906344"/>
          </a:xfrm>
          <a:prstGeom prst="rect">
            <a:avLst/>
          </a:prstGeom>
          <a:noFill/>
        </p:spPr>
      </p:pic>
      <p:sp>
        <p:nvSpPr>
          <p:cNvPr id="3" name="2 Rectángulo"/>
          <p:cNvSpPr/>
          <p:nvPr/>
        </p:nvSpPr>
        <p:spPr>
          <a:xfrm>
            <a:off x="5214942" y="1214422"/>
            <a:ext cx="3286116" cy="5088196"/>
          </a:xfrm>
          <a:prstGeom prst="rect">
            <a:avLst/>
          </a:prstGeom>
        </p:spPr>
        <p:txBody>
          <a:bodyPr wrap="square">
            <a:spAutoFit/>
          </a:bodyPr>
          <a:lstStyle/>
          <a:p>
            <a:pPr algn="ctr"/>
            <a:r>
              <a:rPr lang="es-ES" sz="2000" i="1" dirty="0" smtClean="0">
                <a:latin typeface="Arial Unicode MS" pitchFamily="34" charset="-128"/>
                <a:ea typeface="Arial Unicode MS" pitchFamily="34" charset="-128"/>
                <a:cs typeface="Arial Unicode MS" pitchFamily="34" charset="-128"/>
              </a:rPr>
              <a:t>Irónicamente, en 2001, </a:t>
            </a:r>
            <a:r>
              <a:rPr lang="es-ES" sz="2000" b="1" i="1" dirty="0" smtClean="0">
                <a:latin typeface="Arial Unicode MS" pitchFamily="34" charset="-128"/>
                <a:ea typeface="Arial Unicode MS" pitchFamily="34" charset="-128"/>
                <a:cs typeface="Arial Unicode MS" pitchFamily="34" charset="-128"/>
              </a:rPr>
              <a:t>Don Julián Santana fue encontrado muerto</a:t>
            </a:r>
            <a:r>
              <a:rPr lang="es-ES" sz="2000" i="1" dirty="0" smtClean="0">
                <a:latin typeface="Arial Unicode MS" pitchFamily="34" charset="-128"/>
                <a:ea typeface="Arial Unicode MS" pitchFamily="34" charset="-128"/>
                <a:cs typeface="Arial Unicode MS" pitchFamily="34" charset="-128"/>
              </a:rPr>
              <a:t> por su sobrino, en el mismo canal que, según dijo, la niña se ahogó. Ahora la isla de las muñecas es una de las atracciones turísticas más extrañas del mundo. Algunos turistas que visitaron este lugar reclaman del susurro de las muñecas y deben ofrecer un regalo al poner un pie en la isla, para apaciguar los fantasmas</a:t>
            </a:r>
            <a:endParaRPr lang="es-ES" sz="2000" i="1" dirty="0">
              <a:latin typeface="Arial Unicode MS" pitchFamily="34" charset="-128"/>
              <a:ea typeface="Arial Unicode MS" pitchFamily="34" charset="-128"/>
              <a:cs typeface="Arial Unicode MS" pitchFamily="34" charset="-128"/>
            </a:endParaRPr>
          </a:p>
        </p:txBody>
      </p:sp>
      <p:pic>
        <p:nvPicPr>
          <p:cNvPr id="5" name="Picture 4" descr="12"/>
          <p:cNvPicPr>
            <a:picLocks noChangeAspect="1" noChangeArrowheads="1"/>
          </p:cNvPicPr>
          <p:nvPr/>
        </p:nvPicPr>
        <p:blipFill>
          <a:blip r:embed="rId4"/>
          <a:srcRect/>
          <a:stretch>
            <a:fillRect/>
          </a:stretch>
        </p:blipFill>
        <p:spPr bwMode="auto">
          <a:xfrm>
            <a:off x="4857752" y="571480"/>
            <a:ext cx="3929050" cy="6000792"/>
          </a:xfrm>
          <a:prstGeom prst="rect">
            <a:avLst/>
          </a:prstGeom>
          <a:noFill/>
          <a:ln w="9525">
            <a:noFill/>
            <a:miter lim="800000"/>
            <a:headEnd/>
            <a:tailEnd/>
          </a:ln>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onecachunga.jpg"/>
          <p:cNvPicPr>
            <a:picLocks noChangeAspect="1" noChangeArrowheads="1"/>
          </p:cNvPicPr>
          <p:nvPr/>
        </p:nvPicPr>
        <p:blipFill>
          <a:blip r:embed="rId2"/>
          <a:srcRect/>
          <a:stretch>
            <a:fillRect/>
          </a:stretch>
        </p:blipFill>
        <p:spPr bwMode="auto">
          <a:xfrm>
            <a:off x="0" y="0"/>
            <a:ext cx="911971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error-isla_de_las_munecas.jpg"/>
          <p:cNvPicPr>
            <a:picLocks noChangeAspect="1" noChangeArrowheads="1"/>
          </p:cNvPicPr>
          <p:nvPr/>
        </p:nvPicPr>
        <p:blipFill>
          <a:blip r:embed="rId2"/>
          <a:srcRect/>
          <a:stretch>
            <a:fillRect/>
          </a:stretch>
        </p:blipFill>
        <p:spPr bwMode="auto">
          <a:xfrm>
            <a:off x="0" y="0"/>
            <a:ext cx="915393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IMG_0796_img_assist_custom-600x45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Dell\Escritorio\isla_munecas.jpg"/>
          <p:cNvPicPr>
            <a:picLocks noChangeAspect="1" noChangeArrowheads="1"/>
          </p:cNvPicPr>
          <p:nvPr/>
        </p:nvPicPr>
        <p:blipFill>
          <a:blip r:embed="rId2"/>
          <a:srcRect/>
          <a:stretch>
            <a:fillRect/>
          </a:stretch>
        </p:blipFill>
        <p:spPr bwMode="auto">
          <a:xfrm>
            <a:off x="-1" y="0"/>
            <a:ext cx="914307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685772" y="785794"/>
            <a:ext cx="7886756" cy="5500726"/>
          </a:xfrm>
          <a:prstGeom prst="rect">
            <a:avLst/>
          </a:prstGeom>
          <a:noFill/>
          <a:ln w="9525">
            <a:noFill/>
            <a:miter lim="800000"/>
            <a:headEnd/>
            <a:tailEnd/>
          </a:ln>
        </p:spPr>
      </p:pic>
      <p:sp>
        <p:nvSpPr>
          <p:cNvPr id="35844" name="Rectangle 4"/>
          <p:cNvSpPr>
            <a:spLocks noChangeArrowheads="1"/>
          </p:cNvSpPr>
          <p:nvPr/>
        </p:nvSpPr>
        <p:spPr bwMode="auto">
          <a:xfrm>
            <a:off x="1000100" y="1071546"/>
            <a:ext cx="7286676" cy="492922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285852" y="785794"/>
            <a:ext cx="6858048" cy="5078313"/>
          </a:xfrm>
          <a:prstGeom prst="rect">
            <a:avLst/>
          </a:prstGeom>
        </p:spPr>
        <p:txBody>
          <a:bodyPr wrap="square">
            <a:spAutoFit/>
          </a:bodyPr>
          <a:lstStyle/>
          <a:p>
            <a:pPr algn="ctr"/>
            <a:r>
              <a:rPr lang="es-ES" dirty="0" smtClean="0">
                <a:latin typeface="Arial Unicode MS" pitchFamily="34" charset="-128"/>
                <a:ea typeface="Arial Unicode MS" pitchFamily="34" charset="-128"/>
                <a:cs typeface="Arial Unicode MS" pitchFamily="34" charset="-128"/>
              </a:rPr>
              <a:t/>
            </a:r>
            <a:br>
              <a:rPr lang="es-ES"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Para contrarrestar el incesante penar de la </a:t>
            </a:r>
            <a:r>
              <a:rPr lang="es-ES" i="1" u="sng" dirty="0" smtClean="0">
                <a:latin typeface="Arial Unicode MS" pitchFamily="34" charset="-128"/>
                <a:ea typeface="Arial Unicode MS" pitchFamily="34" charset="-128"/>
                <a:cs typeface="Arial Unicode MS" pitchFamily="34" charset="-128"/>
              </a:rPr>
              <a:t>joven</a:t>
            </a:r>
            <a:r>
              <a:rPr lang="es-ES" i="1" dirty="0" smtClean="0">
                <a:latin typeface="Arial Unicode MS" pitchFamily="34" charset="-128"/>
                <a:ea typeface="Arial Unicode MS" pitchFamily="34" charset="-128"/>
                <a:cs typeface="Arial Unicode MS" pitchFamily="34" charset="-128"/>
              </a:rPr>
              <a:t>, decidió recolectar muñecas tiradas en los cientos de canales de Xochimilco o en la basura de los barrios aledaños, para colgarlas en los árboles que rodean su choza y así “espantar al espanto”.</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A medida que nos acercamos navegando sobre el canal de Apatlaco, el ambiente se vuelve denso, la lluvia </a:t>
            </a:r>
            <a:r>
              <a:rPr lang="es-ES" i="1" u="sng" dirty="0" smtClean="0">
                <a:latin typeface="Arial Unicode MS" pitchFamily="34" charset="-128"/>
                <a:ea typeface="Arial Unicode MS" pitchFamily="34" charset="-128"/>
                <a:cs typeface="Arial Unicode MS" pitchFamily="34" charset="-128"/>
              </a:rPr>
              <a:t>comienza </a:t>
            </a:r>
            <a:r>
              <a:rPr lang="es-ES" i="1" dirty="0" smtClean="0">
                <a:latin typeface="Arial Unicode MS" pitchFamily="34" charset="-128"/>
                <a:ea typeface="Arial Unicode MS" pitchFamily="34" charset="-128"/>
                <a:cs typeface="Arial Unicode MS" pitchFamily="34" charset="-128"/>
              </a:rPr>
              <a:t>a caer con más fuerza nublando la visibilidad, como si la Isla de las Muñecas advirtiera nuestra llegada.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Estando a tan sólo 20 metros de distancia de nuestro destino, de un trayecto de hora y media desde el embarcadero San Cristóbal en Xochimilco, por fin se logran divisar las cabezas empaladas y cuerpos mutilados de las muñecas que en su momento fueron cómplices de </a:t>
            </a:r>
            <a:r>
              <a:rPr lang="es-ES" i="1" u="sng" dirty="0" smtClean="0">
                <a:latin typeface="Arial Unicode MS" pitchFamily="34" charset="-128"/>
                <a:ea typeface="Arial Unicode MS" pitchFamily="34" charset="-128"/>
                <a:cs typeface="Arial Unicode MS" pitchFamily="34" charset="-128"/>
              </a:rPr>
              <a:t>juego</a:t>
            </a:r>
            <a:r>
              <a:rPr lang="es-ES" i="1" dirty="0" smtClean="0">
                <a:latin typeface="Arial Unicode MS" pitchFamily="34" charset="-128"/>
                <a:ea typeface="Arial Unicode MS" pitchFamily="34" charset="-128"/>
                <a:cs typeface="Arial Unicode MS" pitchFamily="34" charset="-128"/>
              </a:rPr>
              <a:t> de cientos de niñas y que ahora son guardianas de la isla. </a:t>
            </a:r>
            <a:endParaRPr lang="es-ES"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ex11112012_3.png"/>
          <p:cNvPicPr>
            <a:picLocks noChangeAspect="1" noChangeArrowheads="1"/>
          </p:cNvPicPr>
          <p:nvPr/>
        </p:nvPicPr>
        <p:blipFill>
          <a:blip r:embed="rId3"/>
          <a:srcRect/>
          <a:stretch>
            <a:fillRect/>
          </a:stretch>
        </p:blipFill>
        <p:spPr bwMode="auto">
          <a:xfrm>
            <a:off x="0" y="0"/>
            <a:ext cx="9140134" cy="6858000"/>
          </a:xfrm>
          <a:prstGeom prst="rect">
            <a:avLst/>
          </a:prstGeom>
          <a:noFill/>
        </p:spPr>
      </p:pic>
    </p:spTree>
  </p:cSld>
  <p:clrMapOvr>
    <a:masterClrMapping/>
  </p:clrMapOvr>
  <p:transition spd="slow" advTm="5000">
    <p:dissolve/>
    <p:sndAc>
      <p:stSnd>
        <p:snd r:embed="rId2" name="tengo una muñeca vestida de azul.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ISLA-D~1.JPG"/>
          <p:cNvPicPr>
            <a:picLocks noChangeAspect="1" noChangeArrowheads="1"/>
          </p:cNvPicPr>
          <p:nvPr/>
        </p:nvPicPr>
        <p:blipFill>
          <a:blip r:embed="rId2"/>
          <a:srcRect/>
          <a:stretch>
            <a:fillRect/>
          </a:stretch>
        </p:blipFill>
        <p:spPr bwMode="auto">
          <a:xfrm>
            <a:off x="0" y="0"/>
            <a:ext cx="924849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C:\Documents and Settings\Dell\Escritorio\5004b00a345c6_620x0.jpg"/>
          <p:cNvPicPr>
            <a:picLocks noChangeAspect="1" noChangeArrowheads="1"/>
          </p:cNvPicPr>
          <p:nvPr/>
        </p:nvPicPr>
        <p:blipFill>
          <a:blip r:embed="rId2"/>
          <a:srcRect/>
          <a:stretch>
            <a:fillRect/>
          </a:stretch>
        </p:blipFill>
        <p:spPr bwMode="auto">
          <a:xfrm>
            <a:off x="0" y="0"/>
            <a:ext cx="922290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descr="C:\Documents and Settings\Dell\Escritorio\5004b00a24010_620x0.jpg"/>
          <p:cNvPicPr>
            <a:picLocks noChangeAspect="1" noChangeArrowheads="1"/>
          </p:cNvPicPr>
          <p:nvPr/>
        </p:nvPicPr>
        <p:blipFill>
          <a:blip r:embed="rId3"/>
          <a:srcRect/>
          <a:stretch>
            <a:fillRect/>
          </a:stretch>
        </p:blipFill>
        <p:spPr bwMode="auto">
          <a:xfrm>
            <a:off x="0" y="0"/>
            <a:ext cx="9171449" cy="6858000"/>
          </a:xfrm>
          <a:prstGeom prst="rect">
            <a:avLst/>
          </a:prstGeom>
          <a:noFill/>
        </p:spPr>
      </p:pic>
    </p:spTree>
  </p:cSld>
  <p:clrMapOvr>
    <a:masterClrMapping/>
  </p:clrMapOvr>
  <p:transition spd="slow" advTm="5000">
    <p:dissolve/>
    <p:sndAc>
      <p:stSnd>
        <p:snd r:embed="rId2" name="tengo una muñeca vestida de azul.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isla-de-las-munecas-1-copia.pn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001fd04cfc6211492ac70a.jpg"/>
          <p:cNvPicPr>
            <a:picLocks noChangeAspect="1" noChangeArrowheads="1"/>
          </p:cNvPicPr>
          <p:nvPr/>
        </p:nvPicPr>
        <p:blipFill>
          <a:blip r:embed="rId2"/>
          <a:srcRect/>
          <a:stretch>
            <a:fillRect/>
          </a:stretch>
        </p:blipFill>
        <p:spPr bwMode="auto">
          <a:xfrm>
            <a:off x="0" y="0"/>
            <a:ext cx="915273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685772" y="785794"/>
            <a:ext cx="7886756" cy="5500726"/>
          </a:xfrm>
          <a:prstGeom prst="rect">
            <a:avLst/>
          </a:prstGeom>
          <a:noFill/>
          <a:ln w="9525">
            <a:noFill/>
            <a:miter lim="800000"/>
            <a:headEnd/>
            <a:tailEnd/>
          </a:ln>
        </p:spPr>
      </p:pic>
      <p:sp>
        <p:nvSpPr>
          <p:cNvPr id="35844" name="Rectangle 4"/>
          <p:cNvSpPr>
            <a:spLocks noChangeArrowheads="1"/>
          </p:cNvSpPr>
          <p:nvPr/>
        </p:nvSpPr>
        <p:spPr bwMode="auto">
          <a:xfrm>
            <a:off x="1000100" y="1071546"/>
            <a:ext cx="7286676" cy="492922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357290" y="1643050"/>
            <a:ext cx="6715172" cy="3785652"/>
          </a:xfrm>
          <a:prstGeom prst="rect">
            <a:avLst/>
          </a:prstGeom>
        </p:spPr>
        <p:txBody>
          <a:bodyPr wrap="square">
            <a:spAutoFit/>
          </a:bodyPr>
          <a:lstStyle/>
          <a:p>
            <a:pPr algn="ctr"/>
            <a:r>
              <a:rPr lang="es-ES" sz="2000" i="1" dirty="0" smtClean="0">
                <a:latin typeface="Arial Unicode MS" pitchFamily="34" charset="-128"/>
                <a:ea typeface="Arial Unicode MS" pitchFamily="34" charset="-128"/>
                <a:cs typeface="Arial Unicode MS" pitchFamily="34" charset="-128"/>
              </a:rPr>
              <a:t>Desde una de las tres chozas que forman parte de la leyenda, sale a recibirnos a paso cansado Anastasio Santana Velasco, sobrino del fundador y heredero del legado que durante muchos años ha conquistado la atención de miles de personas en todo el mundo, que viajan sólo para visitar, pedirle un favor o agradecerle a La Moneca, la muñeca favorita de don Julián.</a:t>
            </a:r>
            <a:br>
              <a:rPr lang="es-ES" sz="2000" i="1" dirty="0" smtClean="0">
                <a:latin typeface="Arial Unicode MS" pitchFamily="34" charset="-128"/>
                <a:ea typeface="Arial Unicode MS" pitchFamily="34" charset="-128"/>
                <a:cs typeface="Arial Unicode MS" pitchFamily="34" charset="-128"/>
              </a:rPr>
            </a:br>
            <a:r>
              <a:rPr lang="es-ES" sz="2000" i="1" dirty="0" smtClean="0">
                <a:latin typeface="Arial Unicode MS" pitchFamily="34" charset="-128"/>
                <a:ea typeface="Arial Unicode MS" pitchFamily="34" charset="-128"/>
                <a:cs typeface="Arial Unicode MS" pitchFamily="34" charset="-128"/>
              </a:rPr>
              <a:t/>
            </a:r>
            <a:br>
              <a:rPr lang="es-ES" sz="2000" i="1" dirty="0" smtClean="0">
                <a:latin typeface="Arial Unicode MS" pitchFamily="34" charset="-128"/>
                <a:ea typeface="Arial Unicode MS" pitchFamily="34" charset="-128"/>
                <a:cs typeface="Arial Unicode MS" pitchFamily="34" charset="-128"/>
              </a:rPr>
            </a:br>
            <a:r>
              <a:rPr lang="es-ES" sz="2000" i="1" dirty="0" smtClean="0">
                <a:latin typeface="Arial Unicode MS" pitchFamily="34" charset="-128"/>
                <a:ea typeface="Arial Unicode MS" pitchFamily="34" charset="-128"/>
                <a:cs typeface="Arial Unicode MS" pitchFamily="34" charset="-128"/>
              </a:rPr>
              <a:t>Comparte el </a:t>
            </a:r>
            <a:r>
              <a:rPr lang="es-ES" sz="2000" i="1" u="sng" dirty="0" smtClean="0">
                <a:latin typeface="Arial Unicode MS" pitchFamily="34" charset="-128"/>
                <a:ea typeface="Arial Unicode MS" pitchFamily="34" charset="-128"/>
                <a:cs typeface="Arial Unicode MS" pitchFamily="34" charset="-128"/>
              </a:rPr>
              <a:t>interior </a:t>
            </a:r>
            <a:r>
              <a:rPr lang="es-ES" sz="2000" i="1" dirty="0" smtClean="0">
                <a:latin typeface="Arial Unicode MS" pitchFamily="34" charset="-128"/>
                <a:ea typeface="Arial Unicode MS" pitchFamily="34" charset="-128"/>
                <a:cs typeface="Arial Unicode MS" pitchFamily="34" charset="-128"/>
              </a:rPr>
              <a:t>de la choza principal con cientos de muñecas consumidas por el tiempo, de porcelana o trapo. Desde ese punto, platicamos con Anastasio, quien refleja nerviosismo y misterio.</a:t>
            </a:r>
            <a:endParaRPr lang="es-ES" sz="2000"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C:\Documents and Settings\Dell\Escritorio\5004b00a2c0f6_620x0.jpg"/>
          <p:cNvPicPr>
            <a:picLocks noChangeAspect="1" noChangeArrowheads="1"/>
          </p:cNvPicPr>
          <p:nvPr/>
        </p:nvPicPr>
        <p:blipFill>
          <a:blip r:embed="rId2"/>
          <a:srcRect/>
          <a:stretch>
            <a:fillRect/>
          </a:stretch>
        </p:blipFill>
        <p:spPr bwMode="auto">
          <a:xfrm>
            <a:off x="0" y="0"/>
            <a:ext cx="922290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3643314"/>
            <a:ext cx="9144000" cy="321468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285720" y="3995678"/>
            <a:ext cx="8429684" cy="3139321"/>
          </a:xfrm>
          <a:prstGeom prst="rect">
            <a:avLst/>
          </a:prstGeom>
        </p:spPr>
        <p:txBody>
          <a:bodyPr wrap="square">
            <a:spAutoFit/>
          </a:bodyPr>
          <a:lstStyle/>
          <a:p>
            <a:pPr algn="ctr"/>
            <a:r>
              <a:rPr lang="es-ES" b="1" i="1" dirty="0" smtClean="0">
                <a:latin typeface="Arial Unicode MS" pitchFamily="34" charset="-128"/>
                <a:ea typeface="Arial Unicode MS" pitchFamily="34" charset="-128"/>
                <a:cs typeface="Arial Unicode MS" pitchFamily="34" charset="-128"/>
              </a:rPr>
              <a:t>-¿Por qué La Moneca era su favorita? </a:t>
            </a:r>
            <a:r>
              <a:rPr lang="es-ES" i="1" dirty="0" smtClean="0">
                <a:latin typeface="Arial Unicode MS" pitchFamily="34" charset="-128"/>
                <a:ea typeface="Arial Unicode MS" pitchFamily="34" charset="-128"/>
                <a:cs typeface="Arial Unicode MS" pitchFamily="34" charset="-128"/>
              </a:rPr>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
            </a:r>
            <a:br>
              <a:rPr lang="es-ES" i="1" dirty="0" smtClean="0">
                <a:latin typeface="Arial Unicode MS" pitchFamily="34" charset="-128"/>
                <a:ea typeface="Arial Unicode MS" pitchFamily="34" charset="-128"/>
                <a:cs typeface="Arial Unicode MS" pitchFamily="34" charset="-128"/>
              </a:rPr>
            </a:br>
            <a:r>
              <a:rPr lang="es-ES" i="1" dirty="0" smtClean="0">
                <a:latin typeface="Arial Unicode MS" pitchFamily="34" charset="-128"/>
                <a:ea typeface="Arial Unicode MS" pitchFamily="34" charset="-128"/>
                <a:cs typeface="Arial Unicode MS" pitchFamily="34" charset="-128"/>
              </a:rPr>
              <a:t>“La encontró tirada en el canal, un 28 de agosto, día de San Agustín, por eso se </a:t>
            </a:r>
            <a:r>
              <a:rPr lang="es-ES" i="1" u="sng" dirty="0" smtClean="0">
                <a:latin typeface="Arial Unicode MS" pitchFamily="34" charset="-128"/>
                <a:ea typeface="Arial Unicode MS" pitchFamily="34" charset="-128"/>
                <a:cs typeface="Arial Unicode MS" pitchFamily="34" charset="-128"/>
              </a:rPr>
              <a:t>llama</a:t>
            </a:r>
            <a:r>
              <a:rPr lang="es-ES" i="1" u="sng" dirty="0">
                <a:latin typeface="Arial Unicode MS" pitchFamily="34" charset="-128"/>
                <a:ea typeface="Arial Unicode MS" pitchFamily="34" charset="-128"/>
                <a:cs typeface="Arial Unicode MS" pitchFamily="34" charset="-128"/>
              </a:rPr>
              <a:t> </a:t>
            </a:r>
            <a:r>
              <a:rPr lang="es-ES" i="1" dirty="0" smtClean="0">
                <a:latin typeface="Arial Unicode MS" pitchFamily="34" charset="-128"/>
                <a:ea typeface="Arial Unicode MS" pitchFamily="34" charset="-128"/>
                <a:cs typeface="Arial Unicode MS" pitchFamily="34" charset="-128"/>
              </a:rPr>
              <a:t>Agustinita, nomás que mi tío le decía de cariño La Moneca; desde que la encontró la quiso más que a las demás, incluso, es la única que tiene nombre, porque decía que era milagrosa, pues concedía favores y ahuyentaba las malas vibras. Por eso tiene en su altar moneditas, pulseritas y otras cosas. La gente le pide que le vaya bien en su trabajo, en la escuela, con la familia y le dejan algo en recompensa”. </a:t>
            </a:r>
            <a:r>
              <a:rPr lang="es-ES" dirty="0" smtClean="0"/>
              <a:t/>
            </a:r>
            <a:br>
              <a:rPr lang="es-ES" dirty="0" smtClean="0"/>
            </a:br>
            <a:r>
              <a:rPr lang="es-ES" b="1" dirty="0" smtClean="0"/>
              <a:t/>
            </a:r>
            <a:br>
              <a:rPr lang="es-ES" b="1" dirty="0" smtClean="0"/>
            </a:br>
            <a:endParaRPr lang="es-ES" dirty="0"/>
          </a:p>
        </p:txBody>
      </p:sp>
      <p:pic>
        <p:nvPicPr>
          <p:cNvPr id="3" name="Picture 1" descr="C:\Documents and Settings\Dell\Escritorio\P153IS~1.JPG"/>
          <p:cNvPicPr>
            <a:picLocks noChangeAspect="1" noChangeArrowheads="1"/>
          </p:cNvPicPr>
          <p:nvPr/>
        </p:nvPicPr>
        <p:blipFill>
          <a:blip r:embed="rId2"/>
          <a:srcRect/>
          <a:stretch>
            <a:fillRect/>
          </a:stretch>
        </p:blipFill>
        <p:spPr bwMode="auto">
          <a:xfrm>
            <a:off x="0" y="0"/>
            <a:ext cx="9199368" cy="3643314"/>
          </a:xfrm>
          <a:prstGeom prst="rect">
            <a:avLst/>
          </a:prstGeom>
          <a:noFill/>
        </p:spPr>
      </p:pic>
      <p:pic>
        <p:nvPicPr>
          <p:cNvPr id="5" name="Picture 4" descr="12"/>
          <p:cNvPicPr>
            <a:picLocks noChangeAspect="1" noChangeArrowheads="1"/>
          </p:cNvPicPr>
          <p:nvPr/>
        </p:nvPicPr>
        <p:blipFill>
          <a:blip r:embed="rId3"/>
          <a:srcRect/>
          <a:stretch>
            <a:fillRect/>
          </a:stretch>
        </p:blipFill>
        <p:spPr bwMode="auto">
          <a:xfrm>
            <a:off x="0" y="3643314"/>
            <a:ext cx="9144000" cy="3214686"/>
          </a:xfrm>
          <a:prstGeom prst="rect">
            <a:avLst/>
          </a:prstGeom>
          <a:noFill/>
          <a:ln w="9525">
            <a:noFill/>
            <a:miter lim="800000"/>
            <a:headEnd/>
            <a:tailEnd/>
          </a:ln>
        </p:spPr>
      </p:pic>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isla-munecas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munecas2.jpg"/>
          <p:cNvPicPr>
            <a:picLocks noChangeAspect="1" noChangeArrowheads="1"/>
          </p:cNvPicPr>
          <p:nvPr/>
        </p:nvPicPr>
        <p:blipFill>
          <a:blip r:embed="rId2"/>
          <a:srcRect/>
          <a:stretch>
            <a:fillRect/>
          </a:stretch>
        </p:blipFill>
        <p:spPr bwMode="auto">
          <a:xfrm>
            <a:off x="0" y="-1"/>
            <a:ext cx="9144000" cy="7032327"/>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5" name="4 Rectángulo"/>
          <p:cNvSpPr/>
          <p:nvPr/>
        </p:nvSpPr>
        <p:spPr>
          <a:xfrm>
            <a:off x="2286000" y="2136339"/>
            <a:ext cx="5214958" cy="2554545"/>
          </a:xfrm>
          <a:prstGeom prst="rect">
            <a:avLst/>
          </a:prstGeom>
        </p:spPr>
        <p:txBody>
          <a:bodyPr wrap="square">
            <a:spAutoFit/>
          </a:bodyPr>
          <a:lstStyle/>
          <a:p>
            <a:pPr algn="ctr"/>
            <a:r>
              <a:rPr lang="es-ES" sz="2000" b="1" i="1" dirty="0" smtClean="0">
                <a:latin typeface="Arial Unicode MS" pitchFamily="34" charset="-128"/>
                <a:ea typeface="Arial Unicode MS" pitchFamily="34" charset="-128"/>
                <a:cs typeface="Arial Unicode MS" pitchFamily="34" charset="-128"/>
              </a:rPr>
              <a:t>-¿A usted le ha concedido algún favor? </a:t>
            </a:r>
            <a:br>
              <a:rPr lang="es-ES" sz="2000" b="1" i="1" dirty="0" smtClean="0">
                <a:latin typeface="Arial Unicode MS" pitchFamily="34" charset="-128"/>
                <a:ea typeface="Arial Unicode MS" pitchFamily="34" charset="-128"/>
                <a:cs typeface="Arial Unicode MS" pitchFamily="34" charset="-128"/>
              </a:rPr>
            </a:br>
            <a:r>
              <a:rPr lang="es-ES" sz="2000" b="1" i="1" dirty="0" smtClean="0">
                <a:latin typeface="Arial Unicode MS" pitchFamily="34" charset="-128"/>
                <a:ea typeface="Arial Unicode MS" pitchFamily="34" charset="-128"/>
                <a:cs typeface="Arial Unicode MS" pitchFamily="34" charset="-128"/>
              </a:rPr>
              <a:t/>
            </a:r>
            <a:br>
              <a:rPr lang="es-ES" sz="2000" b="1" i="1" dirty="0" smtClean="0">
                <a:latin typeface="Arial Unicode MS" pitchFamily="34" charset="-128"/>
                <a:ea typeface="Arial Unicode MS" pitchFamily="34" charset="-128"/>
                <a:cs typeface="Arial Unicode MS" pitchFamily="34" charset="-128"/>
              </a:rPr>
            </a:br>
            <a:r>
              <a:rPr lang="es-ES" sz="2000" i="1" dirty="0" smtClean="0">
                <a:latin typeface="Arial Unicode MS" pitchFamily="34" charset="-128"/>
                <a:ea typeface="Arial Unicode MS" pitchFamily="34" charset="-128"/>
                <a:cs typeface="Arial Unicode MS" pitchFamily="34" charset="-128"/>
              </a:rPr>
              <a:t>“Sí, varios. Siempre le pido que tenga salud y para echar un taquito, y no me lo va a creer, joven, pero a mis 54 años nunca he tenido necesidad de ir a ver al doctor, y aunque sea poquito, pero siempre tengo algo para comer y es más que suficiente”.</a:t>
            </a:r>
            <a:endParaRPr lang="es-ES" sz="2000"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la-isla-de-las-muc3b1ecas-xochimilco3.jpg"/>
          <p:cNvPicPr>
            <a:picLocks noChangeAspect="1" noChangeArrowheads="1"/>
          </p:cNvPicPr>
          <p:nvPr/>
        </p:nvPicPr>
        <p:blipFill>
          <a:blip r:embed="rId2"/>
          <a:srcRect/>
          <a:stretch>
            <a:fillRect/>
          </a:stretch>
        </p:blipFill>
        <p:spPr bwMode="auto">
          <a:xfrm>
            <a:off x="-1" y="0"/>
            <a:ext cx="917068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Documents and Settings\Dell\Escritorio\untitled.bmp"/>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5000">
    <p:dissolve/>
    <p:sndAc>
      <p:stSnd>
        <p:snd r:embed="rId2" name="Clayderman_and_James_Last-Les-Mers-Mortes.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isla-munecas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munec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259964_liliypabl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isla-munecas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Documents and Settings\Dell\Escritorio\isla_munecas_xochimilco2.jpg"/>
          <p:cNvPicPr>
            <a:picLocks noChangeAspect="1" noChangeArrowheads="1"/>
          </p:cNvPicPr>
          <p:nvPr/>
        </p:nvPicPr>
        <p:blipFill>
          <a:blip r:embed="rId2"/>
          <a:srcRect/>
          <a:stretch>
            <a:fillRect/>
          </a:stretch>
        </p:blipFill>
        <p:spPr bwMode="auto">
          <a:xfrm>
            <a:off x="0" y="0"/>
            <a:ext cx="914306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Documents and Settings\Dell\Escritorio\isla_munecas_xochimilco1.jpg"/>
          <p:cNvPicPr>
            <a:picLocks noChangeAspect="1" noChangeArrowheads="1"/>
          </p:cNvPicPr>
          <p:nvPr/>
        </p:nvPicPr>
        <p:blipFill>
          <a:blip r:embed="rId2"/>
          <a:srcRect/>
          <a:stretch>
            <a:fillRect/>
          </a:stretch>
        </p:blipFill>
        <p:spPr bwMode="auto">
          <a:xfrm>
            <a:off x="0" y="0"/>
            <a:ext cx="915813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mu__ecasIsl_blog.jpg"/>
          <p:cNvPicPr>
            <a:picLocks noChangeAspect="1" noChangeArrowheads="1"/>
          </p:cNvPicPr>
          <p:nvPr/>
        </p:nvPicPr>
        <p:blipFill>
          <a:blip r:embed="rId3"/>
          <a:srcRect/>
          <a:stretch>
            <a:fillRect/>
          </a:stretch>
        </p:blipFill>
        <p:spPr bwMode="auto">
          <a:xfrm>
            <a:off x="0" y="0"/>
            <a:ext cx="4643438" cy="6982614"/>
          </a:xfrm>
          <a:prstGeom prst="rect">
            <a:avLst/>
          </a:prstGeom>
          <a:noFill/>
        </p:spPr>
      </p:pic>
      <p:pic>
        <p:nvPicPr>
          <p:cNvPr id="3" name="Picture 2" descr="C:\Documents and Settings\Dell\Escritorio\munecas3.jpg"/>
          <p:cNvPicPr>
            <a:picLocks noChangeAspect="1" noChangeArrowheads="1"/>
          </p:cNvPicPr>
          <p:nvPr/>
        </p:nvPicPr>
        <p:blipFill>
          <a:blip r:embed="rId4"/>
          <a:srcRect/>
          <a:stretch>
            <a:fillRect/>
          </a:stretch>
        </p:blipFill>
        <p:spPr bwMode="auto">
          <a:xfrm>
            <a:off x="4479774" y="0"/>
            <a:ext cx="466422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Xo-Munecas.jpg"/>
          <p:cNvPicPr>
            <a:picLocks noChangeAspect="1" noChangeArrowheads="1"/>
          </p:cNvPicPr>
          <p:nvPr/>
        </p:nvPicPr>
        <p:blipFill>
          <a:blip r:embed="rId2"/>
          <a:srcRect/>
          <a:stretch>
            <a:fillRect/>
          </a:stretch>
        </p:blipFill>
        <p:spPr bwMode="auto">
          <a:xfrm>
            <a:off x="0" y="0"/>
            <a:ext cx="4500562" cy="6998375"/>
          </a:xfrm>
          <a:prstGeom prst="rect">
            <a:avLst/>
          </a:prstGeom>
          <a:noFill/>
        </p:spPr>
      </p:pic>
      <p:pic>
        <p:nvPicPr>
          <p:cNvPr id="3" name="Picture 2" descr="C:\Documents and Settings\Dell\Escritorio\munecas3.jpg"/>
          <p:cNvPicPr>
            <a:picLocks noChangeAspect="1" noChangeArrowheads="1"/>
          </p:cNvPicPr>
          <p:nvPr/>
        </p:nvPicPr>
        <p:blipFill>
          <a:blip r:embed="rId3"/>
          <a:srcRect/>
          <a:stretch>
            <a:fillRect/>
          </a:stretch>
        </p:blipFill>
        <p:spPr bwMode="auto">
          <a:xfrm>
            <a:off x="4286248" y="0"/>
            <a:ext cx="485775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la-leyenda-de-la-llorona.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isla-de-las-muc3b1ecas2.jpg"/>
          <p:cNvPicPr>
            <a:picLocks noChangeAspect="1" noChangeArrowheads="1"/>
          </p:cNvPicPr>
          <p:nvPr/>
        </p:nvPicPr>
        <p:blipFill>
          <a:blip r:embed="rId2"/>
          <a:srcRect/>
          <a:stretch>
            <a:fillRect/>
          </a:stretch>
        </p:blipFill>
        <p:spPr bwMode="auto">
          <a:xfrm>
            <a:off x="0" y="0"/>
            <a:ext cx="9198075"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isla-de-las-muc3b1ecas.jpg"/>
          <p:cNvPicPr>
            <a:picLocks noChangeAspect="1" noChangeArrowheads="1"/>
          </p:cNvPicPr>
          <p:nvPr/>
        </p:nvPicPr>
        <p:blipFill>
          <a:blip r:embed="rId2"/>
          <a:srcRect/>
          <a:stretch>
            <a:fillRect/>
          </a:stretch>
        </p:blipFill>
        <p:spPr bwMode="auto">
          <a:xfrm>
            <a:off x="-571536" y="-113722"/>
            <a:ext cx="7000892" cy="6971722"/>
          </a:xfrm>
          <a:prstGeom prst="rect">
            <a:avLst/>
          </a:prstGeom>
          <a:noFill/>
        </p:spPr>
      </p:pic>
      <p:pic>
        <p:nvPicPr>
          <p:cNvPr id="3" name="Picture 2" descr="C:\Documents and Settings\Dell\Escritorio\Xo-Munecas.jpg"/>
          <p:cNvPicPr>
            <a:picLocks noChangeAspect="1" noChangeArrowheads="1"/>
          </p:cNvPicPr>
          <p:nvPr/>
        </p:nvPicPr>
        <p:blipFill>
          <a:blip r:embed="rId3"/>
          <a:srcRect/>
          <a:stretch>
            <a:fillRect/>
          </a:stretch>
        </p:blipFill>
        <p:spPr bwMode="auto">
          <a:xfrm>
            <a:off x="4714876" y="0"/>
            <a:ext cx="4429124" cy="688728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la-isla-de-las-muc3b1ecas-xochimilco.png"/>
          <p:cNvPicPr>
            <a:picLocks noChangeAspect="1" noChangeArrowheads="1"/>
          </p:cNvPicPr>
          <p:nvPr/>
        </p:nvPicPr>
        <p:blipFill>
          <a:blip r:embed="rId2"/>
          <a:srcRect/>
          <a:stretch>
            <a:fillRect/>
          </a:stretch>
        </p:blipFill>
        <p:spPr bwMode="auto">
          <a:xfrm>
            <a:off x="0" y="0"/>
            <a:ext cx="917384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sp>
        <p:nvSpPr>
          <p:cNvPr id="35844" name="Rectangle 4"/>
          <p:cNvSpPr>
            <a:spLocks noChangeArrowheads="1"/>
          </p:cNvSpPr>
          <p:nvPr/>
        </p:nvSpPr>
        <p:spPr bwMode="auto">
          <a:xfrm>
            <a:off x="1785918" y="1571612"/>
            <a:ext cx="6186494"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endParaRPr lang="es-ES" sz="4000" b="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sp>
        <p:nvSpPr>
          <p:cNvPr id="5" name="4 Rectángulo"/>
          <p:cNvSpPr/>
          <p:nvPr/>
        </p:nvSpPr>
        <p:spPr>
          <a:xfrm>
            <a:off x="2143108" y="1928802"/>
            <a:ext cx="5500710" cy="3477875"/>
          </a:xfrm>
          <a:prstGeom prst="rect">
            <a:avLst/>
          </a:prstGeom>
        </p:spPr>
        <p:txBody>
          <a:bodyPr wrap="square">
            <a:spAutoFit/>
          </a:bodyPr>
          <a:lstStyle/>
          <a:p>
            <a:pPr algn="ctr"/>
            <a:r>
              <a:rPr lang="es-ES" sz="2000" b="1" i="1" dirty="0" smtClean="0">
                <a:latin typeface="Arial Unicode MS" pitchFamily="34" charset="-128"/>
                <a:ea typeface="Arial Unicode MS" pitchFamily="34" charset="-128"/>
                <a:cs typeface="Arial Unicode MS" pitchFamily="34" charset="-128"/>
              </a:rPr>
              <a:t/>
            </a:r>
            <a:br>
              <a:rPr lang="es-ES" sz="2000" b="1" i="1" dirty="0" smtClean="0">
                <a:latin typeface="Arial Unicode MS" pitchFamily="34" charset="-128"/>
                <a:ea typeface="Arial Unicode MS" pitchFamily="34" charset="-128"/>
                <a:cs typeface="Arial Unicode MS" pitchFamily="34" charset="-128"/>
              </a:rPr>
            </a:br>
            <a:r>
              <a:rPr lang="es-ES" sz="2000" b="1" i="1" dirty="0" smtClean="0">
                <a:latin typeface="Arial Unicode MS" pitchFamily="34" charset="-128"/>
                <a:ea typeface="Arial Unicode MS" pitchFamily="34" charset="-128"/>
                <a:cs typeface="Arial Unicode MS" pitchFamily="34" charset="-128"/>
              </a:rPr>
              <a:t>Hoy la chinampa de Don Julián ha sido convertida en lugar eco-turístico… Un lugar plagado de muñecas atadas con alambres a los árboles, colgadas en cualquier rincón. Podría decirse que el espíritu de las muñecas penetran cada rincón de la isla. Quizá un lugar terrorífico, pues cuentan los lugareños que Don Julián no ha muerto, sino que se lo han llevado las sirenas. </a:t>
            </a:r>
            <a:br>
              <a:rPr lang="es-ES" sz="2000" b="1" i="1" dirty="0" smtClean="0">
                <a:latin typeface="Arial Unicode MS" pitchFamily="34" charset="-128"/>
                <a:ea typeface="Arial Unicode MS" pitchFamily="34" charset="-128"/>
                <a:cs typeface="Arial Unicode MS" pitchFamily="34" charset="-128"/>
              </a:rPr>
            </a:br>
            <a:endParaRPr lang="es-ES" sz="2000" b="1" i="1" dirty="0">
              <a:latin typeface="Arial Unicode MS" pitchFamily="34" charset="-128"/>
              <a:ea typeface="Arial Unicode MS" pitchFamily="34" charset="-128"/>
              <a:cs typeface="Arial Unicode MS" pitchFamily="34" charset="-128"/>
            </a:endParaRPr>
          </a:p>
        </p:txBody>
      </p:sp>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nodePh="1">
                                  <p:stCondLst>
                                    <p:cond delay="0"/>
                                  </p:stCondLst>
                                  <p:endCondLst>
                                    <p:cond evt="begin" delay="0">
                                      <p:tn val="19"/>
                                    </p:cond>
                                  </p:end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xochimilco_isla_munecas.jpg"/>
          <p:cNvPicPr>
            <a:picLocks noChangeAspect="1" noChangeArrowheads="1"/>
          </p:cNvPicPr>
          <p:nvPr/>
        </p:nvPicPr>
        <p:blipFill>
          <a:blip r:embed="rId2"/>
          <a:srcRect/>
          <a:stretch>
            <a:fillRect/>
          </a:stretch>
        </p:blipFill>
        <p:spPr bwMode="auto">
          <a:xfrm>
            <a:off x="0" y="0"/>
            <a:ext cx="9226996"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ISLA DE LAS MUÑEC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ISLA DE LAS MUÑECAS</Template>
  <TotalTime>20</TotalTime>
  <Words>594</Words>
  <Application>Microsoft Office PowerPoint</Application>
  <PresentationFormat>Presentación en pantalla (4:3)</PresentationFormat>
  <Paragraphs>49</Paragraphs>
  <Slides>58</Slides>
  <Notes>2</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LA ISLA DE LAS MUÑECAS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2013-12-23T21:38:30Z</dcterms:created>
  <dcterms:modified xsi:type="dcterms:W3CDTF">2013-12-23T21:58:54Z</dcterms:modified>
</cp:coreProperties>
</file>