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41" r:id="rId5"/>
    <p:sldId id="342" r:id="rId6"/>
    <p:sldId id="343" r:id="rId7"/>
    <p:sldId id="395" r:id="rId8"/>
    <p:sldId id="396" r:id="rId9"/>
    <p:sldId id="404" r:id="rId10"/>
    <p:sldId id="344" r:id="rId11"/>
    <p:sldId id="405" r:id="rId12"/>
    <p:sldId id="407" r:id="rId13"/>
    <p:sldId id="369" r:id="rId14"/>
    <p:sldId id="352" r:id="rId15"/>
    <p:sldId id="345" r:id="rId16"/>
    <p:sldId id="346" r:id="rId17"/>
    <p:sldId id="360" r:id="rId18"/>
    <p:sldId id="401" r:id="rId19"/>
    <p:sldId id="411" r:id="rId20"/>
    <p:sldId id="347" r:id="rId21"/>
    <p:sldId id="348" r:id="rId22"/>
    <p:sldId id="349" r:id="rId23"/>
    <p:sldId id="382" r:id="rId24"/>
    <p:sldId id="383" r:id="rId25"/>
    <p:sldId id="350" r:id="rId26"/>
    <p:sldId id="351" r:id="rId27"/>
    <p:sldId id="408" r:id="rId28"/>
    <p:sldId id="353" r:id="rId29"/>
    <p:sldId id="370" r:id="rId30"/>
    <p:sldId id="363" r:id="rId31"/>
    <p:sldId id="364" r:id="rId32"/>
    <p:sldId id="409" r:id="rId33"/>
    <p:sldId id="413" r:id="rId34"/>
    <p:sldId id="365" r:id="rId35"/>
    <p:sldId id="379" r:id="rId36"/>
    <p:sldId id="366" r:id="rId37"/>
    <p:sldId id="371" r:id="rId38"/>
    <p:sldId id="368" r:id="rId39"/>
    <p:sldId id="378" r:id="rId40"/>
    <p:sldId id="381" r:id="rId41"/>
    <p:sldId id="386" r:id="rId42"/>
    <p:sldId id="388" r:id="rId43"/>
    <p:sldId id="390" r:id="rId44"/>
    <p:sldId id="391" r:id="rId45"/>
    <p:sldId id="392" r:id="rId46"/>
    <p:sldId id="393" r:id="rId47"/>
    <p:sldId id="397" r:id="rId48"/>
    <p:sldId id="398" r:id="rId49"/>
    <p:sldId id="399" r:id="rId50"/>
    <p:sldId id="400" r:id="rId51"/>
    <p:sldId id="402" r:id="rId52"/>
    <p:sldId id="403" r:id="rId53"/>
    <p:sldId id="385" r:id="rId54"/>
    <p:sldId id="416" r:id="rId55"/>
    <p:sldId id="415" r:id="rId56"/>
    <p:sldId id="414" r:id="rId57"/>
    <p:sldId id="417" r:id="rId58"/>
    <p:sldId id="410" r:id="rId59"/>
    <p:sldId id="338" r:id="rId60"/>
    <p:sldId id="418" r:id="rId6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YTexi/xvb/aUDlLRbkcmQg" hashData="IGuWAqSyhp9vKZ2qANeDRue/kl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11CD46D-8C22-4120-A2AF-A20C29D37E6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randomBar/>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0B66370-CF29-423E-9ABA-8B610CADD38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3.bp.blogspot.com/-1EPUABmDx1I/UbDsBl78PoI/AAAAAAAAIU8/S7LGXRdmh1g/s1600/heraclion-.jpg"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fondo93.gif"/>
          <p:cNvPicPr>
            <a:picLocks noChangeAspect="1" noChangeArrowheads="1" noCrop="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28662" y="1643050"/>
            <a:ext cx="7500958" cy="3046970"/>
          </a:xfrm>
          <a:prstGeom prst="rect">
            <a:avLst/>
          </a:prstGeom>
        </p:spPr>
        <p:txBody>
          <a:bodyPr wrap="square" lIns="91422" tIns="45711" rIns="91422" bIns="45711">
            <a:spAutoFit/>
          </a:bodyPr>
          <a:lstStyle/>
          <a:p>
            <a:pPr algn="ctr"/>
            <a:r>
              <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La Ciudad Perdida</a:t>
            </a:r>
            <a:endParaRPr lang="es-ES" sz="9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285720" y="21429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357158" y="5429264"/>
            <a:ext cx="1000132" cy="1052513"/>
          </a:xfrm>
          <a:prstGeom prst="rect">
            <a:avLst/>
          </a:prstGeom>
          <a:noFill/>
          <a:ln w="38100">
            <a:solidFill>
              <a:srgbClr val="1CDEF8"/>
            </a:solidFill>
            <a:miter lim="800000"/>
            <a:headEnd/>
            <a:tailEnd/>
          </a:ln>
        </p:spPr>
      </p:pic>
      <p:sp>
        <p:nvSpPr>
          <p:cNvPr id="15" name="14 Rectángulo"/>
          <p:cNvSpPr/>
          <p:nvPr/>
        </p:nvSpPr>
        <p:spPr>
          <a:xfrm>
            <a:off x="1214414"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9000">
    <p:randomBar/>
    <p:sndAc>
      <p:stSnd loop="1">
        <p:snd r:embed="rId2" name="Banda-Sonora-La-guerra-de-las-galaxias-Principa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Subtítulo"/>
          <p:cNvSpPr>
            <a:spLocks noGrp="1"/>
          </p:cNvSpPr>
          <p:nvPr>
            <p:ph type="subTitle" idx="1"/>
          </p:nvPr>
        </p:nvSpPr>
        <p:spPr>
          <a:xfrm>
            <a:off x="785786" y="1000108"/>
            <a:ext cx="7318397" cy="4679950"/>
          </a:xfrm>
        </p:spPr>
        <p:txBody>
          <a:bodyPr/>
          <a:lstStyle/>
          <a:p>
            <a:pPr eaLnBrk="1" hangingPunct="1">
              <a:buFont typeface="Arial" pitchFamily="34" charset="0"/>
              <a:buNone/>
              <a:defRPr/>
            </a:pPr>
            <a:endParaRPr lang="es-ES" sz="3600" b="1" i="1" dirty="0" smtClean="0">
              <a:solidFill>
                <a:schemeClr val="tx1"/>
              </a:solidFill>
            </a:endParaRPr>
          </a:p>
          <a:p>
            <a:pPr eaLnBrk="1" hangingPunct="1">
              <a:buFont typeface="Arial" pitchFamily="34" charset="0"/>
              <a:buNone/>
              <a:defRPr/>
            </a:pPr>
            <a:r>
              <a:rPr lang="es-ES" sz="3600" b="1" i="1" dirty="0" smtClean="0">
                <a:solidFill>
                  <a:schemeClr val="tx1"/>
                </a:solidFill>
              </a:rPr>
              <a:t>Descubren </a:t>
            </a:r>
            <a:r>
              <a:rPr lang="es-ES" sz="3600" b="1" i="1" dirty="0">
                <a:solidFill>
                  <a:schemeClr val="tx1"/>
                </a:solidFill>
              </a:rPr>
              <a:t>una antigua ciudad debajo del mar Mediterráneo, </a:t>
            </a:r>
            <a:r>
              <a:rPr lang="es-ES" sz="3600" b="1" i="1" dirty="0" smtClean="0">
                <a:solidFill>
                  <a:schemeClr val="tx1"/>
                </a:solidFill>
              </a:rPr>
              <a:t>cerca </a:t>
            </a:r>
            <a:r>
              <a:rPr lang="es-ES" sz="3600" b="1" i="1" dirty="0">
                <a:solidFill>
                  <a:schemeClr val="tx1"/>
                </a:solidFill>
              </a:rPr>
              <a:t>de Alejandría </a:t>
            </a:r>
            <a:endParaRPr lang="es-ES" sz="3600" b="1" i="1" dirty="0" smtClean="0">
              <a:solidFill>
                <a:schemeClr val="tx1"/>
              </a:solidFill>
            </a:endParaRPr>
          </a:p>
          <a:p>
            <a:pPr eaLnBrk="1" hangingPunct="1">
              <a:buFont typeface="Arial" pitchFamily="34" charset="0"/>
              <a:buNone/>
              <a:defRPr/>
            </a:pPr>
            <a:endParaRPr lang="es-ES" sz="3600" b="1" i="1" dirty="0" smtClean="0">
              <a:solidFill>
                <a:schemeClr val="tx1"/>
              </a:solidFill>
            </a:endParaRPr>
          </a:p>
          <a:p>
            <a:pPr eaLnBrk="1" hangingPunct="1">
              <a:buFont typeface="Arial" pitchFamily="34" charset="0"/>
              <a:buNone/>
              <a:defRPr/>
            </a:pPr>
            <a:r>
              <a:rPr lang="es-ES" sz="3600" b="1" i="1" dirty="0" smtClean="0">
                <a:solidFill>
                  <a:schemeClr val="tx1"/>
                </a:solidFill>
              </a:rPr>
              <a:t>Uno </a:t>
            </a:r>
            <a:r>
              <a:rPr lang="es-ES" sz="3600" b="1" i="1" dirty="0">
                <a:solidFill>
                  <a:schemeClr val="tx1"/>
                </a:solidFill>
              </a:rPr>
              <a:t>de los Sitios </a:t>
            </a:r>
            <a:r>
              <a:rPr lang="es-ES" sz="3600" b="1" i="1" dirty="0" smtClean="0">
                <a:solidFill>
                  <a:schemeClr val="tx1"/>
                </a:solidFill>
              </a:rPr>
              <a:t>Arqueológicos </a:t>
            </a:r>
            <a:r>
              <a:rPr lang="es-ES" sz="3600" b="1" i="1" dirty="0">
                <a:solidFill>
                  <a:schemeClr val="tx1"/>
                </a:solidFill>
              </a:rPr>
              <a:t>mas fascinantes e importantes de la ultima </a:t>
            </a:r>
            <a:r>
              <a:rPr lang="es-ES" sz="3600" b="1" i="1" dirty="0" smtClean="0">
                <a:solidFill>
                  <a:schemeClr val="tx1"/>
                </a:solidFill>
              </a:rPr>
              <a:t>década</a:t>
            </a:r>
          </a:p>
          <a:p>
            <a:pPr eaLnBrk="1" hangingPunct="1">
              <a:buFont typeface="Arial" pitchFamily="34" charset="0"/>
              <a:buNone/>
              <a:defRPr/>
            </a:pPr>
            <a:endParaRPr lang="es-ES" sz="2400" dirty="0">
              <a:solidFill>
                <a:srgbClr val="0070C0"/>
              </a:solidFill>
            </a:endParaRPr>
          </a:p>
          <a:p>
            <a:pPr eaLnBrk="1" hangingPunct="1">
              <a:buFont typeface="Arial" pitchFamily="34" charset="0"/>
              <a:buNone/>
              <a:defRPr/>
            </a:pPr>
            <a:r>
              <a:rPr lang="es-ES" dirty="0"/>
              <a:t/>
            </a:r>
            <a:br>
              <a:rPr lang="es-ES" dirty="0"/>
            </a:br>
            <a:endParaRPr lang="es-ES" dirty="0"/>
          </a:p>
        </p:txBody>
      </p:sp>
    </p:spTree>
  </p:cSld>
  <p:clrMapOvr>
    <a:masterClrMapping/>
  </p:clrMapOvr>
  <p:transition spd="slow" advTm="13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C:\Documents and Settings\Dell\Escritorio\mapi.jpg"/>
          <p:cNvPicPr>
            <a:picLocks noChangeAspect="1" noChangeArrowheads="1"/>
          </p:cNvPicPr>
          <p:nvPr/>
        </p:nvPicPr>
        <p:blipFill>
          <a:blip r:embed="rId2"/>
          <a:srcRect/>
          <a:stretch>
            <a:fillRect/>
          </a:stretch>
        </p:blipFill>
        <p:spPr bwMode="auto">
          <a:xfrm>
            <a:off x="0" y="0"/>
            <a:ext cx="9144000" cy="6877067"/>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1266" name="Picture 2" descr="Haraklion"/>
          <p:cNvPicPr>
            <a:picLocks noChangeAspect="1" noChangeArrowheads="1"/>
          </p:cNvPicPr>
          <p:nvPr/>
        </p:nvPicPr>
        <p:blipFill>
          <a:blip r:embed="rId3"/>
          <a:srcRect/>
          <a:stretch>
            <a:fillRect/>
          </a:stretch>
        </p:blipFill>
        <p:spPr bwMode="auto">
          <a:xfrm>
            <a:off x="285720" y="-12700"/>
            <a:ext cx="4554538" cy="6870700"/>
          </a:xfrm>
          <a:prstGeom prst="rect">
            <a:avLst/>
          </a:prstGeom>
          <a:noFill/>
          <a:ln w="9525">
            <a:noFill/>
            <a:miter lim="800000"/>
            <a:headEnd/>
            <a:tailEnd/>
          </a:ln>
        </p:spPr>
      </p:pic>
      <p:sp>
        <p:nvSpPr>
          <p:cNvPr id="11267" name="1 Rectángulo"/>
          <p:cNvSpPr>
            <a:spLocks noChangeArrowheads="1"/>
          </p:cNvSpPr>
          <p:nvPr/>
        </p:nvSpPr>
        <p:spPr bwMode="auto">
          <a:xfrm>
            <a:off x="31750" y="476250"/>
            <a:ext cx="4572000" cy="923925"/>
          </a:xfrm>
          <a:prstGeom prst="rect">
            <a:avLst/>
          </a:prstGeom>
          <a:noFill/>
          <a:ln w="9525">
            <a:noFill/>
            <a:miter lim="800000"/>
            <a:headEnd/>
            <a:tailEnd/>
          </a:ln>
        </p:spPr>
        <p:txBody>
          <a:bodyPr>
            <a:spAutoFit/>
          </a:bodyPr>
          <a:lstStyle/>
          <a:p>
            <a:endParaRPr lang="es-ES"/>
          </a:p>
          <a:p>
            <a:endParaRPr lang="es-ES"/>
          </a:p>
          <a:p>
            <a:endParaRPr lang="es-ES"/>
          </a:p>
        </p:txBody>
      </p:sp>
      <p:sp>
        <p:nvSpPr>
          <p:cNvPr id="4" name="3 Rectángulo"/>
          <p:cNvSpPr/>
          <p:nvPr/>
        </p:nvSpPr>
        <p:spPr>
          <a:xfrm>
            <a:off x="5500694" y="928670"/>
            <a:ext cx="3214678" cy="5509200"/>
          </a:xfrm>
          <a:prstGeom prst="rect">
            <a:avLst/>
          </a:prstGeom>
        </p:spPr>
        <p:txBody>
          <a:bodyPr wrap="square">
            <a:spAutoFit/>
          </a:bodyPr>
          <a:lstStyle/>
          <a:p>
            <a:pPr algn="ctr"/>
            <a:r>
              <a:rPr lang="es-ES" sz="3200" b="1" i="1" dirty="0" smtClean="0"/>
              <a:t>Se especula que la ciudad sucumbió al agua por un terremoto, debido al peso de los edificios sobre el suelo acuoso en el que se encontraba </a:t>
            </a:r>
            <a:endParaRPr lang="es-ES" sz="3200" b="1" i="1" dirty="0"/>
          </a:p>
        </p:txBody>
      </p:sp>
    </p:spTree>
  </p:cSld>
  <p:clrMapOvr>
    <a:masterClrMapping/>
  </p:clrMapOvr>
  <p:transition spd="slow" advTm="12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arqueologia"/>
          <p:cNvPicPr>
            <a:picLocks noChangeAspect="1" noChangeArrowheads="1"/>
          </p:cNvPicPr>
          <p:nvPr/>
        </p:nvPicPr>
        <p:blipFill>
          <a:blip r:embed="rId2"/>
          <a:srcRect/>
          <a:stretch>
            <a:fillRect/>
          </a:stretch>
        </p:blipFill>
        <p:spPr bwMode="auto">
          <a:xfrm>
            <a:off x="0" y="0"/>
            <a:ext cx="9158288"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52ab777d6598c_651x432.jpg"/>
          <p:cNvPicPr>
            <a:picLocks noChangeAspect="1" noChangeArrowheads="1"/>
          </p:cNvPicPr>
          <p:nvPr/>
        </p:nvPicPr>
        <p:blipFill>
          <a:blip r:embed="rId2"/>
          <a:srcRect/>
          <a:stretch>
            <a:fillRect/>
          </a:stretch>
        </p:blipFill>
        <p:spPr bwMode="auto">
          <a:xfrm>
            <a:off x="0" y="0"/>
            <a:ext cx="9150477"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Arqueologia Subacuatica: Herakleion"/>
          <p:cNvPicPr>
            <a:picLocks noChangeAspect="1" noChangeArrowheads="1"/>
          </p:cNvPicPr>
          <p:nvPr/>
        </p:nvPicPr>
        <p:blipFill>
          <a:blip r:embed="rId2"/>
          <a:srcRect/>
          <a:stretch>
            <a:fillRect/>
          </a:stretch>
        </p:blipFill>
        <p:spPr bwMode="auto">
          <a:xfrm>
            <a:off x="0" y="3175"/>
            <a:ext cx="10296525" cy="6854825"/>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3794" name="Picture 2" descr="arqueologia"/>
          <p:cNvPicPr>
            <a:picLocks noChangeAspect="1" noChangeArrowheads="1"/>
          </p:cNvPicPr>
          <p:nvPr/>
        </p:nvPicPr>
        <p:blipFill>
          <a:blip r:embed="rId3"/>
          <a:srcRect/>
          <a:stretch>
            <a:fillRect/>
          </a:stretch>
        </p:blipFill>
        <p:spPr bwMode="auto">
          <a:xfrm>
            <a:off x="2339975" y="0"/>
            <a:ext cx="4608513" cy="6919913"/>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1000100" y="1357298"/>
            <a:ext cx="7000908" cy="4401205"/>
          </a:xfrm>
          <a:prstGeom prst="rect">
            <a:avLst/>
          </a:prstGeom>
        </p:spPr>
        <p:txBody>
          <a:bodyPr wrap="square">
            <a:spAutoFit/>
          </a:bodyPr>
          <a:lstStyle/>
          <a:p>
            <a:pPr algn="ctr"/>
            <a:r>
              <a:rPr lang="es-ES" sz="2800" b="1" i="1" dirty="0" smtClean="0"/>
              <a:t>Arqueólogos descubrieron Herakleion, una ciudad sumergida por el mar Mediterráneo que permaneció oculta más de 1200 años. Las ruinas fueron encontradas a unos 10 metros de profundidad en la bahía de Aboukir, cerca de Alejandría. Si bien el hallazgo ocurrió en el año 2000, recientemente se dieron a conocer las imágenes del descubrimiento.</a:t>
            </a:r>
            <a:endParaRPr lang="es-ES" sz="2800" b="1" i="1" dirty="0"/>
          </a:p>
        </p:txBody>
      </p:sp>
    </p:spTree>
  </p:cSld>
  <p:clrMapOvr>
    <a:masterClrMapping/>
  </p:clrMapOvr>
  <p:transition spd="slow" advTm="20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Arqueologia Subacuatica: Herakleion"/>
          <p:cNvPicPr>
            <a:picLocks noChangeAspect="1" noChangeArrowheads="1"/>
          </p:cNvPicPr>
          <p:nvPr/>
        </p:nvPicPr>
        <p:blipFill>
          <a:blip r:embed="rId2"/>
          <a:srcRect/>
          <a:stretch>
            <a:fillRect/>
          </a:stretch>
        </p:blipFill>
        <p:spPr bwMode="auto">
          <a:xfrm>
            <a:off x="0" y="0"/>
            <a:ext cx="9218613"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2" descr="arqueologia"/>
          <p:cNvPicPr>
            <a:picLocks noChangeAspect="1" noChangeArrowheads="1"/>
          </p:cNvPicPr>
          <p:nvPr/>
        </p:nvPicPr>
        <p:blipFill>
          <a:blip r:embed="rId3"/>
          <a:srcRect/>
          <a:stretch>
            <a:fillRect/>
          </a:stretch>
        </p:blipFill>
        <p:spPr bwMode="auto">
          <a:xfrm>
            <a:off x="2051050" y="0"/>
            <a:ext cx="4860925" cy="68834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97282" name="Picture 2" descr="C:\Documents and Settings\Dell\Escritorio\Heraclion.jpg"/>
          <p:cNvPicPr>
            <a:picLocks noChangeAspect="1" noChangeArrowheads="1"/>
          </p:cNvPicPr>
          <p:nvPr/>
        </p:nvPicPr>
        <p:blipFill>
          <a:blip r:embed="rId3"/>
          <a:srcRect/>
          <a:stretch>
            <a:fillRect/>
          </a:stretch>
        </p:blipFill>
        <p:spPr bwMode="auto">
          <a:xfrm>
            <a:off x="2428860" y="0"/>
            <a:ext cx="4500562" cy="6922060"/>
          </a:xfrm>
          <a:prstGeom prst="rect">
            <a:avLst/>
          </a:prstGeom>
          <a:noFill/>
        </p:spPr>
      </p:pic>
    </p:spTree>
  </p:cSld>
  <p:clrMapOvr>
    <a:masterClrMapping/>
  </p:clrMapOvr>
  <p:transition spd="slow" advTm="5000">
    <p:randomBa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figu9.jpg"/>
          <p:cNvPicPr>
            <a:picLocks noChangeAspect="1" noChangeArrowheads="1"/>
          </p:cNvPicPr>
          <p:nvPr/>
        </p:nvPicPr>
        <p:blipFill>
          <a:blip r:embed="rId2"/>
          <a:srcRect/>
          <a:stretch>
            <a:fillRect/>
          </a:stretch>
        </p:blipFill>
        <p:spPr bwMode="auto">
          <a:xfrm>
            <a:off x="0" y="0"/>
            <a:ext cx="9223932"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000100" y="2214554"/>
            <a:ext cx="7143784" cy="2062103"/>
          </a:xfrm>
          <a:prstGeom prst="rect">
            <a:avLst/>
          </a:prstGeom>
        </p:spPr>
        <p:txBody>
          <a:bodyPr wrap="square">
            <a:spAutoFit/>
          </a:bodyPr>
          <a:lstStyle/>
          <a:p>
            <a:pPr algn="ctr"/>
            <a:r>
              <a:rPr lang="es-ES" sz="3200" i="1" dirty="0"/>
              <a:t>La </a:t>
            </a:r>
            <a:r>
              <a:rPr lang="es-ES" sz="3200" b="1" i="1" dirty="0"/>
              <a:t>ciudad perdida</a:t>
            </a:r>
            <a:r>
              <a:rPr lang="es-ES" sz="3200" i="1" dirty="0"/>
              <a:t> de Thonis o </a:t>
            </a:r>
            <a:r>
              <a:rPr lang="es-ES" sz="3200" b="1" i="1" dirty="0"/>
              <a:t>Heraclion</a:t>
            </a:r>
            <a:r>
              <a:rPr lang="es-ES" sz="3200" i="1" dirty="0"/>
              <a:t>, es otra metrópolis que se suma a la larga lista de enigmas de la humanidad que esperan algún día ser revelados... </a:t>
            </a:r>
          </a:p>
        </p:txBody>
      </p:sp>
    </p:spTree>
  </p:cSld>
  <p:clrMapOvr>
    <a:masterClrMapping/>
  </p:clrMapOvr>
  <p:transition spd="slow" advTm="14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77826" name="Picture 2" descr="C:\Documents and Settings\Dell\Escritorio\figura6.jpg"/>
          <p:cNvPicPr>
            <a:picLocks noChangeAspect="1" noChangeArrowheads="1"/>
          </p:cNvPicPr>
          <p:nvPr/>
        </p:nvPicPr>
        <p:blipFill>
          <a:blip r:embed="rId3"/>
          <a:srcRect/>
          <a:stretch>
            <a:fillRect/>
          </a:stretch>
        </p:blipFill>
        <p:spPr bwMode="auto">
          <a:xfrm>
            <a:off x="1214414" y="0"/>
            <a:ext cx="6924421" cy="6858000"/>
          </a:xfrm>
          <a:prstGeom prst="ellipse">
            <a:avLst/>
          </a:prstGeom>
          <a:noFill/>
        </p:spPr>
      </p:pic>
    </p:spTree>
  </p:cSld>
  <p:clrMapOvr>
    <a:masterClrMapping/>
  </p:clrMapOvr>
  <p:transition spd="slow" advTm="17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Documents and Settings\Dell\Escritorio\Air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sculpture discovered from underwater city"/>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measuring a statue"/>
          <p:cNvPicPr>
            <a:picLocks noChangeAspect="1" noChangeArrowheads="1"/>
          </p:cNvPicPr>
          <p:nvPr/>
        </p:nvPicPr>
        <p:blipFill>
          <a:blip r:embed="rId2"/>
          <a:srcRect/>
          <a:stretch>
            <a:fillRect/>
          </a:stretch>
        </p:blipFill>
        <p:spPr bwMode="auto">
          <a:xfrm>
            <a:off x="0" y="0"/>
            <a:ext cx="9190038"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5602" name="Picture 2" descr="Haraklion"/>
          <p:cNvPicPr>
            <a:picLocks noChangeAspect="1" noChangeArrowheads="1"/>
          </p:cNvPicPr>
          <p:nvPr/>
        </p:nvPicPr>
        <p:blipFill>
          <a:blip r:embed="rId3"/>
          <a:srcRect/>
          <a:stretch>
            <a:fillRect/>
          </a:stretch>
        </p:blipFill>
        <p:spPr bwMode="auto">
          <a:xfrm>
            <a:off x="0" y="0"/>
            <a:ext cx="5286380" cy="6911976"/>
          </a:xfrm>
          <a:prstGeom prst="rect">
            <a:avLst/>
          </a:prstGeom>
          <a:noFill/>
          <a:ln w="9525">
            <a:noFill/>
            <a:miter lim="800000"/>
            <a:headEnd/>
            <a:tailEnd/>
          </a:ln>
        </p:spPr>
      </p:pic>
      <p:sp>
        <p:nvSpPr>
          <p:cNvPr id="3" name="2 Rectángulo"/>
          <p:cNvSpPr/>
          <p:nvPr/>
        </p:nvSpPr>
        <p:spPr>
          <a:xfrm>
            <a:off x="5429256" y="500042"/>
            <a:ext cx="3500462" cy="5940088"/>
          </a:xfrm>
          <a:prstGeom prst="rect">
            <a:avLst/>
          </a:prstGeom>
        </p:spPr>
        <p:txBody>
          <a:bodyPr wrap="square">
            <a:spAutoFit/>
          </a:bodyPr>
          <a:lstStyle/>
          <a:p>
            <a:pPr algn="ctr" eaLnBrk="1" fontAlgn="auto" hangingPunct="1">
              <a:spcAft>
                <a:spcPts val="0"/>
              </a:spcAft>
              <a:buFont typeface="Arial" pitchFamily="34" charset="0"/>
              <a:buNone/>
              <a:defRPr/>
            </a:pPr>
            <a:r>
              <a:rPr lang="es-ES" sz="2000" b="1" i="1" dirty="0"/>
              <a:t>Esta ciudad era un centro internacional de comercio y posiblemente un centro religioso y un puerto de entrada para el comercio entre el Mediterráneo y el Nilo</a:t>
            </a:r>
            <a:r>
              <a:rPr lang="es-ES" sz="2000" b="1" i="1" dirty="0" smtClean="0"/>
              <a:t>.</a:t>
            </a:r>
            <a:endParaRPr lang="es-ES" sz="2000" b="1" i="1" dirty="0"/>
          </a:p>
          <a:p>
            <a:pPr algn="ctr" eaLnBrk="1" fontAlgn="auto" hangingPunct="1">
              <a:spcAft>
                <a:spcPts val="0"/>
              </a:spcAft>
              <a:buFont typeface="Arial" pitchFamily="34" charset="0"/>
              <a:buNone/>
              <a:defRPr/>
            </a:pPr>
            <a:r>
              <a:rPr lang="es-ES" sz="2000" b="1" i="1" dirty="0"/>
              <a:t>Hasta ahora se han desenterrado más de 64 navíos y 700 anclas. Se han recuperado también monedas, pesos de Atenas  y tabletas gigantes con inscripciones en griego y egipcio. Los investigadores creen que esos artefactos señalan la importancia de la ciudad como centro de comercio</a:t>
            </a:r>
            <a:r>
              <a:rPr lang="es-ES" sz="2000" b="1" i="1" dirty="0">
                <a:solidFill>
                  <a:srgbClr val="C00000"/>
                </a:solidFill>
              </a:rPr>
              <a:t>.</a:t>
            </a:r>
          </a:p>
        </p:txBody>
      </p:sp>
    </p:spTree>
  </p:cSld>
  <p:clrMapOvr>
    <a:masterClrMapping/>
  </p:clrMapOvr>
  <p:transition spd="slow" advTm="24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1" descr="C:\Documents and Settings\Dell\Escritorio\ciudad-perdida.jpg"/>
          <p:cNvPicPr>
            <a:picLocks noChangeAspect="1" noChangeArrowheads="1"/>
          </p:cNvPicPr>
          <p:nvPr/>
        </p:nvPicPr>
        <p:blipFill>
          <a:blip r:embed="rId2"/>
          <a:srcRect b="5208"/>
          <a:stretch>
            <a:fillRect/>
          </a:stretch>
        </p:blipFill>
        <p:spPr bwMode="auto">
          <a:xfrm>
            <a:off x="-1" y="0"/>
            <a:ext cx="9196579"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Documents and Settings\Dell\Escritorio\figura3.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randomBa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araklion"/>
          <p:cNvPicPr>
            <a:picLocks noChangeAspect="1" noChangeArrowheads="1"/>
          </p:cNvPicPr>
          <p:nvPr/>
        </p:nvPicPr>
        <p:blipFill>
          <a:blip r:embed="rId2"/>
          <a:srcRect/>
          <a:stretch>
            <a:fillRect/>
          </a:stretch>
        </p:blipFill>
        <p:spPr bwMode="auto">
          <a:xfrm>
            <a:off x="-285784" y="-214338"/>
            <a:ext cx="9490094" cy="7286676"/>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gipto"/>
          <p:cNvPicPr>
            <a:picLocks noChangeAspect="1" noChangeArrowheads="1"/>
          </p:cNvPicPr>
          <p:nvPr/>
        </p:nvPicPr>
        <p:blipFill>
          <a:blip r:embed="rId2"/>
          <a:srcRect/>
          <a:stretch>
            <a:fillRect/>
          </a:stretch>
        </p:blipFill>
        <p:spPr bwMode="auto">
          <a:xfrm>
            <a:off x="-398463" y="-1588"/>
            <a:ext cx="9542463" cy="6840538"/>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figu8.jpg"/>
          <p:cNvPicPr>
            <a:picLocks noChangeAspect="1" noChangeArrowheads="1"/>
          </p:cNvPicPr>
          <p:nvPr/>
        </p:nvPicPr>
        <p:blipFill>
          <a:blip r:embed="rId2"/>
          <a:srcRect/>
          <a:stretch>
            <a:fillRect/>
          </a:stretch>
        </p:blipFill>
        <p:spPr bwMode="auto">
          <a:xfrm>
            <a:off x="0" y="0"/>
            <a:ext cx="9182731" cy="6858000"/>
          </a:xfrm>
          <a:prstGeom prst="rect">
            <a:avLst/>
          </a:prstGeom>
          <a:noFill/>
        </p:spPr>
      </p:pic>
    </p:spTree>
  </p:cSld>
  <p:clrMapOvr>
    <a:masterClrMapping/>
  </p:clrMapOvr>
  <p:transition spd="slow" advTm="5000">
    <p:randomBa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Subtítulo"/>
          <p:cNvSpPr>
            <a:spLocks noGrp="1"/>
          </p:cNvSpPr>
          <p:nvPr>
            <p:ph type="subTitle" idx="1"/>
          </p:nvPr>
        </p:nvSpPr>
        <p:spPr>
          <a:xfrm>
            <a:off x="571472" y="593725"/>
            <a:ext cx="8143932" cy="6264275"/>
          </a:xfrm>
        </p:spPr>
        <p:txBody>
          <a:bodyPr rtlCol="0">
            <a:normAutofit/>
          </a:bodyPr>
          <a:lstStyle/>
          <a:p>
            <a:pPr eaLnBrk="1" fontAlgn="auto" hangingPunct="1">
              <a:spcAft>
                <a:spcPts val="0"/>
              </a:spcAft>
              <a:buFont typeface="Arial" pitchFamily="34" charset="0"/>
              <a:buNone/>
              <a:defRPr/>
            </a:pPr>
            <a:endParaRPr lang="es-ES" sz="2300" b="1" i="1" dirty="0" smtClean="0"/>
          </a:p>
          <a:p>
            <a:pPr eaLnBrk="1" fontAlgn="auto" hangingPunct="1">
              <a:spcAft>
                <a:spcPts val="0"/>
              </a:spcAft>
              <a:buFont typeface="Arial" pitchFamily="34" charset="0"/>
              <a:buNone/>
              <a:defRPr/>
            </a:pPr>
            <a:r>
              <a:rPr lang="es-ES" sz="2300" b="1" i="1" dirty="0"/>
              <a:t>También se han encontrado varios artefactos religiosos incluyendo un sarcófago de piedra y 16 esculturas que según se cree, adornaban el templo principal.</a:t>
            </a:r>
          </a:p>
          <a:p>
            <a:pPr eaLnBrk="1" fontAlgn="auto" hangingPunct="1">
              <a:spcAft>
                <a:spcPts val="0"/>
              </a:spcAft>
              <a:buFont typeface="Arial" pitchFamily="34" charset="0"/>
              <a:buNone/>
              <a:defRPr/>
            </a:pPr>
            <a:endParaRPr lang="es-ES" sz="2300" b="1" i="1" dirty="0"/>
          </a:p>
          <a:p>
            <a:pPr eaLnBrk="1" fontAlgn="auto" hangingPunct="1">
              <a:spcAft>
                <a:spcPts val="0"/>
              </a:spcAft>
              <a:buFont typeface="Arial" pitchFamily="34" charset="0"/>
              <a:buNone/>
              <a:defRPr/>
            </a:pPr>
            <a:r>
              <a:rPr lang="es-ES" sz="2300" b="1" i="1" dirty="0"/>
              <a:t>La cantidad de evidencia histórica que existe de Herakleion, es abrumadora y seguramente será clave en la reconstrucción del pasado histórico de Egipto. </a:t>
            </a:r>
            <a:endParaRPr lang="es-ES" sz="2300" b="1" i="1" dirty="0" smtClean="0"/>
          </a:p>
          <a:p>
            <a:pPr eaLnBrk="1" fontAlgn="auto" hangingPunct="1">
              <a:spcAft>
                <a:spcPts val="0"/>
              </a:spcAft>
              <a:buFont typeface="Arial" pitchFamily="34" charset="0"/>
              <a:buNone/>
              <a:defRPr/>
            </a:pPr>
            <a:endParaRPr lang="es-ES" sz="2300" b="1" i="1" dirty="0"/>
          </a:p>
          <a:p>
            <a:pPr eaLnBrk="1" fontAlgn="auto" hangingPunct="1">
              <a:spcAft>
                <a:spcPts val="0"/>
              </a:spcAft>
              <a:buFont typeface="Arial" pitchFamily="34" charset="0"/>
              <a:buNone/>
              <a:defRPr/>
            </a:pPr>
            <a:r>
              <a:rPr lang="es-ES" sz="2300" b="1" i="1" dirty="0"/>
              <a:t>Thonis-Herakleion (Thonis: Egipcio, Herakleion: Griego) es el nombre de una ciudad tragada por el mar Mediterráneo, habiendo permanecido sumergida en el mar bajo unan gruesa capa de arena y lodo durante mas de un milenio</a:t>
            </a:r>
          </a:p>
          <a:p>
            <a:pPr eaLnBrk="1" fontAlgn="auto" hangingPunct="1">
              <a:spcAft>
                <a:spcPts val="0"/>
              </a:spcAft>
              <a:buFont typeface="Arial" pitchFamily="34" charset="0"/>
              <a:buNone/>
              <a:defRPr/>
            </a:pPr>
            <a:endParaRPr lang="es-ES" sz="1800" dirty="0">
              <a:solidFill>
                <a:srgbClr val="C00000"/>
              </a:solidFill>
            </a:endParaRPr>
          </a:p>
          <a:p>
            <a:pPr eaLnBrk="1" fontAlgn="auto" hangingPunct="1">
              <a:spcAft>
                <a:spcPts val="0"/>
              </a:spcAft>
              <a:buFont typeface="Arial" pitchFamily="34" charset="0"/>
              <a:buNone/>
              <a:defRPr/>
            </a:pPr>
            <a:endParaRPr lang="es-ES" sz="1800" dirty="0" smtClean="0"/>
          </a:p>
        </p:txBody>
      </p:sp>
    </p:spTree>
  </p:cSld>
  <p:clrMapOvr>
    <a:masterClrMapping/>
  </p:clrMapOvr>
  <p:transition spd="slow" advTm="20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erakleion"/>
          <p:cNvPicPr>
            <a:picLocks noChangeAspect="1" noChangeArrowheads="1"/>
          </p:cNvPicPr>
          <p:nvPr/>
        </p:nvPicPr>
        <p:blipFill>
          <a:blip r:embed="rId2"/>
          <a:srcRect/>
          <a:stretch>
            <a:fillRect/>
          </a:stretch>
        </p:blipFill>
        <p:spPr bwMode="auto">
          <a:xfrm>
            <a:off x="0" y="-12700"/>
            <a:ext cx="9191625" cy="68707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figu90.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randomBa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C:\Documents and Settings\Dell\Escritorio\buzo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Documents and Settings\Dell\Escritorio\figu.jpg"/>
          <p:cNvPicPr>
            <a:picLocks noChangeAspect="1" noChangeArrowheads="1"/>
          </p:cNvPicPr>
          <p:nvPr/>
        </p:nvPicPr>
        <p:blipFill>
          <a:blip r:embed="rId2"/>
          <a:srcRect/>
          <a:stretch>
            <a:fillRect/>
          </a:stretch>
        </p:blipFill>
        <p:spPr bwMode="auto">
          <a:xfrm>
            <a:off x="0" y="0"/>
            <a:ext cx="9182731" cy="6858000"/>
          </a:xfrm>
          <a:prstGeom prst="rect">
            <a:avLst/>
          </a:prstGeom>
          <a:noFill/>
        </p:spPr>
      </p:pic>
    </p:spTree>
  </p:cSld>
  <p:clrMapOvr>
    <a:masterClrMapping/>
  </p:clrMapOvr>
  <p:transition spd="slow" advTm="5000">
    <p:randomBa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C:\Documents and Settings\Dell\Escritorio\52ab777d79dc5_651x436.jpg"/>
          <p:cNvPicPr>
            <a:picLocks noChangeAspect="1" noChangeArrowheads="1"/>
          </p:cNvPicPr>
          <p:nvPr/>
        </p:nvPicPr>
        <p:blipFill>
          <a:blip r:embed="rId2"/>
          <a:srcRect/>
          <a:stretch>
            <a:fillRect/>
          </a:stretch>
        </p:blipFill>
        <p:spPr bwMode="auto">
          <a:xfrm>
            <a:off x="0" y="0"/>
            <a:ext cx="9173193" cy="6858000"/>
          </a:xfrm>
          <a:prstGeom prst="rect">
            <a:avLst/>
          </a:prstGeom>
          <a:noFill/>
        </p:spPr>
      </p:pic>
    </p:spTree>
  </p:cSld>
  <p:clrMapOvr>
    <a:masterClrMapping/>
  </p:clrMapOvr>
  <p:transition spd="slow" advTm="5000">
    <p:randomBa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gold vessel shallow dish"/>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rqueologi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Documents and Settings\Dell\Escritorio\52ab7b1c09716_651x415.jpg"/>
          <p:cNvPicPr>
            <a:picLocks noChangeAspect="1" noChangeArrowheads="1"/>
          </p:cNvPicPr>
          <p:nvPr/>
        </p:nvPicPr>
        <p:blipFill>
          <a:blip r:embed="rId2"/>
          <a:srcRect/>
          <a:stretch>
            <a:fillRect/>
          </a:stretch>
        </p:blipFill>
        <p:spPr bwMode="auto">
          <a:xfrm>
            <a:off x="0" y="0"/>
            <a:ext cx="9301190" cy="6858000"/>
          </a:xfrm>
          <a:prstGeom prst="rect">
            <a:avLst/>
          </a:prstGeom>
          <a:noFill/>
        </p:spPr>
      </p:pic>
    </p:spTree>
  </p:cSld>
  <p:clrMapOvr>
    <a:masterClrMapping/>
  </p:clrMapOvr>
  <p:transition spd="slow" advTm="5000">
    <p:randomBa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buzo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randomBa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C:\Documents and Settings\Dell\Escritorio\52ab7b1bc52f2_651x432.jpg"/>
          <p:cNvPicPr>
            <a:picLocks noChangeAspect="1" noChangeArrowheads="1"/>
          </p:cNvPicPr>
          <p:nvPr/>
        </p:nvPicPr>
        <p:blipFill>
          <a:blip r:embed="rId2"/>
          <a:srcRect/>
          <a:stretch>
            <a:fillRect/>
          </a:stretch>
        </p:blipFill>
        <p:spPr bwMode="auto">
          <a:xfrm>
            <a:off x="0" y="0"/>
            <a:ext cx="9258130" cy="6858000"/>
          </a:xfrm>
          <a:prstGeom prst="rect">
            <a:avLst/>
          </a:prstGeom>
          <a:noFill/>
        </p:spPr>
      </p:pic>
    </p:spTree>
  </p:cSld>
  <p:clrMapOvr>
    <a:masterClrMapping/>
  </p:clrMapOvr>
  <p:transition spd="slow" advTm="5000">
    <p:randomBa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C:\Documents and Settings\Dell\Escritorio\buzo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C:\Documents and Settings\Dell\Escritorio\52ab7b1959c39_651x432.jpg"/>
          <p:cNvPicPr>
            <a:picLocks noChangeAspect="1" noChangeArrowheads="1"/>
          </p:cNvPicPr>
          <p:nvPr/>
        </p:nvPicPr>
        <p:blipFill>
          <a:blip r:embed="rId2"/>
          <a:srcRect/>
          <a:stretch>
            <a:fillRect/>
          </a:stretch>
        </p:blipFill>
        <p:spPr bwMode="auto">
          <a:xfrm>
            <a:off x="0" y="0"/>
            <a:ext cx="9150477" cy="6858000"/>
          </a:xfrm>
          <a:prstGeom prst="rect">
            <a:avLst/>
          </a:prstGeom>
          <a:noFill/>
        </p:spPr>
      </p:pic>
    </p:spTree>
  </p:cSld>
  <p:clrMapOvr>
    <a:masterClrMapping/>
  </p:clrMapOvr>
  <p:transition spd="slow" advTm="5000">
    <p:randomBa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72706" name="Picture 2" descr="C:\Documents and Settings\Dell\Escritorio\arque.jpg"/>
          <p:cNvPicPr>
            <a:picLocks noChangeAspect="1" noChangeArrowheads="1"/>
          </p:cNvPicPr>
          <p:nvPr/>
        </p:nvPicPr>
        <p:blipFill>
          <a:blip r:embed="rId3"/>
          <a:srcRect/>
          <a:stretch>
            <a:fillRect/>
          </a:stretch>
        </p:blipFill>
        <p:spPr bwMode="auto">
          <a:xfrm>
            <a:off x="2428860" y="0"/>
            <a:ext cx="4357718" cy="6899764"/>
          </a:xfrm>
          <a:prstGeom prst="rect">
            <a:avLst/>
          </a:prstGeom>
          <a:noFill/>
        </p:spPr>
      </p:pic>
    </p:spTree>
  </p:cSld>
  <p:clrMapOvr>
    <a:masterClrMapping/>
  </p:clrMapOvr>
  <p:transition spd="slow" advTm="5000">
    <p:randomBa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75778" name="Picture 2" descr="C:\Documents and Settings\Dell\Escritorio\isis.jpg"/>
          <p:cNvPicPr>
            <a:picLocks noChangeAspect="1" noChangeArrowheads="1"/>
          </p:cNvPicPr>
          <p:nvPr/>
        </p:nvPicPr>
        <p:blipFill>
          <a:blip r:embed="rId3"/>
          <a:srcRect/>
          <a:stretch>
            <a:fillRect/>
          </a:stretch>
        </p:blipFill>
        <p:spPr bwMode="auto">
          <a:xfrm>
            <a:off x="2143108" y="230314"/>
            <a:ext cx="4429156" cy="6627686"/>
          </a:xfrm>
          <a:prstGeom prst="ellipse">
            <a:avLst/>
          </a:prstGeom>
          <a:noFill/>
        </p:spPr>
      </p:pic>
    </p:spTree>
  </p:cSld>
  <p:clrMapOvr>
    <a:masterClrMapping/>
  </p:clrMapOvr>
  <p:transition spd="slow" advTm="5000">
    <p:randomBa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Rectángulo"/>
          <p:cNvSpPr>
            <a:spLocks noChangeArrowheads="1"/>
          </p:cNvSpPr>
          <p:nvPr/>
        </p:nvSpPr>
        <p:spPr bwMode="auto">
          <a:xfrm>
            <a:off x="0" y="115888"/>
            <a:ext cx="9144000" cy="1200329"/>
          </a:xfrm>
          <a:prstGeom prst="rect">
            <a:avLst/>
          </a:prstGeom>
          <a:noFill/>
          <a:ln w="9525">
            <a:noFill/>
            <a:miter lim="800000"/>
            <a:headEnd/>
            <a:tailEnd/>
          </a:ln>
        </p:spPr>
        <p:txBody>
          <a:bodyPr>
            <a:spAutoFit/>
          </a:bodyPr>
          <a:lstStyle/>
          <a:p>
            <a:r>
              <a:rPr lang="es-ES" dirty="0"/>
              <a:t/>
            </a:r>
            <a:br>
              <a:rPr lang="es-ES" dirty="0"/>
            </a:br>
            <a:r>
              <a:rPr lang="es-ES" dirty="0"/>
              <a:t/>
            </a:r>
            <a:br>
              <a:rPr lang="es-ES" dirty="0"/>
            </a:br>
            <a:r>
              <a:rPr lang="es-ES" dirty="0"/>
              <a:t/>
            </a:r>
            <a:br>
              <a:rPr lang="es-ES" dirty="0"/>
            </a:br>
            <a:endParaRPr lang="es-ES" dirty="0"/>
          </a:p>
        </p:txBody>
      </p:sp>
      <p:pic>
        <p:nvPicPr>
          <p:cNvPr id="8195" name="Picture 2" descr="Herakleion"/>
          <p:cNvPicPr>
            <a:picLocks noChangeAspect="1" noChangeArrowheads="1"/>
          </p:cNvPicPr>
          <p:nvPr/>
        </p:nvPicPr>
        <p:blipFill>
          <a:blip r:embed="rId2"/>
          <a:srcRect/>
          <a:stretch>
            <a:fillRect/>
          </a:stretch>
        </p:blipFill>
        <p:spPr bwMode="auto">
          <a:xfrm>
            <a:off x="0" y="0"/>
            <a:ext cx="9216419"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rqueologia Subacuatica: Herakleion"/>
          <p:cNvPicPr>
            <a:picLocks noChangeAspect="1" noChangeArrowheads="1"/>
          </p:cNvPicPr>
          <p:nvPr/>
        </p:nvPicPr>
        <p:blipFill>
          <a:blip r:embed="rId2"/>
          <a:srcRect/>
          <a:stretch>
            <a:fillRect/>
          </a:stretch>
        </p:blipFill>
        <p:spPr bwMode="auto">
          <a:xfrm>
            <a:off x="0" y="-31750"/>
            <a:ext cx="9151938" cy="688975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338" name="1 Rectángulo"/>
          <p:cNvSpPr>
            <a:spLocks noChangeArrowheads="1"/>
          </p:cNvSpPr>
          <p:nvPr/>
        </p:nvSpPr>
        <p:spPr bwMode="auto">
          <a:xfrm>
            <a:off x="500034" y="571480"/>
            <a:ext cx="8424862" cy="6032421"/>
          </a:xfrm>
          <a:prstGeom prst="rect">
            <a:avLst/>
          </a:prstGeom>
          <a:noFill/>
          <a:ln w="9525">
            <a:noFill/>
            <a:miter lim="800000"/>
            <a:headEnd/>
            <a:tailEnd/>
          </a:ln>
        </p:spPr>
        <p:txBody>
          <a:bodyPr>
            <a:spAutoFit/>
          </a:bodyPr>
          <a:lstStyle/>
          <a:p>
            <a:pPr algn="ctr"/>
            <a:r>
              <a:rPr lang="es-ES" sz="1600" b="1" i="1" dirty="0"/>
              <a:t>En el año 2000, el arqueólogo francés Franck Goddio comenzó las excavaciones en la Bahía de Abukir, cerca de Alejandría (Egipto), rescatando la Ciudad, siendo encontradas sus ruinas a aproximadamente 30 pies de profundidad </a:t>
            </a:r>
          </a:p>
          <a:p>
            <a:pPr algn="ctr"/>
            <a:endParaRPr lang="es-ES" sz="1600" b="1" i="1" dirty="0"/>
          </a:p>
          <a:p>
            <a:pPr algn="ctr"/>
            <a:r>
              <a:rPr lang="es-ES" sz="1600" b="1" i="1" dirty="0"/>
              <a:t>Goddio, en conjunto con un equipo del Instituto Europeo de Arqueología Subacuática (IEASM) termino descubriéndola luego de 4 anos de sondeo, basados en una profunda investigación historiográfica y arqueológica </a:t>
            </a:r>
          </a:p>
          <a:p>
            <a:pPr algn="ctr"/>
            <a:endParaRPr lang="es-ES" sz="1600" b="1" i="1" dirty="0"/>
          </a:p>
          <a:p>
            <a:pPr algn="ctr"/>
            <a:r>
              <a:rPr lang="es-ES" sz="1600" b="1" i="1" dirty="0"/>
              <a:t>Gaballa Ali Gaballa, del Consejo Supremo de Antigüedades de Egipto, aseguró que el éxito de la expedición de Goddio ha demostrado la utilidad de la arqueología marina. Agregó que las ciudades (ya que junto con Herakleion se encontraron las ciudades de Canopus y Menouthis), construidas probablemente en la última época de los faraones, en los siglos VI o VII a.C., serán dejadas tal como están en el suelo marino, y que sólo se sacarán pequeñas piezas para exhibirlas en los museos </a:t>
            </a:r>
            <a:br>
              <a:rPr lang="es-ES" sz="1600" b="1" i="1" dirty="0"/>
            </a:br>
            <a:r>
              <a:rPr lang="es-ES" sz="1600" b="1" i="1" dirty="0"/>
              <a:t/>
            </a:r>
            <a:br>
              <a:rPr lang="es-ES" sz="1600" b="1" i="1" dirty="0"/>
            </a:br>
            <a:r>
              <a:rPr lang="es-ES" sz="1600" b="1" i="1" dirty="0"/>
              <a:t>Herakleion era un centro internacional de comercio y posiblemente un centro religioso y un puerto de entrada para el comercio entre el Mediterráneo y el Nilo</a:t>
            </a:r>
          </a:p>
          <a:p>
            <a:pPr algn="ctr"/>
            <a:endParaRPr lang="es-ES" sz="1600" b="1" i="1" dirty="0"/>
          </a:p>
          <a:p>
            <a:pPr algn="ctr"/>
            <a:r>
              <a:rPr lang="es-ES" sz="1600" b="1" i="1" dirty="0"/>
              <a:t>Hasta ahora se han desenterrado mas de 64 navíos y 700 anclas. Otros objetos recuperados son monedas (Pesos de Atenas), que nunca habían sido encontradas en un sitio egipcio, y tabletas gigantes (llamadas estelas) con inscripciones en griego y egipcio. Los investigadores creen que la aparición de dichos objetos señalan la importancia de la ciudad como centro comercial</a:t>
            </a:r>
            <a:r>
              <a:rPr lang="es-ES" dirty="0"/>
              <a:t/>
            </a:r>
            <a:br>
              <a:rPr lang="es-ES" dirty="0"/>
            </a:br>
            <a:endParaRPr lang="es-ES" dirty="0"/>
          </a:p>
        </p:txBody>
      </p:sp>
    </p:spTree>
  </p:cSld>
  <p:clrMapOvr>
    <a:masterClrMapping/>
  </p:clrMapOvr>
  <p:transition spd="slow" advTm="71000">
    <p:randomBa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underwater statue"/>
          <p:cNvPicPr>
            <a:picLocks noChangeAspect="1" noChangeArrowheads="1"/>
          </p:cNvPicPr>
          <p:nvPr/>
        </p:nvPicPr>
        <p:blipFill>
          <a:blip r:embed="rId2"/>
          <a:srcRect/>
          <a:stretch>
            <a:fillRect/>
          </a:stretch>
        </p:blipFill>
        <p:spPr bwMode="auto">
          <a:xfrm>
            <a:off x="-541338" y="9525"/>
            <a:ext cx="10320338"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erakleion"/>
          <p:cNvPicPr>
            <a:picLocks noChangeAspect="1" noChangeArrowheads="1"/>
          </p:cNvPicPr>
          <p:nvPr/>
        </p:nvPicPr>
        <p:blipFill>
          <a:blip r:embed="rId2"/>
          <a:srcRect/>
          <a:stretch>
            <a:fillRect/>
          </a:stretch>
        </p:blipFill>
        <p:spPr bwMode="auto">
          <a:xfrm>
            <a:off x="0" y="0"/>
            <a:ext cx="9220201"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9" name="Picture 3" descr="heraclion">
            <a:hlinkClick r:id="rId2"/>
          </p:cNvPr>
          <p:cNvPicPr>
            <a:picLocks noChangeAspect="1" noChangeArrowheads="1"/>
          </p:cNvPicPr>
          <p:nvPr/>
        </p:nvPicPr>
        <p:blipFill>
          <a:blip r:embed="rId3"/>
          <a:srcRect/>
          <a:stretch>
            <a:fillRect/>
          </a:stretch>
        </p:blipFill>
        <p:spPr bwMode="auto">
          <a:xfrm>
            <a:off x="0" y="0"/>
            <a:ext cx="9144000" cy="6929454"/>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god and goddess statues brought to surface"/>
          <p:cNvPicPr>
            <a:picLocks noChangeAspect="1" noChangeArrowheads="1"/>
          </p:cNvPicPr>
          <p:nvPr/>
        </p:nvPicPr>
        <p:blipFill>
          <a:blip r:embed="rId2"/>
          <a:srcRect/>
          <a:stretch>
            <a:fillRect/>
          </a:stretch>
        </p:blipFill>
        <p:spPr bwMode="auto">
          <a:xfrm>
            <a:off x="0" y="-7938"/>
            <a:ext cx="9180513" cy="6865938"/>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0482" name="Picture 2" descr="Herakleion"/>
          <p:cNvPicPr>
            <a:picLocks noChangeAspect="1" noChangeArrowheads="1"/>
          </p:cNvPicPr>
          <p:nvPr/>
        </p:nvPicPr>
        <p:blipFill>
          <a:blip r:embed="rId3"/>
          <a:srcRect/>
          <a:stretch>
            <a:fillRect/>
          </a:stretch>
        </p:blipFill>
        <p:spPr bwMode="auto">
          <a:xfrm>
            <a:off x="0" y="0"/>
            <a:ext cx="5233988" cy="6858000"/>
          </a:xfrm>
          <a:prstGeom prst="rect">
            <a:avLst/>
          </a:prstGeom>
          <a:noFill/>
          <a:ln w="9525">
            <a:noFill/>
            <a:miter lim="800000"/>
            <a:headEnd/>
            <a:tailEnd/>
          </a:ln>
        </p:spPr>
      </p:pic>
      <p:sp>
        <p:nvSpPr>
          <p:cNvPr id="3" name="2 Rectángulo"/>
          <p:cNvSpPr/>
          <p:nvPr/>
        </p:nvSpPr>
        <p:spPr>
          <a:xfrm>
            <a:off x="5715008" y="1428736"/>
            <a:ext cx="3071818" cy="5016758"/>
          </a:xfrm>
          <a:prstGeom prst="rect">
            <a:avLst/>
          </a:prstGeom>
        </p:spPr>
        <p:txBody>
          <a:bodyPr wrap="square">
            <a:spAutoFit/>
          </a:bodyPr>
          <a:lstStyle/>
          <a:p>
            <a:pPr algn="ctr"/>
            <a:r>
              <a:rPr lang="es-ES" sz="2000" b="1" i="1" dirty="0" smtClean="0"/>
              <a:t>Tres estatuas de granito rosa; una de Hapi, dios de las crecidas del Nilo, otra de un faraón y una de la diosa Isis fueron encontradas cerca de los restos de un santuario, también de granito rosa, el cual tiene jeroglíficos que datan de la época de los gobernantes Ptolomeos y que están dedicados al dios Amón </a:t>
            </a:r>
            <a:endParaRPr lang="es-ES" sz="2000" b="1" i="1" dirty="0"/>
          </a:p>
        </p:txBody>
      </p:sp>
    </p:spTree>
  </p:cSld>
  <p:clrMapOvr>
    <a:masterClrMapping/>
  </p:clrMapOvr>
  <p:transition spd="slow" advTm="25000">
    <p:randomBa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erakleion"/>
          <p:cNvPicPr>
            <a:picLocks noChangeAspect="1" noChangeArrowheads="1"/>
          </p:cNvPicPr>
          <p:nvPr/>
        </p:nvPicPr>
        <p:blipFill>
          <a:blip r:embed="rId2"/>
          <a:srcRect/>
          <a:stretch>
            <a:fillRect/>
          </a:stretch>
        </p:blipFill>
        <p:spPr bwMode="auto">
          <a:xfrm>
            <a:off x="-160364" y="0"/>
            <a:ext cx="9304364"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erakleion"/>
          <p:cNvPicPr>
            <a:picLocks noChangeAspect="1" noChangeArrowheads="1"/>
          </p:cNvPicPr>
          <p:nvPr/>
        </p:nvPicPr>
        <p:blipFill>
          <a:blip r:embed="rId2"/>
          <a:srcRect/>
          <a:stretch>
            <a:fillRect/>
          </a:stretch>
        </p:blipFill>
        <p:spPr bwMode="auto">
          <a:xfrm>
            <a:off x="-74613" y="0"/>
            <a:ext cx="9218613" cy="7143776"/>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rqueologia"/>
          <p:cNvPicPr>
            <a:picLocks noChangeAspect="1" noChangeArrowheads="1"/>
          </p:cNvPicPr>
          <p:nvPr/>
        </p:nvPicPr>
        <p:blipFill>
          <a:blip r:embed="rId2"/>
          <a:srcRect/>
          <a:stretch>
            <a:fillRect/>
          </a:stretch>
        </p:blipFill>
        <p:spPr bwMode="auto">
          <a:xfrm>
            <a:off x="-774700" y="0"/>
            <a:ext cx="9918700" cy="6881813"/>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6626" name="Picture 2" descr="Arqueologia Subacuatica: Herakleion"/>
          <p:cNvPicPr>
            <a:picLocks noChangeAspect="1" noChangeArrowheads="1"/>
          </p:cNvPicPr>
          <p:nvPr/>
        </p:nvPicPr>
        <p:blipFill>
          <a:blip r:embed="rId3"/>
          <a:srcRect/>
          <a:stretch>
            <a:fillRect/>
          </a:stretch>
        </p:blipFill>
        <p:spPr bwMode="auto">
          <a:xfrm>
            <a:off x="2268538" y="0"/>
            <a:ext cx="4545012" cy="6888163"/>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7170" name="Picture 2" descr="Herakleion"/>
          <p:cNvPicPr>
            <a:picLocks noChangeAspect="1" noChangeArrowheads="1"/>
          </p:cNvPicPr>
          <p:nvPr/>
        </p:nvPicPr>
        <p:blipFill>
          <a:blip r:embed="rId3"/>
          <a:srcRect l="13045" t="8333"/>
          <a:stretch>
            <a:fillRect/>
          </a:stretch>
        </p:blipFill>
        <p:spPr bwMode="auto">
          <a:xfrm>
            <a:off x="428596" y="214290"/>
            <a:ext cx="8094686" cy="6286520"/>
          </a:xfrm>
          <a:prstGeom prst="ellipse">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egipto"/>
          <p:cNvPicPr>
            <a:picLocks noChangeAspect="1" noChangeArrowheads="1"/>
          </p:cNvPicPr>
          <p:nvPr/>
        </p:nvPicPr>
        <p:blipFill>
          <a:blip r:embed="rId2"/>
          <a:srcRect/>
          <a:stretch>
            <a:fillRect/>
          </a:stretch>
        </p:blipFill>
        <p:spPr bwMode="auto">
          <a:xfrm>
            <a:off x="0" y="0"/>
            <a:ext cx="9166225"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erakleion"/>
          <p:cNvPicPr>
            <a:picLocks noChangeAspect="1" noChangeArrowheads="1"/>
          </p:cNvPicPr>
          <p:nvPr/>
        </p:nvPicPr>
        <p:blipFill>
          <a:blip r:embed="rId2"/>
          <a:srcRect/>
          <a:stretch>
            <a:fillRect/>
          </a:stretch>
        </p:blipFill>
        <p:spPr bwMode="auto">
          <a:xfrm>
            <a:off x="-39688" y="-9526"/>
            <a:ext cx="9183688" cy="6867525"/>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erakleion"/>
          <p:cNvPicPr>
            <a:picLocks noChangeAspect="1" noChangeArrowheads="1"/>
          </p:cNvPicPr>
          <p:nvPr/>
        </p:nvPicPr>
        <p:blipFill>
          <a:blip r:embed="rId2"/>
          <a:srcRect/>
          <a:stretch>
            <a:fillRect/>
          </a:stretch>
        </p:blipFill>
        <p:spPr bwMode="auto">
          <a:xfrm>
            <a:off x="-22225" y="-7938"/>
            <a:ext cx="9185275" cy="6865938"/>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785786" y="1214422"/>
            <a:ext cx="7500990" cy="4801314"/>
          </a:xfrm>
          <a:prstGeom prst="rect">
            <a:avLst/>
          </a:prstGeom>
        </p:spPr>
        <p:txBody>
          <a:bodyPr wrap="square">
            <a:spAutoFit/>
          </a:bodyPr>
          <a:lstStyle/>
          <a:p>
            <a:pPr algn="ctr"/>
            <a:r>
              <a:rPr lang="es-ES" sz="2400" b="1" i="1" dirty="0"/>
              <a:t>¿Cuantas más ciudades pueden encontrarse sumergidas en las costas de diferentes regiones del mundo?. </a:t>
            </a:r>
            <a:r>
              <a:rPr lang="es-ES" sz="2400" b="1" i="1" dirty="0" smtClean="0"/>
              <a:t>Algunos </a:t>
            </a:r>
            <a:r>
              <a:rPr lang="es-ES" sz="2400" b="1" i="1" dirty="0"/>
              <a:t>otros lugares de interés y relacionados como puede ser las pirámides sumergidas bajo el triángulo de las Bermudas, un reciente descubrimiento bajo el mar de galilea. Aunque en relación con el misterioso egipcio y en esta ocasión no precisamente bajo el mar sino bajo la arena del desierto, otras construcciones detectadas por medio del satélite de google. La lista continúa pero no quiero llenar todo el texto de enlaces hacia otros </a:t>
            </a:r>
            <a:r>
              <a:rPr lang="es-ES" sz="2400" b="1" i="1" dirty="0" smtClean="0"/>
              <a:t>artículos.</a:t>
            </a:r>
            <a:r>
              <a:rPr lang="es-ES" dirty="0"/>
              <a:t/>
            </a:r>
            <a:br>
              <a:rPr lang="es-ES" dirty="0"/>
            </a:br>
            <a:endParaRPr lang="es-ES" dirty="0"/>
          </a:p>
        </p:txBody>
      </p:sp>
    </p:spTree>
  </p:cSld>
  <p:clrMapOvr>
    <a:masterClrMapping/>
  </p:clrMapOvr>
  <p:transition spd="slow" advTm="36000">
    <p:randomBa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genie la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fondo93.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428728" y="1071546"/>
            <a:ext cx="5537364" cy="2800749"/>
          </a:xfrm>
          <a:prstGeom prst="rect">
            <a:avLst/>
          </a:prstGeom>
        </p:spPr>
        <p:txBody>
          <a:bodyPr wrap="square" lIns="91422" tIns="45711" rIns="91422" bIns="45711">
            <a:spAutoFit/>
          </a:bodyPr>
          <a:lstStyle/>
          <a:p>
            <a:pPr lvl="1" algn="ctr"/>
            <a:r>
              <a:rPr lang="es-ES" sz="44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44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endParaRPr lang="es-ES" sz="44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CIUDAD PERDID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CIUDAD PERDIDA</Template>
  <TotalTime>1</TotalTime>
  <Words>634</Words>
  <Application>Microsoft Office PowerPoint</Application>
  <PresentationFormat>Presentación en pantalla (4:3)</PresentationFormat>
  <Paragraphs>61</Paragraphs>
  <Slides>59</Slides>
  <Notes>0</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LA CIUDAD PERDIDA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2014-04-23T09:42:53Z</dcterms:created>
  <dcterms:modified xsi:type="dcterms:W3CDTF">2014-04-23T09:44:42Z</dcterms:modified>
</cp:coreProperties>
</file>