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63" r:id="rId3"/>
    <p:sldId id="270" r:id="rId4"/>
    <p:sldId id="271" r:id="rId5"/>
    <p:sldId id="272" r:id="rId6"/>
    <p:sldId id="319" r:id="rId7"/>
    <p:sldId id="308" r:id="rId8"/>
    <p:sldId id="273" r:id="rId9"/>
    <p:sldId id="309" r:id="rId10"/>
    <p:sldId id="323" r:id="rId11"/>
    <p:sldId id="312" r:id="rId12"/>
    <p:sldId id="274" r:id="rId13"/>
    <p:sldId id="322" r:id="rId14"/>
    <p:sldId id="307" r:id="rId15"/>
    <p:sldId id="314" r:id="rId16"/>
    <p:sldId id="306" r:id="rId17"/>
    <p:sldId id="277" r:id="rId18"/>
    <p:sldId id="310" r:id="rId19"/>
    <p:sldId id="311" r:id="rId20"/>
    <p:sldId id="313" r:id="rId21"/>
    <p:sldId id="316" r:id="rId22"/>
    <p:sldId id="320" r:id="rId23"/>
    <p:sldId id="276" r:id="rId24"/>
    <p:sldId id="279" r:id="rId25"/>
    <p:sldId id="280" r:id="rId26"/>
    <p:sldId id="281" r:id="rId27"/>
    <p:sldId id="282" r:id="rId28"/>
    <p:sldId id="315" r:id="rId29"/>
    <p:sldId id="321" r:id="rId30"/>
    <p:sldId id="318" r:id="rId31"/>
    <p:sldId id="283" r:id="rId32"/>
    <p:sldId id="275" r:id="rId33"/>
    <p:sldId id="285" r:id="rId34"/>
    <p:sldId id="288" r:id="rId35"/>
    <p:sldId id="290" r:id="rId36"/>
    <p:sldId id="284" r:id="rId37"/>
    <p:sldId id="292" r:id="rId38"/>
    <p:sldId id="294" r:id="rId39"/>
    <p:sldId id="287" r:id="rId40"/>
    <p:sldId id="295" r:id="rId41"/>
    <p:sldId id="298" r:id="rId42"/>
    <p:sldId id="297" r:id="rId43"/>
    <p:sldId id="286" r:id="rId44"/>
    <p:sldId id="267" r:id="rId45"/>
    <p:sldId id="300" r:id="rId46"/>
    <p:sldId id="317" r:id="rId47"/>
    <p:sldId id="301" r:id="rId48"/>
    <p:sldId id="325" r:id="rId49"/>
    <p:sldId id="324" r:id="rId50"/>
  </p:sldIdLst>
  <p:sldSz cx="11880850" cy="745331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j5f81dOy+a8YYwNQWdtcw" hashData="qn8sENMprEw9AD/0m9bDVr2/ZV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18F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 d="100"/>
          <a:sy n="40" d="100"/>
        </p:scale>
        <p:origin x="-1908" y="-996"/>
      </p:cViewPr>
      <p:guideLst>
        <p:guide orient="horz" pos="2348"/>
        <p:guide pos="374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5BFB49-1ECB-4238-90CD-FA3318DB13B3}" type="datetimeFigureOut">
              <a:rPr lang="es-ES" smtClean="0"/>
              <a:pPr/>
              <a:t>27/09/2017</a:t>
            </a:fld>
            <a:endParaRPr lang="es-ES"/>
          </a:p>
        </p:txBody>
      </p:sp>
      <p:sp>
        <p:nvSpPr>
          <p:cNvPr id="4" name="3 Marcador de imagen de diapositiva"/>
          <p:cNvSpPr>
            <a:spLocks noGrp="1" noRot="1" noChangeAspect="1"/>
          </p:cNvSpPr>
          <p:nvPr>
            <p:ph type="sldImg" idx="2"/>
          </p:nvPr>
        </p:nvSpPr>
        <p:spPr>
          <a:xfrm>
            <a:off x="696913" y="685800"/>
            <a:ext cx="54641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A83748-9F49-438F-93C8-34482895FDB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1064" y="2315361"/>
            <a:ext cx="10098723" cy="15976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82130" y="4223546"/>
            <a:ext cx="8316596" cy="190473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38505" y="4789447"/>
            <a:ext cx="10098723" cy="1480311"/>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38505" y="3159032"/>
            <a:ext cx="10098723" cy="163041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94045" y="1739108"/>
            <a:ext cx="5247376" cy="49188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039434" y="1739108"/>
            <a:ext cx="5247376" cy="49188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4045" y="1668370"/>
            <a:ext cx="5249439" cy="6952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94045" y="2363667"/>
            <a:ext cx="5249439" cy="429428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035307" y="1668370"/>
            <a:ext cx="5251501" cy="6952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035307" y="2363667"/>
            <a:ext cx="5251501" cy="429428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94043" y="296753"/>
            <a:ext cx="3908718" cy="1262922"/>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645082" y="296754"/>
            <a:ext cx="6641725" cy="63611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94043" y="1559677"/>
            <a:ext cx="3908718" cy="50982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28733" y="5217319"/>
            <a:ext cx="7128510" cy="61593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28733" y="665967"/>
            <a:ext cx="7128510" cy="44719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28733" y="5833253"/>
            <a:ext cx="7128510" cy="87472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613616" y="298481"/>
            <a:ext cx="2673191" cy="63594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94043" y="298481"/>
            <a:ext cx="7821560" cy="63594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1065" y="2315360"/>
            <a:ext cx="10098723" cy="1597631"/>
          </a:xfrm>
          <a:prstGeom prst="rect">
            <a:avLst/>
          </a:prstGeom>
        </p:spPr>
        <p:txBody>
          <a:bodyPr lIns="110468" tIns="55234" rIns="110468" bIns="55234"/>
          <a:lstStyle/>
          <a:p>
            <a:r>
              <a:rPr lang="es-ES" smtClean="0"/>
              <a:t>Haga clic para modificar el estilo de título del patrón</a:t>
            </a:r>
            <a:endParaRPr lang="es-ES"/>
          </a:p>
        </p:txBody>
      </p:sp>
      <p:sp>
        <p:nvSpPr>
          <p:cNvPr id="3" name="2 Subtítulo"/>
          <p:cNvSpPr>
            <a:spLocks noGrp="1"/>
          </p:cNvSpPr>
          <p:nvPr>
            <p:ph type="subTitle" idx="1"/>
          </p:nvPr>
        </p:nvSpPr>
        <p:spPr>
          <a:xfrm>
            <a:off x="1782129" y="4223544"/>
            <a:ext cx="8316595" cy="1904736"/>
          </a:xfrm>
          <a:prstGeom prst="rect">
            <a:avLst/>
          </a:prstGeom>
        </p:spPr>
        <p:txBody>
          <a:bodyPr lIns="110468" tIns="55234" rIns="110468" bIns="55234"/>
          <a:lstStyle>
            <a:lvl1pPr marL="0" indent="0" algn="ctr">
              <a:buNone/>
              <a:defRPr/>
            </a:lvl1pPr>
            <a:lvl2pPr marL="552337" indent="0" algn="ctr">
              <a:buNone/>
              <a:defRPr/>
            </a:lvl2pPr>
            <a:lvl3pPr marL="1104674" indent="0" algn="ctr">
              <a:buNone/>
              <a:defRPr/>
            </a:lvl3pPr>
            <a:lvl4pPr marL="1657011" indent="0" algn="ctr">
              <a:buNone/>
              <a:defRPr/>
            </a:lvl4pPr>
            <a:lvl5pPr marL="2209350" indent="0" algn="ctr">
              <a:buNone/>
              <a:defRPr/>
            </a:lvl5pPr>
            <a:lvl6pPr marL="2761687" indent="0" algn="ctr">
              <a:buNone/>
              <a:defRPr/>
            </a:lvl6pPr>
            <a:lvl7pPr marL="3314024" indent="0" algn="ctr">
              <a:buNone/>
              <a:defRPr/>
            </a:lvl7pPr>
            <a:lvl8pPr marL="3866361" indent="0" algn="ctr">
              <a:buNone/>
              <a:defRPr/>
            </a:lvl8pPr>
            <a:lvl9pPr marL="441869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94043" y="298480"/>
            <a:ext cx="10692766" cy="1242219"/>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4043" y="1739108"/>
            <a:ext cx="10692766" cy="491884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94045" y="6908119"/>
            <a:ext cx="2772199" cy="396820"/>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27/09/2017</a:t>
            </a:fld>
            <a:endParaRPr lang="es-ES"/>
          </a:p>
        </p:txBody>
      </p:sp>
      <p:sp>
        <p:nvSpPr>
          <p:cNvPr id="5" name="4 Marcador de pie de página"/>
          <p:cNvSpPr>
            <a:spLocks noGrp="1"/>
          </p:cNvSpPr>
          <p:nvPr>
            <p:ph type="ftr" sz="quarter" idx="3"/>
          </p:nvPr>
        </p:nvSpPr>
        <p:spPr>
          <a:xfrm>
            <a:off x="4059291" y="6908119"/>
            <a:ext cx="3762269" cy="39682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514611" y="6908119"/>
            <a:ext cx="2772199" cy="396820"/>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94043" y="6787346"/>
            <a:ext cx="2772198" cy="517591"/>
          </a:xfrm>
          <a:prstGeom prst="rect">
            <a:avLst/>
          </a:prstGeom>
          <a:noFill/>
          <a:ln w="9525">
            <a:noFill/>
            <a:miter lim="800000"/>
            <a:headEnd/>
            <a:tailEnd/>
          </a:ln>
          <a:effectLst/>
        </p:spPr>
        <p:txBody>
          <a:bodyPr vert="horz" wrap="square" lIns="110478" tIns="55239" rIns="110478" bIns="55239"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300">
          <a:solidFill>
            <a:schemeClr val="tx2"/>
          </a:solidFill>
          <a:latin typeface="+mj-lt"/>
          <a:ea typeface="+mj-ea"/>
          <a:cs typeface="+mj-cs"/>
        </a:defRPr>
      </a:lvl1pPr>
      <a:lvl2pPr algn="ctr" rtl="0" fontAlgn="base">
        <a:spcBef>
          <a:spcPct val="0"/>
        </a:spcBef>
        <a:spcAft>
          <a:spcPct val="0"/>
        </a:spcAft>
        <a:defRPr sz="5300">
          <a:solidFill>
            <a:schemeClr val="tx2"/>
          </a:solidFill>
          <a:latin typeface="Arial" charset="0"/>
          <a:cs typeface="Arial" charset="0"/>
        </a:defRPr>
      </a:lvl2pPr>
      <a:lvl3pPr algn="ctr" rtl="0" fontAlgn="base">
        <a:spcBef>
          <a:spcPct val="0"/>
        </a:spcBef>
        <a:spcAft>
          <a:spcPct val="0"/>
        </a:spcAft>
        <a:defRPr sz="5300">
          <a:solidFill>
            <a:schemeClr val="tx2"/>
          </a:solidFill>
          <a:latin typeface="Arial" charset="0"/>
          <a:cs typeface="Arial" charset="0"/>
        </a:defRPr>
      </a:lvl3pPr>
      <a:lvl4pPr algn="ctr" rtl="0" fontAlgn="base">
        <a:spcBef>
          <a:spcPct val="0"/>
        </a:spcBef>
        <a:spcAft>
          <a:spcPct val="0"/>
        </a:spcAft>
        <a:defRPr sz="5300">
          <a:solidFill>
            <a:schemeClr val="tx2"/>
          </a:solidFill>
          <a:latin typeface="Arial" charset="0"/>
          <a:cs typeface="Arial" charset="0"/>
        </a:defRPr>
      </a:lvl4pPr>
      <a:lvl5pPr algn="ctr" rtl="0" fontAlgn="base">
        <a:spcBef>
          <a:spcPct val="0"/>
        </a:spcBef>
        <a:spcAft>
          <a:spcPct val="0"/>
        </a:spcAft>
        <a:defRPr sz="5300">
          <a:solidFill>
            <a:schemeClr val="tx2"/>
          </a:solidFill>
          <a:latin typeface="Arial" charset="0"/>
          <a:cs typeface="Arial" charset="0"/>
        </a:defRPr>
      </a:lvl5pPr>
      <a:lvl6pPr marL="552389" algn="ctr" rtl="0" fontAlgn="base">
        <a:spcBef>
          <a:spcPct val="0"/>
        </a:spcBef>
        <a:spcAft>
          <a:spcPct val="0"/>
        </a:spcAft>
        <a:defRPr sz="5300">
          <a:solidFill>
            <a:schemeClr val="tx2"/>
          </a:solidFill>
          <a:latin typeface="Arial" charset="0"/>
          <a:cs typeface="Arial" charset="0"/>
        </a:defRPr>
      </a:lvl6pPr>
      <a:lvl7pPr marL="1104778" algn="ctr" rtl="0" fontAlgn="base">
        <a:spcBef>
          <a:spcPct val="0"/>
        </a:spcBef>
        <a:spcAft>
          <a:spcPct val="0"/>
        </a:spcAft>
        <a:defRPr sz="5300">
          <a:solidFill>
            <a:schemeClr val="tx2"/>
          </a:solidFill>
          <a:latin typeface="Arial" charset="0"/>
          <a:cs typeface="Arial" charset="0"/>
        </a:defRPr>
      </a:lvl7pPr>
      <a:lvl8pPr marL="1657167" algn="ctr" rtl="0" fontAlgn="base">
        <a:spcBef>
          <a:spcPct val="0"/>
        </a:spcBef>
        <a:spcAft>
          <a:spcPct val="0"/>
        </a:spcAft>
        <a:defRPr sz="5300">
          <a:solidFill>
            <a:schemeClr val="tx2"/>
          </a:solidFill>
          <a:latin typeface="Arial" charset="0"/>
          <a:cs typeface="Arial" charset="0"/>
        </a:defRPr>
      </a:lvl8pPr>
      <a:lvl9pPr marL="2209556" algn="ctr" rtl="0" fontAlgn="base">
        <a:spcBef>
          <a:spcPct val="0"/>
        </a:spcBef>
        <a:spcAft>
          <a:spcPct val="0"/>
        </a:spcAft>
        <a:defRPr sz="5300">
          <a:solidFill>
            <a:schemeClr val="tx2"/>
          </a:solidFill>
          <a:latin typeface="Arial" charset="0"/>
          <a:cs typeface="Arial" charset="0"/>
        </a:defRPr>
      </a:lvl9pPr>
    </p:titleStyle>
    <p:bodyStyle>
      <a:lvl1pPr marL="414292" indent="-414292" algn="l" rtl="0" fontAlgn="base">
        <a:spcBef>
          <a:spcPct val="20000"/>
        </a:spcBef>
        <a:spcAft>
          <a:spcPct val="0"/>
        </a:spcAft>
        <a:buChar char="•"/>
        <a:defRPr sz="3900">
          <a:solidFill>
            <a:schemeClr val="tx1"/>
          </a:solidFill>
          <a:latin typeface="+mn-lt"/>
          <a:ea typeface="+mn-ea"/>
          <a:cs typeface="+mn-cs"/>
        </a:defRPr>
      </a:lvl1pPr>
      <a:lvl2pPr marL="897632" indent="-345243" algn="l" rtl="0" fontAlgn="base">
        <a:spcBef>
          <a:spcPct val="20000"/>
        </a:spcBef>
        <a:spcAft>
          <a:spcPct val="0"/>
        </a:spcAft>
        <a:buChar char="–"/>
        <a:defRPr sz="3400">
          <a:solidFill>
            <a:schemeClr val="tx1"/>
          </a:solidFill>
          <a:latin typeface="+mn-lt"/>
          <a:cs typeface="+mn-cs"/>
        </a:defRPr>
      </a:lvl2pPr>
      <a:lvl3pPr marL="1380973" indent="-276195" algn="l" rtl="0" fontAlgn="base">
        <a:spcBef>
          <a:spcPct val="20000"/>
        </a:spcBef>
        <a:spcAft>
          <a:spcPct val="0"/>
        </a:spcAft>
        <a:buChar char="•"/>
        <a:defRPr sz="2900">
          <a:solidFill>
            <a:schemeClr val="tx1"/>
          </a:solidFill>
          <a:latin typeface="+mn-lt"/>
          <a:cs typeface="+mn-cs"/>
        </a:defRPr>
      </a:lvl3pPr>
      <a:lvl4pPr marL="1933362" indent="-276195" algn="l" rtl="0" fontAlgn="base">
        <a:spcBef>
          <a:spcPct val="20000"/>
        </a:spcBef>
        <a:spcAft>
          <a:spcPct val="0"/>
        </a:spcAft>
        <a:buChar char="–"/>
        <a:defRPr sz="2400">
          <a:solidFill>
            <a:schemeClr val="tx1"/>
          </a:solidFill>
          <a:latin typeface="+mn-lt"/>
          <a:cs typeface="+mn-cs"/>
        </a:defRPr>
      </a:lvl4pPr>
      <a:lvl5pPr marL="2485751" indent="-276195" algn="l" rtl="0" fontAlgn="base">
        <a:spcBef>
          <a:spcPct val="20000"/>
        </a:spcBef>
        <a:spcAft>
          <a:spcPct val="0"/>
        </a:spcAft>
        <a:buChar char="»"/>
        <a:defRPr sz="2400">
          <a:solidFill>
            <a:schemeClr val="tx1"/>
          </a:solidFill>
          <a:latin typeface="+mn-lt"/>
          <a:cs typeface="+mn-cs"/>
        </a:defRPr>
      </a:lvl5pPr>
      <a:lvl6pPr marL="3038140" indent="-276195" algn="l" rtl="0" fontAlgn="base">
        <a:spcBef>
          <a:spcPct val="20000"/>
        </a:spcBef>
        <a:spcAft>
          <a:spcPct val="0"/>
        </a:spcAft>
        <a:buChar char="»"/>
        <a:defRPr sz="2400">
          <a:solidFill>
            <a:schemeClr val="tx1"/>
          </a:solidFill>
          <a:latin typeface="+mn-lt"/>
          <a:cs typeface="+mn-cs"/>
        </a:defRPr>
      </a:lvl6pPr>
      <a:lvl7pPr marL="3590529" indent="-276195" algn="l" rtl="0" fontAlgn="base">
        <a:spcBef>
          <a:spcPct val="20000"/>
        </a:spcBef>
        <a:spcAft>
          <a:spcPct val="0"/>
        </a:spcAft>
        <a:buChar char="»"/>
        <a:defRPr sz="2400">
          <a:solidFill>
            <a:schemeClr val="tx1"/>
          </a:solidFill>
          <a:latin typeface="+mn-lt"/>
          <a:cs typeface="+mn-cs"/>
        </a:defRPr>
      </a:lvl7pPr>
      <a:lvl8pPr marL="4142918" indent="-276195" algn="l" rtl="0" fontAlgn="base">
        <a:spcBef>
          <a:spcPct val="20000"/>
        </a:spcBef>
        <a:spcAft>
          <a:spcPct val="0"/>
        </a:spcAft>
        <a:buChar char="»"/>
        <a:defRPr sz="2400">
          <a:solidFill>
            <a:schemeClr val="tx1"/>
          </a:solidFill>
          <a:latin typeface="+mn-lt"/>
          <a:cs typeface="+mn-cs"/>
        </a:defRPr>
      </a:lvl8pPr>
      <a:lvl9pPr marL="4695307" indent="-276195"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104778" rtl="0" eaLnBrk="1" latinLnBrk="0" hangingPunct="1">
        <a:defRPr sz="2200" kern="1200">
          <a:solidFill>
            <a:schemeClr val="tx1"/>
          </a:solidFill>
          <a:latin typeface="+mn-lt"/>
          <a:ea typeface="+mn-ea"/>
          <a:cs typeface="+mn-cs"/>
        </a:defRPr>
      </a:lvl1pPr>
      <a:lvl2pPr marL="552389" algn="l" defTabSz="1104778" rtl="0" eaLnBrk="1" latinLnBrk="0" hangingPunct="1">
        <a:defRPr sz="2200" kern="1200">
          <a:solidFill>
            <a:schemeClr val="tx1"/>
          </a:solidFill>
          <a:latin typeface="+mn-lt"/>
          <a:ea typeface="+mn-ea"/>
          <a:cs typeface="+mn-cs"/>
        </a:defRPr>
      </a:lvl2pPr>
      <a:lvl3pPr marL="1104778" algn="l" defTabSz="1104778" rtl="0" eaLnBrk="1" latinLnBrk="0" hangingPunct="1">
        <a:defRPr sz="2200" kern="1200">
          <a:solidFill>
            <a:schemeClr val="tx1"/>
          </a:solidFill>
          <a:latin typeface="+mn-lt"/>
          <a:ea typeface="+mn-ea"/>
          <a:cs typeface="+mn-cs"/>
        </a:defRPr>
      </a:lvl3pPr>
      <a:lvl4pPr marL="1657167" algn="l" defTabSz="1104778" rtl="0" eaLnBrk="1" latinLnBrk="0" hangingPunct="1">
        <a:defRPr sz="2200" kern="1200">
          <a:solidFill>
            <a:schemeClr val="tx1"/>
          </a:solidFill>
          <a:latin typeface="+mn-lt"/>
          <a:ea typeface="+mn-ea"/>
          <a:cs typeface="+mn-cs"/>
        </a:defRPr>
      </a:lvl4pPr>
      <a:lvl5pPr marL="2209556" algn="l" defTabSz="1104778" rtl="0" eaLnBrk="1" latinLnBrk="0" hangingPunct="1">
        <a:defRPr sz="2200" kern="1200">
          <a:solidFill>
            <a:schemeClr val="tx1"/>
          </a:solidFill>
          <a:latin typeface="+mn-lt"/>
          <a:ea typeface="+mn-ea"/>
          <a:cs typeface="+mn-cs"/>
        </a:defRPr>
      </a:lvl5pPr>
      <a:lvl6pPr marL="2761945" algn="l" defTabSz="1104778" rtl="0" eaLnBrk="1" latinLnBrk="0" hangingPunct="1">
        <a:defRPr sz="2200" kern="1200">
          <a:solidFill>
            <a:schemeClr val="tx1"/>
          </a:solidFill>
          <a:latin typeface="+mn-lt"/>
          <a:ea typeface="+mn-ea"/>
          <a:cs typeface="+mn-cs"/>
        </a:defRPr>
      </a:lvl6pPr>
      <a:lvl7pPr marL="3314334" algn="l" defTabSz="1104778" rtl="0" eaLnBrk="1" latinLnBrk="0" hangingPunct="1">
        <a:defRPr sz="2200" kern="1200">
          <a:solidFill>
            <a:schemeClr val="tx1"/>
          </a:solidFill>
          <a:latin typeface="+mn-lt"/>
          <a:ea typeface="+mn-ea"/>
          <a:cs typeface="+mn-cs"/>
        </a:defRPr>
      </a:lvl7pPr>
      <a:lvl8pPr marL="3866723" algn="l" defTabSz="1104778" rtl="0" eaLnBrk="1" latinLnBrk="0" hangingPunct="1">
        <a:defRPr sz="2200" kern="1200">
          <a:solidFill>
            <a:schemeClr val="tx1"/>
          </a:solidFill>
          <a:latin typeface="+mn-lt"/>
          <a:ea typeface="+mn-ea"/>
          <a:cs typeface="+mn-cs"/>
        </a:defRPr>
      </a:lvl8pPr>
      <a:lvl9pPr marL="4419112" algn="l" defTabSz="1104778"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11880851" cy="745331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681438" y="3681443"/>
            <a:ext cx="7453313" cy="9043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108977" y="3681443"/>
            <a:ext cx="7453313" cy="9043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0"/>
            <a:ext cx="11880850" cy="7554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7372143"/>
            <a:ext cx="11880850" cy="81171"/>
          </a:xfrm>
          <a:prstGeom prst="rect">
            <a:avLst/>
          </a:prstGeom>
          <a:noFill/>
          <a:ln w="9525">
            <a:noFill/>
            <a:miter lim="800000"/>
            <a:headEnd/>
            <a:tailEnd/>
          </a:ln>
        </p:spPr>
      </p:pic>
      <p:sp>
        <p:nvSpPr>
          <p:cNvPr id="155665" name="Rectangle 17"/>
          <p:cNvSpPr>
            <a:spLocks noChangeArrowheads="1"/>
          </p:cNvSpPr>
          <p:nvPr/>
        </p:nvSpPr>
        <p:spPr bwMode="auto">
          <a:xfrm>
            <a:off x="464064" y="636640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64062" y="6211116"/>
            <a:ext cx="908336" cy="833565"/>
          </a:xfrm>
          <a:prstGeom prst="rect">
            <a:avLst/>
          </a:prstGeom>
          <a:noFill/>
          <a:ln w="38100">
            <a:solidFill>
              <a:srgbClr val="1CDEF8"/>
            </a:solidFill>
            <a:miter lim="800000"/>
            <a:headEnd/>
            <a:tailEnd/>
          </a:ln>
        </p:spPr>
      </p:pic>
      <p:sp>
        <p:nvSpPr>
          <p:cNvPr id="19" name="18 Rectángulo"/>
          <p:cNvSpPr/>
          <p:nvPr/>
        </p:nvSpPr>
        <p:spPr>
          <a:xfrm>
            <a:off x="2573085" y="4968895"/>
            <a:ext cx="34980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82707" y="1397480"/>
            <a:ext cx="9215502" cy="473599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aterradora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Mansión</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Winchester</a:t>
            </a:r>
          </a:p>
        </p:txBody>
      </p:sp>
      <p:pic>
        <p:nvPicPr>
          <p:cNvPr id="16" name="Picture 6" descr="http://www.nombres-animados.net/Letra-J/Jose-Luis/Nombre-animado-Jose-Luis-04.gif"/>
          <p:cNvPicPr>
            <a:picLocks noChangeAspect="1" noChangeArrowheads="1" noCrop="1"/>
          </p:cNvPicPr>
          <p:nvPr/>
        </p:nvPicPr>
        <p:blipFill>
          <a:blip r:embed="rId6">
            <a:duotone>
              <a:schemeClr val="accent6">
                <a:shade val="45000"/>
                <a:satMod val="135000"/>
              </a:schemeClr>
              <a:prstClr val="white"/>
            </a:duotone>
          </a:blip>
          <a:srcRect/>
          <a:stretch>
            <a:fillRect/>
          </a:stretch>
        </p:blipFill>
        <p:spPr bwMode="auto">
          <a:xfrm>
            <a:off x="1647625" y="6098465"/>
            <a:ext cx="2610093" cy="1015146"/>
          </a:xfrm>
          <a:prstGeom prst="rect">
            <a:avLst/>
          </a:prstGeom>
          <a:noFill/>
        </p:spPr>
      </p:pic>
    </p:spTree>
  </p:cSld>
  <p:clrMapOvr>
    <a:masterClrMapping/>
  </p:clrMapOvr>
  <p:transition spd="slow" advTm="13000">
    <p:dissolve/>
    <p:sndAc>
      <p:stSnd>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nsion-winchester"/>
          <p:cNvPicPr>
            <a:picLocks noChangeAspect="1" noChangeArrowheads="1"/>
          </p:cNvPicPr>
          <p:nvPr/>
        </p:nvPicPr>
        <p:blipFill>
          <a:blip r:embed="rId2"/>
          <a:srcRect/>
          <a:stretch>
            <a:fillRect/>
          </a:stretch>
        </p:blipFill>
        <p:spPr bwMode="auto">
          <a:xfrm>
            <a:off x="0" y="1"/>
            <a:ext cx="11880849"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082773" y="1797830"/>
            <a:ext cx="8072494" cy="4154984"/>
          </a:xfrm>
          <a:prstGeom prst="rect">
            <a:avLst/>
          </a:prstGeom>
        </p:spPr>
        <p:txBody>
          <a:bodyPr wrap="square">
            <a:spAutoFit/>
          </a:bodyPr>
          <a:lstStyle/>
          <a:p>
            <a:pPr algn="ctr"/>
            <a:r>
              <a:rPr lang="es-ES" sz="6600" b="1" dirty="0" smtClean="0">
                <a:solidFill>
                  <a:srgbClr val="FF0000"/>
                </a:solidFill>
                <a:latin typeface="Chiller" pitchFamily="82" charset="0"/>
              </a:rPr>
              <a:t>La aterradora mansión Winchester</a:t>
            </a:r>
          </a:p>
          <a:p>
            <a:pPr algn="ctr"/>
            <a:r>
              <a:rPr lang="es-ES" sz="6600" b="1" dirty="0" smtClean="0">
                <a:solidFill>
                  <a:srgbClr val="FF0000"/>
                </a:solidFill>
                <a:latin typeface="Chiller" pitchFamily="82" charset="0"/>
              </a:rPr>
              <a:t>¿Una casa con escaleras que </a:t>
            </a:r>
          </a:p>
          <a:p>
            <a:pPr algn="ctr"/>
            <a:r>
              <a:rPr lang="es-ES" sz="6600" b="1" dirty="0" smtClean="0">
                <a:solidFill>
                  <a:srgbClr val="FF0000"/>
                </a:solidFill>
                <a:latin typeface="Chiller" pitchFamily="82" charset="0"/>
              </a:rPr>
              <a:t>no llevan a ningún sitio? </a:t>
            </a:r>
          </a:p>
        </p:txBody>
      </p:sp>
    </p:spTree>
  </p:cSld>
  <p:clrMapOvr>
    <a:masterClrMapping/>
  </p:clrMapOvr>
  <p:transition spd="slow" advTm="11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mansion_winchester1"/>
          <p:cNvPicPr>
            <a:picLocks noChangeAspect="1" noChangeArrowheads="1"/>
          </p:cNvPicPr>
          <p:nvPr/>
        </p:nvPicPr>
        <p:blipFill>
          <a:blip r:embed="rId2"/>
          <a:srcRect/>
          <a:stretch>
            <a:fillRect/>
          </a:stretch>
        </p:blipFill>
        <p:spPr bwMode="auto">
          <a:xfrm>
            <a:off x="-1" y="1"/>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Imagen relacionada"/>
          <p:cNvPicPr>
            <a:picLocks noChangeAspect="1" noChangeArrowheads="1"/>
          </p:cNvPicPr>
          <p:nvPr/>
        </p:nvPicPr>
        <p:blipFill>
          <a:blip r:embed="rId2"/>
          <a:srcRect/>
          <a:stretch>
            <a:fillRect/>
          </a:stretch>
        </p:blipFill>
        <p:spPr bwMode="auto">
          <a:xfrm>
            <a:off x="-1" y="-345310"/>
            <a:ext cx="11880851" cy="7907682"/>
          </a:xfrm>
          <a:prstGeom prst="rect">
            <a:avLst/>
          </a:prstGeom>
          <a:noFill/>
        </p:spPr>
      </p:pic>
    </p:spTree>
  </p:cSld>
  <p:clrMapOvr>
    <a:masterClrMapping/>
  </p:clrMapOvr>
  <p:transition spd="slow" advTm="10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fotos sarah winchester"/>
          <p:cNvPicPr>
            <a:picLocks noChangeAspect="1" noChangeArrowheads="1"/>
          </p:cNvPicPr>
          <p:nvPr/>
        </p:nvPicPr>
        <p:blipFill>
          <a:blip r:embed="rId2"/>
          <a:srcRect/>
          <a:stretch>
            <a:fillRect/>
          </a:stretch>
        </p:blipFill>
        <p:spPr bwMode="auto">
          <a:xfrm>
            <a:off x="0" y="-1"/>
            <a:ext cx="11886106"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225649" y="1654954"/>
            <a:ext cx="7929618" cy="4524315"/>
          </a:xfrm>
          <a:prstGeom prst="rect">
            <a:avLst/>
          </a:prstGeom>
        </p:spPr>
        <p:txBody>
          <a:bodyPr wrap="square">
            <a:spAutoFit/>
          </a:bodyPr>
          <a:lstStyle/>
          <a:p>
            <a:pPr algn="ctr"/>
            <a:r>
              <a:rPr lang="es-ES" sz="3600" b="1" dirty="0" smtClean="0">
                <a:solidFill>
                  <a:srgbClr val="FF0000"/>
                </a:solidFill>
                <a:latin typeface="Chiller" pitchFamily="82" charset="0"/>
              </a:rPr>
              <a:t>Ubicada en San José, California, esta mansión victoriana fue mandada levantar por Sarah Winchester, viuda del inventor del rifle de repetición Samuel Winchester. Más de 38 años duraron las obras, y es que la casa siempre estuvo en continua construcción hasta la muerte de Sarah en 1922. Hoy por hoy se considera el lugar más embrujado de todos los Estados Unidos y por ello es uno de los lugares más visitados de todo el país.</a:t>
            </a:r>
          </a:p>
        </p:txBody>
      </p:sp>
    </p:spTree>
  </p:cSld>
  <p:clrMapOvr>
    <a:masterClrMapping/>
  </p:clrMapOvr>
  <p:transition spd="slow" advTm="33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magen relacionada"/>
          <p:cNvPicPr>
            <a:picLocks noChangeAspect="1" noChangeArrowheads="1"/>
          </p:cNvPicPr>
          <p:nvPr/>
        </p:nvPicPr>
        <p:blipFill>
          <a:blip r:embed="rId2"/>
          <a:srcRect/>
          <a:stretch>
            <a:fillRect/>
          </a:stretch>
        </p:blipFill>
        <p:spPr bwMode="auto">
          <a:xfrm>
            <a:off x="0" y="-1"/>
            <a:ext cx="11942008"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1939897" y="1154888"/>
            <a:ext cx="8215370" cy="5632311"/>
          </a:xfrm>
          <a:prstGeom prst="rect">
            <a:avLst/>
          </a:prstGeom>
        </p:spPr>
        <p:txBody>
          <a:bodyPr wrap="square">
            <a:spAutoFit/>
          </a:bodyPr>
          <a:lstStyle/>
          <a:p>
            <a:pPr algn="ctr"/>
            <a:r>
              <a:rPr lang="es-ES" sz="3600" b="1" dirty="0" smtClean="0">
                <a:solidFill>
                  <a:srgbClr val="FF0000"/>
                </a:solidFill>
                <a:latin typeface="Chiller" pitchFamily="82" charset="0"/>
              </a:rPr>
              <a:t>La mansión alberga 160 cuartos, que incluyen 40 habitaciones, 6 cocinas, 2 sótanos, 7 pisos, 476 puertas, 10.000 ventanas con paneles, 47 chimeneas, 52 tragaluces, 2 vestíbulos y 3 ascensores. Aunque por fuera parezca de lo más normal, la casa está llena de cosas inconclusas y que no tienen sentido, como las escaleras y puertas que no van a ninguna parte.</a:t>
            </a:r>
          </a:p>
          <a:p>
            <a:pPr algn="ctr"/>
            <a:r>
              <a:rPr lang="es-ES" sz="3600" b="1" dirty="0" smtClean="0">
                <a:solidFill>
                  <a:srgbClr val="FF0000"/>
                </a:solidFill>
                <a:latin typeface="Chiller" pitchFamily="82" charset="0"/>
              </a:rPr>
              <a:t>Hagamos un recorrido por esta maravillosa casa que seguro que a más de uno le ha puesto los pelos de punta por todas las leyendas y secretos que encierra.</a:t>
            </a:r>
            <a:endParaRPr lang="es-ES" sz="3600" b="1" dirty="0">
              <a:solidFill>
                <a:srgbClr val="FF0000"/>
              </a:solidFill>
              <a:latin typeface="Chiller" pitchFamily="82" charset="0"/>
            </a:endParaRPr>
          </a:p>
        </p:txBody>
      </p:sp>
    </p:spTree>
  </p:cSld>
  <p:clrMapOvr>
    <a:masterClrMapping/>
  </p:clrMapOvr>
  <p:transition spd="slow" advTm="43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1866_winchester_'yellow_boy'.jpg"/>
          <p:cNvPicPr>
            <a:picLocks noChangeAspect="1" noChangeArrowheads="1"/>
          </p:cNvPicPr>
          <p:nvPr/>
        </p:nvPicPr>
        <p:blipFill>
          <a:blip r:embed="rId2"/>
          <a:srcRect/>
          <a:stretch>
            <a:fillRect/>
          </a:stretch>
        </p:blipFill>
        <p:spPr bwMode="auto">
          <a:xfrm>
            <a:off x="-1" y="-1"/>
            <a:ext cx="11880851"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Picture 2" descr="mansion_winchester19"/>
          <p:cNvPicPr>
            <a:picLocks noChangeAspect="1" noChangeArrowheads="1"/>
          </p:cNvPicPr>
          <p:nvPr/>
        </p:nvPicPr>
        <p:blipFill>
          <a:blip r:embed="rId2"/>
          <a:srcRect/>
          <a:stretch>
            <a:fillRect/>
          </a:stretch>
        </p:blipFill>
        <p:spPr bwMode="auto">
          <a:xfrm>
            <a:off x="0" y="-100327"/>
            <a:ext cx="6869117" cy="7553640"/>
          </a:xfrm>
          <a:prstGeom prst="rect">
            <a:avLst/>
          </a:prstGeom>
          <a:noFill/>
        </p:spPr>
      </p:pic>
      <p:sp>
        <p:nvSpPr>
          <p:cNvPr id="3" name="2 Rectángulo"/>
          <p:cNvSpPr/>
          <p:nvPr/>
        </p:nvSpPr>
        <p:spPr>
          <a:xfrm>
            <a:off x="7297747" y="797698"/>
            <a:ext cx="4154475" cy="6494085"/>
          </a:xfrm>
          <a:prstGeom prst="rect">
            <a:avLst/>
          </a:prstGeom>
          <a:noFill/>
        </p:spPr>
        <p:txBody>
          <a:bodyPr wrap="square">
            <a:spAutoFit/>
          </a:bodyPr>
          <a:lstStyle/>
          <a:p>
            <a:pPr algn="ctr"/>
            <a:r>
              <a:rPr lang="es-ES" sz="3200" b="1" dirty="0" smtClean="0">
                <a:solidFill>
                  <a:srgbClr val="FF0000"/>
                </a:solidFill>
                <a:latin typeface="Chiller" pitchFamily="82" charset="0"/>
              </a:rPr>
              <a:t>Esta es Sara Winchester, que fue convencida por una médium de la época, de que su familia estaba bajo una maldición por las muertes ocasionadas por los rifles que había intentado su ya difunto marido. También le dijo que para evitar que los espíritus no la molestaran, debía construir una casa que nunca debía terminar, para que los fantasmas nunca tuvieran un lugar donde vivir.</a:t>
            </a:r>
          </a:p>
        </p:txBody>
      </p:sp>
    </p:spTree>
  </p:cSld>
  <p:clrMapOvr>
    <a:masterClrMapping/>
  </p:clrMapOvr>
  <p:transition spd="slow" advTm="32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7297747" y="797698"/>
            <a:ext cx="4154475" cy="5632311"/>
          </a:xfrm>
          <a:prstGeom prst="rect">
            <a:avLst/>
          </a:prstGeom>
          <a:noFill/>
        </p:spPr>
        <p:txBody>
          <a:bodyPr wrap="square">
            <a:spAutoFit/>
          </a:bodyPr>
          <a:lstStyle/>
          <a:p>
            <a:pPr algn="ctr"/>
            <a:r>
              <a:rPr lang="es-ES" sz="3600" b="1" dirty="0" smtClean="0">
                <a:solidFill>
                  <a:srgbClr val="FF0000"/>
                </a:solidFill>
                <a:latin typeface="Chiller" pitchFamily="82" charset="0"/>
              </a:rPr>
              <a:t>Desde aquel momento en su casa no cesaban nunca los ruidos de los martillos y el ir venir de </a:t>
            </a:r>
            <a:r>
              <a:rPr lang="es-ES" sz="3600" b="1" dirty="0" err="1" smtClean="0">
                <a:solidFill>
                  <a:srgbClr val="FF0000"/>
                </a:solidFill>
                <a:latin typeface="Chiller" pitchFamily="82" charset="0"/>
              </a:rPr>
              <a:t>de</a:t>
            </a:r>
            <a:r>
              <a:rPr lang="es-ES" sz="3600" b="1" dirty="0" smtClean="0">
                <a:solidFill>
                  <a:srgbClr val="FF0000"/>
                </a:solidFill>
                <a:latin typeface="Chiller" pitchFamily="82" charset="0"/>
              </a:rPr>
              <a:t> los obreros. Dio trabajo durante años una legión de constructores, carpinteros y decoradores, para embarcarlos en un proyecto sin fin que duraría 38 años.</a:t>
            </a:r>
            <a:endParaRPr lang="es-ES" sz="3600" b="1" dirty="0">
              <a:solidFill>
                <a:srgbClr val="FF0000"/>
              </a:solidFill>
              <a:latin typeface="Chiller" pitchFamily="82" charset="0"/>
            </a:endParaRPr>
          </a:p>
        </p:txBody>
      </p:sp>
      <p:pic>
        <p:nvPicPr>
          <p:cNvPr id="4" name="Picture 2" descr="Resultado de imagen de fotos sarah winchester"/>
          <p:cNvPicPr>
            <a:picLocks noChangeAspect="1" noChangeArrowheads="1"/>
          </p:cNvPicPr>
          <p:nvPr/>
        </p:nvPicPr>
        <p:blipFill>
          <a:blip r:embed="rId2"/>
          <a:srcRect/>
          <a:stretch>
            <a:fillRect/>
          </a:stretch>
        </p:blipFill>
        <p:spPr bwMode="auto">
          <a:xfrm>
            <a:off x="0" y="-1"/>
            <a:ext cx="6950214" cy="7453313"/>
          </a:xfrm>
          <a:prstGeom prst="rect">
            <a:avLst/>
          </a:prstGeom>
          <a:noFill/>
        </p:spPr>
      </p:pic>
    </p:spTree>
  </p:cSld>
  <p:clrMapOvr>
    <a:masterClrMapping/>
  </p:clrMapOvr>
  <p:transition spd="slow" advTm="2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8132" name="Picture 4" descr="Imagen relacionada"/>
          <p:cNvPicPr>
            <a:picLocks noChangeAspect="1" noChangeArrowheads="1"/>
          </p:cNvPicPr>
          <p:nvPr/>
        </p:nvPicPr>
        <p:blipFill>
          <a:blip r:embed="rId2"/>
          <a:srcRect/>
          <a:stretch>
            <a:fillRect/>
          </a:stretch>
        </p:blipFill>
        <p:spPr bwMode="auto">
          <a:xfrm>
            <a:off x="0" y="-1"/>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5300" name="AutoShape 4"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5302" name="AutoShape 6"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5304" name="Picture 8" descr="Resultado de imagen de fotos sarah winchester"/>
          <p:cNvPicPr>
            <a:picLocks noChangeAspect="1" noChangeArrowheads="1"/>
          </p:cNvPicPr>
          <p:nvPr/>
        </p:nvPicPr>
        <p:blipFill>
          <a:blip r:embed="rId2"/>
          <a:srcRect/>
          <a:stretch>
            <a:fillRect/>
          </a:stretch>
        </p:blipFill>
        <p:spPr bwMode="auto">
          <a:xfrm>
            <a:off x="0" y="0"/>
            <a:ext cx="5797549" cy="7533071"/>
          </a:xfrm>
          <a:prstGeom prst="rect">
            <a:avLst/>
          </a:prstGeom>
          <a:noFill/>
        </p:spPr>
      </p:pic>
      <p:sp>
        <p:nvSpPr>
          <p:cNvPr id="55306" name="AutoShape 10" descr="Resultado de imagen de fotos sarah winchest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6" name="Picture 2" descr="C:\Documents and Settings\Jose Luis\Escritorio\whdilemusan-mouses-window-from-the-winchester-mansion-sarah-winchester-designed-6863640.png"/>
          <p:cNvPicPr>
            <a:picLocks noChangeAspect="1" noChangeArrowheads="1"/>
          </p:cNvPicPr>
          <p:nvPr/>
        </p:nvPicPr>
        <p:blipFill>
          <a:blip r:embed="rId3"/>
          <a:srcRect b="43017"/>
          <a:stretch>
            <a:fillRect/>
          </a:stretch>
        </p:blipFill>
        <p:spPr bwMode="auto">
          <a:xfrm>
            <a:off x="5797550" y="0"/>
            <a:ext cx="6083300" cy="750099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1" y="-1"/>
            <a:ext cx="11885025"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082773" y="1583516"/>
            <a:ext cx="7286676" cy="4524315"/>
          </a:xfrm>
          <a:prstGeom prst="rect">
            <a:avLst/>
          </a:prstGeom>
        </p:spPr>
        <p:txBody>
          <a:bodyPr wrap="square">
            <a:spAutoFit/>
          </a:bodyPr>
          <a:lstStyle/>
          <a:p>
            <a:pPr algn="ctr"/>
            <a:r>
              <a:rPr lang="es-ES" sz="4800" b="1" dirty="0" smtClean="0">
                <a:solidFill>
                  <a:srgbClr val="FF0000"/>
                </a:solidFill>
                <a:latin typeface="Chiller" pitchFamily="82" charset="0"/>
              </a:rPr>
              <a:t>Es estilo victoriano de la mansión se hace presente en cada rincón de la casa. En su construcción invirtió más de 5 millones y medio de dólares durante principios del s. XX, que hoy equivaldrían a unos 71 millones.</a:t>
            </a:r>
            <a:endParaRPr lang="es-ES" sz="4800" b="1" dirty="0">
              <a:solidFill>
                <a:srgbClr val="FF0000"/>
              </a:solidFill>
              <a:latin typeface="Chiller" pitchFamily="82" charset="0"/>
            </a:endParaRPr>
          </a:p>
        </p:txBody>
      </p:sp>
    </p:spTree>
  </p:cSld>
  <p:clrMapOvr>
    <a:masterClrMapping/>
  </p:clrMapOvr>
  <p:transition spd="slow" advTm="31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Imagen relacionada"/>
          <p:cNvPicPr>
            <a:picLocks noChangeAspect="1" noChangeArrowheads="1"/>
          </p:cNvPicPr>
          <p:nvPr/>
        </p:nvPicPr>
        <p:blipFill>
          <a:blip r:embed="rId2"/>
          <a:srcRect/>
          <a:stretch>
            <a:fillRect/>
          </a:stretch>
        </p:blipFill>
        <p:spPr bwMode="auto">
          <a:xfrm>
            <a:off x="0" y="-1"/>
            <a:ext cx="1194002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fotos sarah winchester"/>
          <p:cNvPicPr>
            <a:picLocks noChangeAspect="1" noChangeArrowheads="1"/>
          </p:cNvPicPr>
          <p:nvPr/>
        </p:nvPicPr>
        <p:blipFill>
          <a:blip r:embed="rId2"/>
          <a:srcRect/>
          <a:stretch>
            <a:fillRect/>
          </a:stretch>
        </p:blipFill>
        <p:spPr bwMode="auto">
          <a:xfrm>
            <a:off x="-1" y="0"/>
            <a:ext cx="6083302" cy="7532026"/>
          </a:xfrm>
          <a:prstGeom prst="rect">
            <a:avLst/>
          </a:prstGeom>
          <a:noFill/>
        </p:spPr>
      </p:pic>
      <p:pic>
        <p:nvPicPr>
          <p:cNvPr id="52228" name="Picture 4" descr="Imagen relacionada"/>
          <p:cNvPicPr>
            <a:picLocks noChangeAspect="1" noChangeArrowheads="1"/>
          </p:cNvPicPr>
          <p:nvPr/>
        </p:nvPicPr>
        <p:blipFill>
          <a:blip r:embed="rId3"/>
          <a:srcRect/>
          <a:stretch>
            <a:fillRect/>
          </a:stretch>
        </p:blipFill>
        <p:spPr bwMode="auto">
          <a:xfrm>
            <a:off x="5975350" y="-1"/>
            <a:ext cx="590550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srcRect/>
          <a:stretch>
            <a:fillRect/>
          </a:stretch>
        </p:blipFill>
        <p:spPr bwMode="auto">
          <a:xfrm>
            <a:off x="0" y="0"/>
            <a:ext cx="6011863" cy="7531290"/>
          </a:xfrm>
          <a:prstGeom prst="rect">
            <a:avLst/>
          </a:prstGeom>
          <a:noFill/>
        </p:spPr>
      </p:pic>
      <p:pic>
        <p:nvPicPr>
          <p:cNvPr id="54276" name="Picture 4" descr="Imagen relacionada"/>
          <p:cNvPicPr>
            <a:picLocks noChangeAspect="1" noChangeArrowheads="1"/>
          </p:cNvPicPr>
          <p:nvPr/>
        </p:nvPicPr>
        <p:blipFill>
          <a:blip r:embed="rId3"/>
          <a:srcRect/>
          <a:stretch>
            <a:fillRect/>
          </a:stretch>
        </p:blipFill>
        <p:spPr bwMode="auto">
          <a:xfrm>
            <a:off x="6011863" y="-1"/>
            <a:ext cx="5868987" cy="753563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Resultado de imagen de fotos sarah winchester"/>
          <p:cNvPicPr>
            <a:picLocks noChangeAspect="1" noChangeArrowheads="1"/>
          </p:cNvPicPr>
          <p:nvPr/>
        </p:nvPicPr>
        <p:blipFill>
          <a:blip r:embed="rId2"/>
          <a:srcRect/>
          <a:stretch>
            <a:fillRect/>
          </a:stretch>
        </p:blipFill>
        <p:spPr bwMode="auto">
          <a:xfrm>
            <a:off x="-1" y="-1"/>
            <a:ext cx="11880851" cy="743093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2"/>
          <a:srcRect/>
          <a:stretch>
            <a:fillRect/>
          </a:stretch>
        </p:blipFill>
        <p:spPr bwMode="auto">
          <a:xfrm>
            <a:off x="0" y="0"/>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mansion_winchester14"/>
          <p:cNvPicPr>
            <a:picLocks noChangeAspect="1" noChangeArrowheads="1"/>
          </p:cNvPicPr>
          <p:nvPr/>
        </p:nvPicPr>
        <p:blipFill>
          <a:blip r:embed="rId2"/>
          <a:srcRect/>
          <a:stretch>
            <a:fillRect/>
          </a:stretch>
        </p:blipFill>
        <p:spPr bwMode="auto">
          <a:xfrm>
            <a:off x="1" y="-1"/>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5654673" y="1583516"/>
            <a:ext cx="5940425" cy="5078313"/>
          </a:xfrm>
          <a:prstGeom prst="rect">
            <a:avLst/>
          </a:prstGeom>
        </p:spPr>
        <p:txBody>
          <a:bodyPr>
            <a:spAutoFit/>
          </a:bodyPr>
          <a:lstStyle/>
          <a:p>
            <a:pPr algn="ctr"/>
            <a:r>
              <a:rPr lang="es-ES" sz="5400" b="1" dirty="0" smtClean="0">
                <a:solidFill>
                  <a:srgbClr val="FF0000"/>
                </a:solidFill>
                <a:latin typeface="Chiller" pitchFamily="82" charset="0"/>
              </a:rPr>
              <a:t>Esta es una de las 6 cocinas. Si os fijáis, en el techo hay una puerta que no conduce a ninguna parte, un rasgo muy característico de la casa.</a:t>
            </a:r>
            <a:endParaRPr lang="es-ES" sz="5400" b="1" dirty="0">
              <a:solidFill>
                <a:srgbClr val="FF0000"/>
              </a:solidFill>
              <a:latin typeface="Chiller" pitchFamily="82" charset="0"/>
            </a:endParaRPr>
          </a:p>
        </p:txBody>
      </p:sp>
      <p:pic>
        <p:nvPicPr>
          <p:cNvPr id="3" name="Picture 2" descr="mansion_winchester16"/>
          <p:cNvPicPr>
            <a:picLocks noChangeAspect="1" noChangeArrowheads="1"/>
          </p:cNvPicPr>
          <p:nvPr/>
        </p:nvPicPr>
        <p:blipFill>
          <a:blip r:embed="rId2"/>
          <a:srcRect/>
          <a:stretch>
            <a:fillRect/>
          </a:stretch>
        </p:blipFill>
        <p:spPr bwMode="auto">
          <a:xfrm>
            <a:off x="0" y="0"/>
            <a:ext cx="4958234" cy="7453313"/>
          </a:xfrm>
          <a:prstGeom prst="rect">
            <a:avLst/>
          </a:prstGeom>
          <a:noFill/>
        </p:spPr>
      </p:pic>
    </p:spTree>
  </p:cSld>
  <p:clrMapOvr>
    <a:masterClrMapping/>
  </p:clrMapOvr>
  <p:transition spd="slow" advTm="21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mansion_winchester3"/>
          <p:cNvPicPr>
            <a:picLocks noChangeAspect="1" noChangeArrowheads="1"/>
          </p:cNvPicPr>
          <p:nvPr/>
        </p:nvPicPr>
        <p:blipFill>
          <a:blip r:embed="rId2"/>
          <a:srcRect/>
          <a:stretch>
            <a:fillRect/>
          </a:stretch>
        </p:blipFill>
        <p:spPr bwMode="auto">
          <a:xfrm>
            <a:off x="0" y="-1"/>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mansion_winchester17"/>
          <p:cNvPicPr>
            <a:picLocks noChangeAspect="1" noChangeArrowheads="1"/>
          </p:cNvPicPr>
          <p:nvPr/>
        </p:nvPicPr>
        <p:blipFill>
          <a:blip r:embed="rId2"/>
          <a:srcRect/>
          <a:stretch>
            <a:fillRect/>
          </a:stretch>
        </p:blipFill>
        <p:spPr bwMode="auto">
          <a:xfrm>
            <a:off x="-1" y="0"/>
            <a:ext cx="11880851" cy="7627434"/>
          </a:xfrm>
          <a:prstGeom prst="rect">
            <a:avLst/>
          </a:prstGeom>
          <a:noFill/>
        </p:spPr>
      </p:pic>
      <p:sp>
        <p:nvSpPr>
          <p:cNvPr id="2" name="1 Rectángulo"/>
          <p:cNvSpPr/>
          <p:nvPr/>
        </p:nvSpPr>
        <p:spPr>
          <a:xfrm>
            <a:off x="1939897" y="369070"/>
            <a:ext cx="6357982" cy="1384995"/>
          </a:xfrm>
          <a:prstGeom prst="rect">
            <a:avLst/>
          </a:prstGeom>
          <a:solidFill>
            <a:schemeClr val="tx1"/>
          </a:solidFill>
        </p:spPr>
        <p:txBody>
          <a:bodyPr wrap="square">
            <a:spAutoFit/>
          </a:bodyPr>
          <a:lstStyle/>
          <a:p>
            <a:pPr algn="ctr"/>
            <a:r>
              <a:rPr lang="es-ES" sz="2800" b="1" dirty="0" smtClean="0">
                <a:solidFill>
                  <a:srgbClr val="FF0000"/>
                </a:solidFill>
                <a:latin typeface="Arial Narrow" pitchFamily="34" charset="0"/>
              </a:rPr>
              <a:t>Otro rasgo característico que es en la casa había baños, como es lógico, pero muchos de ellos eran falsos y no se podían utilizar.</a:t>
            </a:r>
            <a:endParaRPr lang="es-ES" sz="2800" b="1" dirty="0">
              <a:solidFill>
                <a:srgbClr val="FF0000"/>
              </a:solidFill>
              <a:latin typeface="Arial Narrow" pitchFamily="34" charset="0"/>
            </a:endParaRPr>
          </a:p>
        </p:txBody>
      </p:sp>
    </p:spTree>
  </p:cSld>
  <p:clrMapOvr>
    <a:masterClrMapping/>
  </p:clrMapOvr>
  <p:transition spd="slow" advTm="1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mansion_winchester8"/>
          <p:cNvPicPr>
            <a:picLocks noChangeAspect="1" noChangeArrowheads="1"/>
          </p:cNvPicPr>
          <p:nvPr/>
        </p:nvPicPr>
        <p:blipFill>
          <a:blip r:embed="rId2"/>
          <a:srcRect/>
          <a:stretch>
            <a:fillRect/>
          </a:stretch>
        </p:blipFill>
        <p:spPr bwMode="auto">
          <a:xfrm>
            <a:off x="-1" y="-1"/>
            <a:ext cx="12226969" cy="7453313"/>
          </a:xfrm>
          <a:prstGeom prst="rect">
            <a:avLst/>
          </a:prstGeom>
          <a:noFill/>
        </p:spPr>
      </p:pic>
    </p:spTree>
  </p:cSld>
  <p:clrMapOvr>
    <a:masterClrMapping/>
  </p:clrMapOvr>
  <p:transition spd="slow" advTm="2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Documents and Settings\Jose Luis\Escritorio\craftsman-home-office-with-hidden-door-i_g-IS9hb9nl70juch0000000000-TpCaq.jpg"/>
          <p:cNvPicPr>
            <a:picLocks noChangeAspect="1" noChangeArrowheads="1"/>
          </p:cNvPicPr>
          <p:nvPr/>
        </p:nvPicPr>
        <p:blipFill>
          <a:blip r:embed="rId2"/>
          <a:srcRect/>
          <a:stretch>
            <a:fillRect/>
          </a:stretch>
        </p:blipFill>
        <p:spPr bwMode="auto">
          <a:xfrm>
            <a:off x="-1" y="0"/>
            <a:ext cx="5589985" cy="7453313"/>
          </a:xfrm>
          <a:prstGeom prst="rect">
            <a:avLst/>
          </a:prstGeom>
          <a:noFill/>
        </p:spPr>
      </p:pic>
      <p:sp>
        <p:nvSpPr>
          <p:cNvPr id="3" name="2 Rectángulo"/>
          <p:cNvSpPr/>
          <p:nvPr/>
        </p:nvSpPr>
        <p:spPr>
          <a:xfrm>
            <a:off x="6226177" y="2297896"/>
            <a:ext cx="4857785" cy="3970318"/>
          </a:xfrm>
          <a:prstGeom prst="rect">
            <a:avLst/>
          </a:prstGeom>
        </p:spPr>
        <p:txBody>
          <a:bodyPr wrap="square">
            <a:spAutoFit/>
          </a:bodyPr>
          <a:lstStyle/>
          <a:p>
            <a:pPr algn="ctr"/>
            <a:r>
              <a:rPr lang="es-ES" sz="3600" b="1" dirty="0" smtClean="0">
                <a:solidFill>
                  <a:srgbClr val="FF0000"/>
                </a:solidFill>
                <a:latin typeface="Chiller" pitchFamily="82" charset="0"/>
              </a:rPr>
              <a:t>Otra manía de esta excéntrica señora, es que sólo había dos espejos y una bañera en toda la casa, por miedo a que los fantasmas vieran su reflejo, pues es algo que ellos temen según la médium.</a:t>
            </a:r>
            <a:endParaRPr lang="es-ES" sz="3600" b="1" dirty="0">
              <a:solidFill>
                <a:srgbClr val="FF0000"/>
              </a:solidFill>
              <a:latin typeface="Chiller" pitchFamily="82" charset="0"/>
            </a:endParaRPr>
          </a:p>
        </p:txBody>
      </p:sp>
    </p:spTree>
  </p:cSld>
  <p:clrMapOvr>
    <a:masterClrMapping/>
  </p:clrMapOvr>
  <p:transition spd="slow" advTm="20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Resultado de imagen de fotos sarah winchester"/>
          <p:cNvPicPr>
            <a:picLocks noChangeAspect="1" noChangeArrowheads="1"/>
          </p:cNvPicPr>
          <p:nvPr/>
        </p:nvPicPr>
        <p:blipFill>
          <a:blip r:embed="rId2"/>
          <a:srcRect/>
          <a:stretch>
            <a:fillRect/>
          </a:stretch>
        </p:blipFill>
        <p:spPr bwMode="auto">
          <a:xfrm>
            <a:off x="0" y="-1"/>
            <a:ext cx="11880850" cy="745331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fotos sarah winchester"/>
          <p:cNvPicPr>
            <a:picLocks noChangeAspect="1" noChangeArrowheads="1"/>
          </p:cNvPicPr>
          <p:nvPr/>
        </p:nvPicPr>
        <p:blipFill>
          <a:blip r:embed="rId2"/>
          <a:srcRect/>
          <a:stretch>
            <a:fillRect/>
          </a:stretch>
        </p:blipFill>
        <p:spPr bwMode="auto">
          <a:xfrm>
            <a:off x="0" y="-345310"/>
            <a:ext cx="5726112" cy="7798623"/>
          </a:xfrm>
          <a:prstGeom prst="rect">
            <a:avLst/>
          </a:prstGeom>
          <a:noFill/>
        </p:spPr>
      </p:pic>
      <p:pic>
        <p:nvPicPr>
          <p:cNvPr id="2050" name="Picture 2" descr="C:\Documents and Settings\Jose Luis\Escritorio\CU7BtSYVAAAO1iU.jpg"/>
          <p:cNvPicPr>
            <a:picLocks noChangeAspect="1" noChangeArrowheads="1"/>
          </p:cNvPicPr>
          <p:nvPr/>
        </p:nvPicPr>
        <p:blipFill>
          <a:blip r:embed="rId3"/>
          <a:srcRect/>
          <a:stretch>
            <a:fillRect/>
          </a:stretch>
        </p:blipFill>
        <p:spPr bwMode="auto">
          <a:xfrm>
            <a:off x="5702298" y="-488186"/>
            <a:ext cx="6178552" cy="823995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725715" y="1369202"/>
            <a:ext cx="7143800" cy="4401205"/>
          </a:xfrm>
          <a:prstGeom prst="rect">
            <a:avLst/>
          </a:prstGeom>
        </p:spPr>
        <p:txBody>
          <a:bodyPr wrap="square">
            <a:spAutoFit/>
          </a:bodyPr>
          <a:lstStyle/>
          <a:p>
            <a:pPr algn="ctr"/>
            <a:r>
              <a:rPr lang="es-ES" sz="4000" b="1" dirty="0" smtClean="0">
                <a:solidFill>
                  <a:srgbClr val="FF0000"/>
                </a:solidFill>
                <a:latin typeface="Chiller" pitchFamily="82" charset="0"/>
              </a:rPr>
              <a:t>Pasarelas, pasillos, escaleras y puertas que no conducen a ninguna parte. Una casa laberíntica en toda regla. De hecho, una de las recomendaciones que te dan cuando vas a visitarla, es que no vayas solo en ningún momento porque si te pierdes no garantizan que puedan encontrarte.</a:t>
            </a:r>
            <a:endParaRPr lang="es-ES" sz="4000" b="1" dirty="0">
              <a:solidFill>
                <a:srgbClr val="FF0000"/>
              </a:solidFill>
              <a:latin typeface="Chiller" pitchFamily="82" charset="0"/>
            </a:endParaRPr>
          </a:p>
        </p:txBody>
      </p:sp>
    </p:spTree>
  </p:cSld>
  <p:clrMapOvr>
    <a:masterClrMapping/>
  </p:clrMapOvr>
  <p:transition spd="slow" advTm="28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mansion_winchester5"/>
          <p:cNvPicPr>
            <a:picLocks noChangeAspect="1" noChangeArrowheads="1"/>
          </p:cNvPicPr>
          <p:nvPr/>
        </p:nvPicPr>
        <p:blipFill>
          <a:blip r:embed="rId2"/>
          <a:srcRect/>
          <a:stretch>
            <a:fillRect/>
          </a:stretch>
        </p:blipFill>
        <p:spPr bwMode="auto">
          <a:xfrm>
            <a:off x="0" y="-1"/>
            <a:ext cx="11880850" cy="753266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2225649" y="1654954"/>
            <a:ext cx="7583499" cy="4524315"/>
          </a:xfrm>
          <a:prstGeom prst="rect">
            <a:avLst/>
          </a:prstGeom>
        </p:spPr>
        <p:txBody>
          <a:bodyPr wrap="square">
            <a:spAutoFit/>
          </a:bodyPr>
          <a:lstStyle/>
          <a:p>
            <a:pPr algn="ctr"/>
            <a:r>
              <a:rPr lang="es-ES" sz="4800" b="1" dirty="0" smtClean="0">
                <a:solidFill>
                  <a:srgbClr val="FF0000"/>
                </a:solidFill>
                <a:latin typeface="Chiller" pitchFamily="82" charset="0"/>
              </a:rPr>
              <a:t>Se dice que la mujer era capaz de pasar a través de las paredes, pero una revisión minuciosa de la casa nos hizo saber que existían varios escondites secretos para controlar el trabajo del personal de la casa sin ser vista.</a:t>
            </a:r>
            <a:endParaRPr lang="es-ES" sz="4800" b="1" dirty="0">
              <a:solidFill>
                <a:srgbClr val="FF0000"/>
              </a:solidFill>
              <a:latin typeface="Chiller" pitchFamily="82" charset="0"/>
            </a:endParaRPr>
          </a:p>
        </p:txBody>
      </p:sp>
    </p:spTree>
  </p:cSld>
  <p:clrMapOvr>
    <a:masterClrMapping/>
  </p:clrMapOvr>
  <p:transition spd="slow" advTm="2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mansion_winchester9"/>
          <p:cNvPicPr>
            <a:picLocks noChangeAspect="1" noChangeArrowheads="1"/>
          </p:cNvPicPr>
          <p:nvPr/>
        </p:nvPicPr>
        <p:blipFill>
          <a:blip r:embed="rId2"/>
          <a:srcRect/>
          <a:stretch>
            <a:fillRect/>
          </a:stretch>
        </p:blipFill>
        <p:spPr bwMode="auto">
          <a:xfrm>
            <a:off x="0" y="-1"/>
            <a:ext cx="11880850" cy="7629761"/>
          </a:xfrm>
          <a:prstGeom prst="rect">
            <a:avLst/>
          </a:prstGeom>
          <a:noFill/>
        </p:spPr>
      </p:pic>
      <p:sp>
        <p:nvSpPr>
          <p:cNvPr id="3" name="2 Rectángulo"/>
          <p:cNvSpPr/>
          <p:nvPr/>
        </p:nvSpPr>
        <p:spPr>
          <a:xfrm>
            <a:off x="2582839" y="369070"/>
            <a:ext cx="7643866" cy="1938992"/>
          </a:xfrm>
          <a:prstGeom prst="rect">
            <a:avLst/>
          </a:prstGeom>
          <a:solidFill>
            <a:schemeClr val="tx1">
              <a:alpha val="73000"/>
            </a:schemeClr>
          </a:solidFill>
        </p:spPr>
        <p:txBody>
          <a:bodyPr wrap="square">
            <a:spAutoFit/>
          </a:bodyPr>
          <a:lstStyle/>
          <a:p>
            <a:pPr algn="ctr"/>
            <a:r>
              <a:rPr lang="es-ES" sz="2400" b="1" dirty="0" smtClean="0">
                <a:solidFill>
                  <a:srgbClr val="FF0000"/>
                </a:solidFill>
              </a:rPr>
              <a:t>Esta chimenea se eleva a lo largo de 4 pisos, sólo para detenerse justo a unos pocos centímetros del techo. Una tradición sostiene que los fantasmas llegan y se van a través de las chimeneas, lo que podría explicar por qué hay más de 40 chimeneas en la mansión de Winchester</a:t>
            </a:r>
            <a:endParaRPr lang="es-ES" sz="2400" b="1" dirty="0">
              <a:solidFill>
                <a:srgbClr val="FF0000"/>
              </a:solidFill>
            </a:endParaRPr>
          </a:p>
        </p:txBody>
      </p:sp>
    </p:spTree>
  </p:cSld>
  <p:clrMapOvr>
    <a:masterClrMapping/>
  </p:clrMapOvr>
  <p:transition spd="slow" advTm="2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mansion_winchester7"/>
          <p:cNvPicPr>
            <a:picLocks noChangeAspect="1" noChangeArrowheads="1"/>
          </p:cNvPicPr>
          <p:nvPr/>
        </p:nvPicPr>
        <p:blipFill>
          <a:blip r:embed="rId2"/>
          <a:srcRect/>
          <a:stretch>
            <a:fillRect/>
          </a:stretch>
        </p:blipFill>
        <p:spPr bwMode="auto">
          <a:xfrm>
            <a:off x="0" y="-1"/>
            <a:ext cx="11880850" cy="7484113"/>
          </a:xfrm>
          <a:prstGeom prst="rect">
            <a:avLst/>
          </a:prstGeom>
          <a:noFill/>
        </p:spPr>
      </p:pic>
      <p:sp>
        <p:nvSpPr>
          <p:cNvPr id="3" name="2 Rectángulo"/>
          <p:cNvSpPr/>
          <p:nvPr/>
        </p:nvSpPr>
        <p:spPr>
          <a:xfrm>
            <a:off x="225385" y="297632"/>
            <a:ext cx="4286280" cy="2308324"/>
          </a:xfrm>
          <a:prstGeom prst="rect">
            <a:avLst/>
          </a:prstGeom>
          <a:solidFill>
            <a:schemeClr val="tx1"/>
          </a:solidFill>
        </p:spPr>
        <p:txBody>
          <a:bodyPr wrap="square">
            <a:spAutoFit/>
          </a:bodyPr>
          <a:lstStyle/>
          <a:p>
            <a:pPr algn="ctr"/>
            <a:r>
              <a:rPr lang="es-ES" b="1" dirty="0" smtClean="0">
                <a:solidFill>
                  <a:srgbClr val="FF0000"/>
                </a:solidFill>
              </a:rPr>
              <a:t>Esta es la habitación donde dormía la señora Winchester tras el terremoto de 1906. También expiró su último aliento en esta habitación. Los muebles que se ven en la fotografía, son auténticas piezas de la época, pero no pertenecían a la señora Winchester, ya que todas sus posesiones se subastaron después de su muerte.</a:t>
            </a:r>
            <a:endParaRPr lang="es-ES" b="1" dirty="0">
              <a:solidFill>
                <a:srgbClr val="FF0000"/>
              </a:solidFill>
            </a:endParaRPr>
          </a:p>
        </p:txBody>
      </p:sp>
    </p:spTree>
  </p:cSld>
  <p:clrMapOvr>
    <a:masterClrMapping/>
  </p:clrMapOvr>
  <p:transition spd="slow" advTm="38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mansion_winchester10"/>
          <p:cNvPicPr>
            <a:picLocks noChangeAspect="1" noChangeArrowheads="1"/>
          </p:cNvPicPr>
          <p:nvPr/>
        </p:nvPicPr>
        <p:blipFill>
          <a:blip r:embed="rId2"/>
          <a:srcRect/>
          <a:stretch>
            <a:fillRect/>
          </a:stretch>
        </p:blipFill>
        <p:spPr bwMode="auto">
          <a:xfrm>
            <a:off x="0" y="-1"/>
            <a:ext cx="11880850" cy="753266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mansion_winchester6"/>
          <p:cNvPicPr>
            <a:picLocks noChangeAspect="1" noChangeArrowheads="1"/>
          </p:cNvPicPr>
          <p:nvPr/>
        </p:nvPicPr>
        <p:blipFill>
          <a:blip r:embed="rId2"/>
          <a:srcRect/>
          <a:stretch>
            <a:fillRect/>
          </a:stretch>
        </p:blipFill>
        <p:spPr bwMode="auto">
          <a:xfrm>
            <a:off x="0" y="-1"/>
            <a:ext cx="11880850" cy="7453313"/>
          </a:xfrm>
          <a:prstGeom prst="rect">
            <a:avLst/>
          </a:prstGeom>
          <a:noFill/>
        </p:spPr>
      </p:pic>
      <p:sp>
        <p:nvSpPr>
          <p:cNvPr id="3" name="2 Rectángulo"/>
          <p:cNvSpPr/>
          <p:nvPr/>
        </p:nvSpPr>
        <p:spPr>
          <a:xfrm>
            <a:off x="368261" y="297632"/>
            <a:ext cx="7500990" cy="1569660"/>
          </a:xfrm>
          <a:prstGeom prst="rect">
            <a:avLst/>
          </a:prstGeom>
        </p:spPr>
        <p:txBody>
          <a:bodyPr wrap="square">
            <a:spAutoFit/>
          </a:bodyPr>
          <a:lstStyle/>
          <a:p>
            <a:r>
              <a:rPr lang="es-ES" sz="2400" b="1" dirty="0" smtClean="0">
                <a:solidFill>
                  <a:srgbClr val="FF0000"/>
                </a:solidFill>
              </a:rPr>
              <a:t>Algunas de las 10 mil ventanas de la mansión de Sarah tenían este distintivo diseño en forma de telaraña. </a:t>
            </a:r>
          </a:p>
          <a:p>
            <a:r>
              <a:rPr lang="es-ES" sz="2400" b="1" dirty="0" smtClean="0">
                <a:solidFill>
                  <a:srgbClr val="FF0000"/>
                </a:solidFill>
              </a:rPr>
              <a:t>Tal vez pensase que las telarañas harían que los espíritus se sintiesen como en casa.</a:t>
            </a:r>
            <a:endParaRPr lang="es-ES" sz="2400" b="1" dirty="0">
              <a:solidFill>
                <a:srgbClr val="FF0000"/>
              </a:solidFill>
            </a:endParaRPr>
          </a:p>
        </p:txBody>
      </p:sp>
    </p:spTree>
  </p:cSld>
  <p:clrMapOvr>
    <a:masterClrMapping/>
  </p:clrMapOvr>
  <p:transition spd="slow" advTm="22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082" name="Picture 2" descr="mansion_winchester18"/>
          <p:cNvPicPr>
            <a:picLocks noChangeAspect="1" noChangeArrowheads="1"/>
          </p:cNvPicPr>
          <p:nvPr/>
        </p:nvPicPr>
        <p:blipFill>
          <a:blip r:embed="rId2"/>
          <a:srcRect/>
          <a:stretch>
            <a:fillRect/>
          </a:stretch>
        </p:blipFill>
        <p:spPr bwMode="auto">
          <a:xfrm>
            <a:off x="296823" y="297632"/>
            <a:ext cx="5442939" cy="6858048"/>
          </a:xfrm>
          <a:prstGeom prst="rect">
            <a:avLst/>
          </a:prstGeom>
          <a:noFill/>
        </p:spPr>
      </p:pic>
      <p:sp>
        <p:nvSpPr>
          <p:cNvPr id="3" name="2 Rectángulo"/>
          <p:cNvSpPr/>
          <p:nvPr/>
        </p:nvSpPr>
        <p:spPr>
          <a:xfrm>
            <a:off x="6226177" y="2512210"/>
            <a:ext cx="5062604" cy="3139321"/>
          </a:xfrm>
          <a:prstGeom prst="rect">
            <a:avLst/>
          </a:prstGeom>
        </p:spPr>
        <p:txBody>
          <a:bodyPr wrap="none">
            <a:spAutoFit/>
          </a:bodyPr>
          <a:lstStyle/>
          <a:p>
            <a:pPr algn="ctr"/>
            <a:r>
              <a:rPr lang="es-ES" sz="6600" b="1" dirty="0" smtClean="0">
                <a:solidFill>
                  <a:srgbClr val="FF0000"/>
                </a:solidFill>
                <a:latin typeface="Chiller" pitchFamily="82" charset="0"/>
              </a:rPr>
              <a:t>Este es uno de los </a:t>
            </a:r>
          </a:p>
          <a:p>
            <a:pPr algn="ctr"/>
            <a:r>
              <a:rPr lang="es-ES" sz="6600" b="1" dirty="0" smtClean="0">
                <a:solidFill>
                  <a:srgbClr val="FF0000"/>
                </a:solidFill>
                <a:latin typeface="Chiller" pitchFamily="82" charset="0"/>
              </a:rPr>
              <a:t>dos espejos que </a:t>
            </a:r>
          </a:p>
          <a:p>
            <a:pPr algn="ctr"/>
            <a:r>
              <a:rPr lang="es-ES" sz="6600" b="1" dirty="0" smtClean="0">
                <a:solidFill>
                  <a:srgbClr val="FF0000"/>
                </a:solidFill>
                <a:latin typeface="Chiller" pitchFamily="82" charset="0"/>
              </a:rPr>
              <a:t>había en la casa.</a:t>
            </a:r>
            <a:endParaRPr lang="es-ES" sz="6600" b="1" dirty="0">
              <a:solidFill>
                <a:srgbClr val="FF0000"/>
              </a:solidFill>
              <a:latin typeface="Chiller" pitchFamily="82" charset="0"/>
            </a:endParaRPr>
          </a:p>
        </p:txBody>
      </p:sp>
    </p:spTree>
  </p:cSld>
  <p:clrMapOvr>
    <a:masterClrMapping/>
  </p:clrMapOvr>
  <p:transition spd="slow" advTm="12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mansion_winchester20"/>
          <p:cNvPicPr>
            <a:picLocks noChangeAspect="1" noChangeArrowheads="1"/>
          </p:cNvPicPr>
          <p:nvPr/>
        </p:nvPicPr>
        <p:blipFill>
          <a:blip r:embed="rId2"/>
          <a:srcRect/>
          <a:stretch>
            <a:fillRect/>
          </a:stretch>
        </p:blipFill>
        <p:spPr bwMode="auto">
          <a:xfrm>
            <a:off x="0" y="-161594"/>
            <a:ext cx="11880850" cy="761490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mansion_winchester13"/>
          <p:cNvPicPr>
            <a:picLocks noChangeAspect="1" noChangeArrowheads="1"/>
          </p:cNvPicPr>
          <p:nvPr/>
        </p:nvPicPr>
        <p:blipFill>
          <a:blip r:embed="rId2"/>
          <a:srcRect/>
          <a:stretch>
            <a:fillRect/>
          </a:stretch>
        </p:blipFill>
        <p:spPr bwMode="auto">
          <a:xfrm>
            <a:off x="-253617" y="0"/>
            <a:ext cx="12134467" cy="7453313"/>
          </a:xfrm>
          <a:prstGeom prst="rect">
            <a:avLst/>
          </a:prstGeom>
          <a:noFill/>
        </p:spPr>
      </p:pic>
      <p:sp>
        <p:nvSpPr>
          <p:cNvPr id="3" name="2 Rectángulo"/>
          <p:cNvSpPr/>
          <p:nvPr/>
        </p:nvSpPr>
        <p:spPr>
          <a:xfrm>
            <a:off x="2582839" y="6155548"/>
            <a:ext cx="5940425" cy="954107"/>
          </a:xfrm>
          <a:prstGeom prst="rect">
            <a:avLst/>
          </a:prstGeom>
          <a:solidFill>
            <a:schemeClr val="tx1"/>
          </a:solidFill>
        </p:spPr>
        <p:txBody>
          <a:bodyPr>
            <a:spAutoFit/>
          </a:bodyPr>
          <a:lstStyle/>
          <a:p>
            <a:r>
              <a:rPr lang="es-ES" sz="2800" b="1" dirty="0" smtClean="0">
                <a:solidFill>
                  <a:srgbClr val="FF0000"/>
                </a:solidFill>
                <a:latin typeface="Chiller" pitchFamily="82" charset="0"/>
              </a:rPr>
              <a:t>Escaleras que suben y bajan y pasillos inconclusos, un laberinto por el que no debe ser difícil perderse.</a:t>
            </a:r>
            <a:endParaRPr lang="es-ES" sz="2800" b="1" dirty="0">
              <a:solidFill>
                <a:srgbClr val="FF0000"/>
              </a:solidFill>
              <a:latin typeface="Chiller" pitchFamily="82" charset="0"/>
            </a:endParaRPr>
          </a:p>
        </p:txBody>
      </p:sp>
    </p:spTree>
  </p:cSld>
  <p:clrMapOvr>
    <a:masterClrMapping/>
  </p:clrMapOvr>
  <p:transition spd="slow" advTm="12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mansion_winchester4"/>
          <p:cNvPicPr>
            <a:picLocks noChangeAspect="1" noChangeArrowheads="1"/>
          </p:cNvPicPr>
          <p:nvPr/>
        </p:nvPicPr>
        <p:blipFill>
          <a:blip r:embed="rId2"/>
          <a:srcRect/>
          <a:stretch>
            <a:fillRect/>
          </a:stretch>
        </p:blipFill>
        <p:spPr bwMode="auto">
          <a:xfrm>
            <a:off x="0" y="-1"/>
            <a:ext cx="11880850" cy="753266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9154" name="Picture 2" descr="mansion_winchester11"/>
          <p:cNvPicPr>
            <a:picLocks noChangeAspect="1" noChangeArrowheads="1"/>
          </p:cNvPicPr>
          <p:nvPr/>
        </p:nvPicPr>
        <p:blipFill>
          <a:blip r:embed="rId2"/>
          <a:srcRect/>
          <a:stretch>
            <a:fillRect/>
          </a:stretch>
        </p:blipFill>
        <p:spPr bwMode="auto">
          <a:xfrm>
            <a:off x="368261" y="297632"/>
            <a:ext cx="4643470" cy="6832650"/>
          </a:xfrm>
          <a:prstGeom prst="rect">
            <a:avLst/>
          </a:prstGeom>
          <a:noFill/>
        </p:spPr>
      </p:pic>
      <p:sp>
        <p:nvSpPr>
          <p:cNvPr id="3" name="2 Rectángulo"/>
          <p:cNvSpPr/>
          <p:nvPr/>
        </p:nvSpPr>
        <p:spPr>
          <a:xfrm>
            <a:off x="5654673" y="654822"/>
            <a:ext cx="5726111" cy="6370975"/>
          </a:xfrm>
          <a:prstGeom prst="rect">
            <a:avLst/>
          </a:prstGeom>
        </p:spPr>
        <p:txBody>
          <a:bodyPr wrap="square">
            <a:spAutoFit/>
          </a:bodyPr>
          <a:lstStyle/>
          <a:p>
            <a:pPr algn="ctr"/>
            <a:r>
              <a:rPr lang="es-ES" sz="2400" dirty="0" smtClean="0">
                <a:solidFill>
                  <a:srgbClr val="FF0000"/>
                </a:solidFill>
                <a:latin typeface="Chiller" pitchFamily="82" charset="0"/>
              </a:rPr>
              <a:t>En la placa se puede leer:</a:t>
            </a:r>
          </a:p>
          <a:p>
            <a:pPr algn="ctr"/>
            <a:r>
              <a:rPr lang="es-ES" sz="2400" dirty="0" smtClean="0">
                <a:solidFill>
                  <a:srgbClr val="FF0000"/>
                </a:solidFill>
                <a:latin typeface="Chiller" pitchFamily="82" charset="0"/>
              </a:rPr>
              <a:t>“El Winchester </a:t>
            </a:r>
            <a:r>
              <a:rPr lang="es-ES" sz="2400" dirty="0" err="1" smtClean="0">
                <a:solidFill>
                  <a:srgbClr val="FF0000"/>
                </a:solidFill>
                <a:latin typeface="Chiller" pitchFamily="82" charset="0"/>
              </a:rPr>
              <a:t>Mystery</a:t>
            </a:r>
            <a:r>
              <a:rPr lang="es-ES" sz="2400" dirty="0" smtClean="0">
                <a:solidFill>
                  <a:srgbClr val="FF0000"/>
                </a:solidFill>
                <a:latin typeface="Chiller" pitchFamily="82" charset="0"/>
              </a:rPr>
              <a:t>  </a:t>
            </a:r>
            <a:r>
              <a:rPr lang="es-ES" sz="2400" dirty="0" err="1" smtClean="0">
                <a:solidFill>
                  <a:srgbClr val="FF0000"/>
                </a:solidFill>
                <a:latin typeface="Chiller" pitchFamily="82" charset="0"/>
              </a:rPr>
              <a:t>House</a:t>
            </a:r>
            <a:r>
              <a:rPr lang="es-ES" sz="2400" dirty="0" smtClean="0">
                <a:solidFill>
                  <a:srgbClr val="FF0000"/>
                </a:solidFill>
                <a:latin typeface="Chiller" pitchFamily="82" charset="0"/>
              </a:rPr>
              <a:t> fue el hogar de Sarah Winchester, heredera de la fortuna del Rifle Winchester, desde 1884 hasta su muerte en 1922.</a:t>
            </a:r>
          </a:p>
          <a:p>
            <a:pPr algn="ctr"/>
            <a:r>
              <a:rPr lang="es-ES" sz="2400" dirty="0" smtClean="0">
                <a:solidFill>
                  <a:srgbClr val="FF0000"/>
                </a:solidFill>
                <a:latin typeface="Chiller" pitchFamily="82" charset="0"/>
              </a:rPr>
              <a:t>Una médium convenció a la señora Winchester de que la vida de su marido y de su hija habían sido tomadas por los espíritus de los muertos del “arma que conquistó el Oeste” y que ella también compartiría este destino, a menos que comenzara a construir una mansión para los espíritus, en la que el trabajo nunca se detendría ni sería completado. Ella se prometió que mientras viviese no dejaría nunca de construir.</a:t>
            </a:r>
          </a:p>
          <a:p>
            <a:pPr algn="ctr"/>
            <a:r>
              <a:rPr lang="es-ES" sz="2400" dirty="0" smtClean="0">
                <a:solidFill>
                  <a:srgbClr val="FF0000"/>
                </a:solidFill>
                <a:latin typeface="Chiller" pitchFamily="82" charset="0"/>
              </a:rPr>
              <a:t>Así que, con 1.000 dólares al día de los royalties de la fortuna del rifle Winchester, se podían escuchar los sonidos de las herramientas de los carpinteros las 24 horas del día, durante los casi 38 años que duró su construcción. Y aquí está lo que fue creado</a:t>
            </a:r>
            <a:r>
              <a:rPr lang="es-ES" sz="2400" dirty="0" smtClean="0">
                <a:latin typeface="Chiller" pitchFamily="82" charset="0"/>
              </a:rPr>
              <a:t>…”</a:t>
            </a:r>
            <a:endParaRPr lang="es-ES" sz="2400" dirty="0">
              <a:latin typeface="Chiller" pitchFamily="82" charset="0"/>
            </a:endParaRPr>
          </a:p>
        </p:txBody>
      </p:sp>
    </p:spTree>
  </p:cSld>
  <p:clrMapOvr>
    <a:masterClrMapping/>
  </p:clrMapOvr>
  <p:transition spd="slow" advTm="53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mansion_winchester15"/>
          <p:cNvPicPr>
            <a:picLocks noChangeAspect="1" noChangeArrowheads="1"/>
          </p:cNvPicPr>
          <p:nvPr/>
        </p:nvPicPr>
        <p:blipFill>
          <a:blip r:embed="rId2"/>
          <a:srcRect/>
          <a:stretch>
            <a:fillRect/>
          </a:stretch>
        </p:blipFill>
        <p:spPr bwMode="auto">
          <a:xfrm>
            <a:off x="0" y="0"/>
            <a:ext cx="11880850"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64" name="Rectangle 8"/>
          <p:cNvSpPr>
            <a:spLocks noChangeArrowheads="1"/>
          </p:cNvSpPr>
          <p:nvPr/>
        </p:nvSpPr>
        <p:spPr bwMode="auto">
          <a:xfrm>
            <a:off x="2297087" y="1226326"/>
            <a:ext cx="8143932" cy="5293757"/>
          </a:xfrm>
          <a:prstGeom prst="rect">
            <a:avLst/>
          </a:prstGeom>
          <a:noFill/>
          <a:ln w="9525">
            <a:noFill/>
            <a:miter lim="800000"/>
            <a:headEnd/>
            <a:tailEnd/>
          </a:ln>
          <a:effectLst/>
        </p:spPr>
        <p:txBody>
          <a:bodyPr wrap="square" anchor="ctr">
            <a:spAutoFit/>
          </a:bodyPr>
          <a:lstStyle/>
          <a:p>
            <a:pPr algn="ctr" eaLnBrk="1" hangingPunct="1"/>
            <a:r>
              <a:rPr lang="es-ES" sz="4000" b="1" dirty="0" smtClean="0">
                <a:solidFill>
                  <a:srgbClr val="FF0000"/>
                </a:solidFill>
                <a:latin typeface="Chiller" pitchFamily="82" charset="0"/>
              </a:rPr>
              <a:t>Otro dato curioso sobre la casa es que el número 13 es un patrón que se repite con asiduidad. Escaleras de 13 peldaños, 13 perchas dentro del armario de Sarah, 13 baños, candelabros para 13 velas y cosas por el estilo. Se dice que su testamento también estaba dividido en 13 partes. En honor a esa extraña costumbre, cada vez que es viernes 13 las campanas repican 13 veces a las 13’00 horas.</a:t>
            </a:r>
          </a:p>
          <a:p>
            <a:pPr algn="ctr" eaLnBrk="1" hangingPunct="1"/>
            <a:endParaRPr lang="es-ES" altLang="es-ES" b="1" dirty="0">
              <a:solidFill>
                <a:srgbClr val="FFFF00"/>
              </a:solidFill>
            </a:endParaRPr>
          </a:p>
        </p:txBody>
      </p:sp>
      <p:sp>
        <p:nvSpPr>
          <p:cNvPr id="19465" name="Rectangle 9"/>
          <p:cNvSpPr>
            <a:spLocks noChangeArrowheads="1"/>
          </p:cNvSpPr>
          <p:nvPr/>
        </p:nvSpPr>
        <p:spPr bwMode="auto">
          <a:xfrm>
            <a:off x="2711867" y="5143134"/>
            <a:ext cx="7368293" cy="369332"/>
          </a:xfrm>
          <a:prstGeom prst="rect">
            <a:avLst/>
          </a:prstGeom>
          <a:noFill/>
          <a:ln w="9525">
            <a:noFill/>
            <a:miter lim="800000"/>
            <a:headEnd/>
            <a:tailEnd/>
          </a:ln>
          <a:effectLst/>
        </p:spPr>
        <p:txBody>
          <a:bodyPr anchor="ctr">
            <a:spAutoFit/>
          </a:bodyPr>
          <a:lstStyle/>
          <a:p>
            <a:pPr algn="ctr" eaLnBrk="1" hangingPunct="1"/>
            <a:endParaRPr lang="es-ES" altLang="es-ES" b="1" u="sng" dirty="0">
              <a:solidFill>
                <a:srgbClr val="FFFF00"/>
              </a:solidFill>
            </a:endParaRPr>
          </a:p>
        </p:txBody>
      </p:sp>
    </p:spTree>
  </p:cSld>
  <p:clrMapOvr>
    <a:masterClrMapping/>
  </p:clrMapOvr>
  <p:transition spd="slow" advTm="45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withEffect">
                                  <p:stCondLst>
                                    <p:cond delay="0"/>
                                  </p:stCondLst>
                                  <p:iterate type="wd">
                                    <p:tmPct val="10000"/>
                                  </p:iterate>
                                  <p:childTnLst>
                                    <p:set>
                                      <p:cBhvr>
                                        <p:cTn id="6" dur="1" fill="hold">
                                          <p:stCondLst>
                                            <p:cond delay="0"/>
                                          </p:stCondLst>
                                        </p:cTn>
                                        <p:tgtEl>
                                          <p:spTgt spid="19464"/>
                                        </p:tgtEl>
                                        <p:attrNameLst>
                                          <p:attrName>style.visibility</p:attrName>
                                        </p:attrNameLst>
                                      </p:cBhvr>
                                      <p:to>
                                        <p:strVal val="visible"/>
                                      </p:to>
                                    </p:set>
                                    <p:anim calcmode="lin" valueType="num">
                                      <p:cBhvr additive="base">
                                        <p:cTn id="7" dur="500" fill="hold"/>
                                        <p:tgtEl>
                                          <p:spTgt spid="19464"/>
                                        </p:tgtEl>
                                        <p:attrNameLst>
                                          <p:attrName>ppt_x</p:attrName>
                                        </p:attrNameLst>
                                      </p:cBhvr>
                                      <p:tavLst>
                                        <p:tav tm="0">
                                          <p:val>
                                            <p:strVal val="0-#ppt_w/2"/>
                                          </p:val>
                                        </p:tav>
                                        <p:tav tm="100000">
                                          <p:val>
                                            <p:strVal val="#ppt_x"/>
                                          </p:val>
                                        </p:tav>
                                      </p:tavLst>
                                    </p:anim>
                                    <p:anim calcmode="lin" valueType="num">
                                      <p:cBhvr additive="base">
                                        <p:cTn id="8" dur="500" fill="hold"/>
                                        <p:tgtEl>
                                          <p:spTgt spid="1946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4500"/>
                            </p:stCondLst>
                            <p:childTnLst>
                              <p:par>
                                <p:cTn id="10" presetID="2" presetClass="entr" presetSubtype="6" fill="hold" grpId="0" nodeType="afterEffect" nodePh="1">
                                  <p:stCondLst>
                                    <p:cond delay="0"/>
                                  </p:stCondLst>
                                  <p:endCondLst>
                                    <p:cond evt="begin" delay="0">
                                      <p:tn val="10"/>
                                    </p:cond>
                                  </p:endCondLst>
                                  <p:iterate type="lt">
                                    <p:tmPct val="10000"/>
                                  </p:iterate>
                                  <p:childTnLst>
                                    <p:set>
                                      <p:cBhvr>
                                        <p:cTn id="11" dur="1" fill="hold">
                                          <p:stCondLst>
                                            <p:cond delay="0"/>
                                          </p:stCondLst>
                                        </p:cTn>
                                        <p:tgtEl>
                                          <p:spTgt spid="19465"/>
                                        </p:tgtEl>
                                        <p:attrNameLst>
                                          <p:attrName>style.visibility</p:attrName>
                                        </p:attrNameLst>
                                      </p:cBhvr>
                                      <p:to>
                                        <p:strVal val="visible"/>
                                      </p:to>
                                    </p:set>
                                    <p:anim calcmode="lin" valueType="num">
                                      <p:cBhvr additive="base">
                                        <p:cTn id="12" dur="500" fill="hold"/>
                                        <p:tgtEl>
                                          <p:spTgt spid="19465"/>
                                        </p:tgtEl>
                                        <p:attrNameLst>
                                          <p:attrName>ppt_x</p:attrName>
                                        </p:attrNameLst>
                                      </p:cBhvr>
                                      <p:tavLst>
                                        <p:tav tm="0">
                                          <p:val>
                                            <p:strVal val="1+#ppt_w/2"/>
                                          </p:val>
                                        </p:tav>
                                        <p:tav tm="100000">
                                          <p:val>
                                            <p:strVal val="#ppt_x"/>
                                          </p:val>
                                        </p:tav>
                                      </p:tavLst>
                                    </p:anim>
                                    <p:anim calcmode="lin" valueType="num">
                                      <p:cBhvr additive="base">
                                        <p:cTn id="13" dur="500" fill="hold"/>
                                        <p:tgtEl>
                                          <p:spTgt spid="194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4" grpId="0"/>
      <p:bldP spid="1946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mansion_winchester2"/>
          <p:cNvPicPr>
            <a:picLocks noChangeAspect="1" noChangeArrowheads="1"/>
          </p:cNvPicPr>
          <p:nvPr/>
        </p:nvPicPr>
        <p:blipFill>
          <a:blip r:embed="rId2"/>
          <a:srcRect/>
          <a:stretch>
            <a:fillRect/>
          </a:stretch>
        </p:blipFill>
        <p:spPr bwMode="auto">
          <a:xfrm>
            <a:off x="0" y="-1"/>
            <a:ext cx="11880850" cy="762976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Resultado de imagen de fotos sarah winchester"/>
          <p:cNvPicPr>
            <a:picLocks noChangeAspect="1" noChangeArrowheads="1"/>
          </p:cNvPicPr>
          <p:nvPr/>
        </p:nvPicPr>
        <p:blipFill>
          <a:blip r:embed="rId2"/>
          <a:srcRect/>
          <a:stretch>
            <a:fillRect/>
          </a:stretch>
        </p:blipFill>
        <p:spPr bwMode="auto">
          <a:xfrm>
            <a:off x="-1" y="-1"/>
            <a:ext cx="11880851" cy="745331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62" name="Text Box 6"/>
          <p:cNvSpPr txBox="1">
            <a:spLocks noChangeArrowheads="1"/>
          </p:cNvSpPr>
          <p:nvPr/>
        </p:nvSpPr>
        <p:spPr bwMode="auto">
          <a:xfrm>
            <a:off x="2225649" y="2012144"/>
            <a:ext cx="7543103" cy="3416320"/>
          </a:xfrm>
          <a:prstGeom prst="rect">
            <a:avLst/>
          </a:prstGeom>
          <a:noFill/>
          <a:ln w="9525">
            <a:noFill/>
            <a:miter lim="800000"/>
            <a:headEnd/>
            <a:tailEnd/>
          </a:ln>
          <a:effectLst/>
        </p:spPr>
        <p:txBody>
          <a:bodyPr>
            <a:spAutoFit/>
          </a:bodyPr>
          <a:lstStyle/>
          <a:p>
            <a:pPr algn="ctr" eaLnBrk="1" hangingPunct="1"/>
            <a:r>
              <a:rPr lang="es-ES" altLang="es-ES" sz="7200" dirty="0" smtClean="0">
                <a:solidFill>
                  <a:srgbClr val="FF0000"/>
                </a:solidFill>
                <a:latin typeface="Rockwell Extra Bold" pitchFamily="18" charset="0"/>
              </a:rPr>
              <a:t>ESPERO QUE TE HAYA GUSTADO.</a:t>
            </a:r>
            <a:endParaRPr lang="es-ES" altLang="es-ES" sz="7200" dirty="0">
              <a:solidFill>
                <a:srgbClr val="FF0000"/>
              </a:solidFill>
              <a:latin typeface="Rockwell Extra Bold" pitchFamily="18" charset="0"/>
            </a:endParaRPr>
          </a:p>
        </p:txBody>
      </p:sp>
      <p:sp>
        <p:nvSpPr>
          <p:cNvPr id="19465" name="Rectangle 9"/>
          <p:cNvSpPr>
            <a:spLocks noChangeArrowheads="1"/>
          </p:cNvSpPr>
          <p:nvPr/>
        </p:nvSpPr>
        <p:spPr bwMode="auto">
          <a:xfrm>
            <a:off x="2225649" y="7083981"/>
            <a:ext cx="7368293" cy="369332"/>
          </a:xfrm>
          <a:prstGeom prst="rect">
            <a:avLst/>
          </a:prstGeom>
          <a:noFill/>
          <a:ln w="9525">
            <a:noFill/>
            <a:miter lim="800000"/>
            <a:headEnd/>
            <a:tailEnd/>
          </a:ln>
          <a:effectLst/>
        </p:spPr>
        <p:txBody>
          <a:bodyPr anchor="ctr">
            <a:spAutoFit/>
          </a:bodyPr>
          <a:lstStyle/>
          <a:p>
            <a:pPr algn="ctr" eaLnBrk="1" hangingPunct="1"/>
            <a:endParaRPr lang="es-ES" altLang="es-ES" b="1" u="sng" dirty="0">
              <a:solidFill>
                <a:srgbClr val="FFFF00"/>
              </a:solidFill>
            </a:endParaRPr>
          </a:p>
        </p:txBody>
      </p:sp>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19462">
                                            <p:txEl>
                                              <p:pRg st="0" end="0"/>
                                            </p:txEl>
                                          </p:spTgt>
                                        </p:tgtEl>
                                        <p:attrNameLst>
                                          <p:attrName>style.color</p:attrName>
                                        </p:attrNameLst>
                                      </p:cBhvr>
                                      <p:by>
                                        <p:hsl h="-7200000" s="0" l="0"/>
                                      </p:by>
                                    </p:animClr>
                                    <p:animClr clrSpc="hsl" dir="cw">
                                      <p:cBhvr>
                                        <p:cTn id="7" dur="500" fill="hold"/>
                                        <p:tgtEl>
                                          <p:spTgt spid="19462">
                                            <p:txEl>
                                              <p:pRg st="0" end="0"/>
                                            </p:txEl>
                                          </p:spTgt>
                                        </p:tgtEl>
                                        <p:attrNameLst>
                                          <p:attrName>fillcolor</p:attrName>
                                        </p:attrNameLst>
                                      </p:cBhvr>
                                      <p:by>
                                        <p:hsl h="-7200000" s="0" l="0"/>
                                      </p:by>
                                    </p:animClr>
                                    <p:animClr clrSpc="hsl" dir="cw">
                                      <p:cBhvr>
                                        <p:cTn id="8" dur="500" fill="hold"/>
                                        <p:tgtEl>
                                          <p:spTgt spid="19462">
                                            <p:txEl>
                                              <p:pRg st="0" end="0"/>
                                            </p:txEl>
                                          </p:spTgt>
                                        </p:tgtEl>
                                        <p:attrNameLst>
                                          <p:attrName>stroke.color</p:attrName>
                                        </p:attrNameLst>
                                      </p:cBhvr>
                                      <p:by>
                                        <p:hsl h="-7200000" s="0" l="0"/>
                                      </p:by>
                                    </p:animClr>
                                    <p:set>
                                      <p:cBhvr>
                                        <p:cTn id="9" dur="500" fill="hold"/>
                                        <p:tgtEl>
                                          <p:spTgt spid="19462">
                                            <p:txEl>
                                              <p:pRg st="0" end="0"/>
                                            </p:txEl>
                                          </p:spTgt>
                                        </p:tgtEl>
                                        <p:attrNameLst>
                                          <p:attrName>fill.type</p:attrName>
                                        </p:attrNameLst>
                                      </p:cBhvr>
                                      <p:to>
                                        <p:strVal val="solid"/>
                                      </p:to>
                                    </p:set>
                                  </p:childTnLst>
                                </p:cTn>
                              </p:par>
                            </p:childTnLst>
                          </p:cTn>
                        </p:par>
                        <p:par>
                          <p:cTn id="10" fill="hold" nodeType="afterGroup">
                            <p:stCondLst>
                              <p:cond delay="1600"/>
                            </p:stCondLst>
                            <p:childTnLst>
                              <p:par>
                                <p:cTn id="11" presetID="2" presetClass="entr" presetSubtype="6" fill="hold" grpId="0" nodeType="afterEffect" nodePh="1">
                                  <p:stCondLst>
                                    <p:cond delay="0"/>
                                  </p:stCondLst>
                                  <p:endCondLst>
                                    <p:cond evt="begin" delay="0">
                                      <p:tn val="11"/>
                                    </p:cond>
                                  </p:endCondLst>
                                  <p:iterate type="lt">
                                    <p:tmPct val="10000"/>
                                  </p:iterate>
                                  <p:childTnLst>
                                    <p:set>
                                      <p:cBhvr>
                                        <p:cTn id="12" dur="1" fill="hold">
                                          <p:stCondLst>
                                            <p:cond delay="0"/>
                                          </p:stCondLst>
                                        </p:cTn>
                                        <p:tgtEl>
                                          <p:spTgt spid="19465"/>
                                        </p:tgtEl>
                                        <p:attrNameLst>
                                          <p:attrName>style.visibility</p:attrName>
                                        </p:attrNameLst>
                                      </p:cBhvr>
                                      <p:to>
                                        <p:strVal val="visible"/>
                                      </p:to>
                                    </p:set>
                                    <p:anim calcmode="lin" valueType="num">
                                      <p:cBhvr additive="base">
                                        <p:cTn id="13" dur="500" fill="hold"/>
                                        <p:tgtEl>
                                          <p:spTgt spid="19465"/>
                                        </p:tgtEl>
                                        <p:attrNameLst>
                                          <p:attrName>ppt_x</p:attrName>
                                        </p:attrNameLst>
                                      </p:cBhvr>
                                      <p:tavLst>
                                        <p:tav tm="0">
                                          <p:val>
                                            <p:strVal val="1+#ppt_w/2"/>
                                          </p:val>
                                        </p:tav>
                                        <p:tav tm="100000">
                                          <p:val>
                                            <p:strVal val="#ppt_x"/>
                                          </p:val>
                                        </p:tav>
                                      </p:tavLst>
                                    </p:anim>
                                    <p:anim calcmode="lin" valueType="num">
                                      <p:cBhvr additive="base">
                                        <p:cTn id="14" dur="500" fill="hold"/>
                                        <p:tgtEl>
                                          <p:spTgt spid="194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5"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880851" cy="7453313"/>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681438" y="3681443"/>
            <a:ext cx="7453313" cy="9043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108977" y="3681443"/>
            <a:ext cx="7453313" cy="9043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8" y="0"/>
            <a:ext cx="11880850" cy="7554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8" y="7372143"/>
            <a:ext cx="11880850" cy="81171"/>
          </a:xfrm>
          <a:prstGeom prst="rect">
            <a:avLst/>
          </a:prstGeom>
          <a:noFill/>
          <a:ln w="9525">
            <a:noFill/>
            <a:miter lim="800000"/>
            <a:headEnd/>
            <a:tailEnd/>
          </a:ln>
        </p:spPr>
      </p:pic>
      <p:sp>
        <p:nvSpPr>
          <p:cNvPr id="155665" name="Rectangle 17"/>
          <p:cNvSpPr>
            <a:spLocks noChangeArrowheads="1"/>
          </p:cNvSpPr>
          <p:nvPr/>
        </p:nvSpPr>
        <p:spPr bwMode="auto">
          <a:xfrm>
            <a:off x="464064" y="636640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srcRect/>
          <a:stretch>
            <a:fillRect/>
          </a:stretch>
        </p:blipFill>
        <p:spPr bwMode="auto">
          <a:xfrm>
            <a:off x="464062" y="6211116"/>
            <a:ext cx="908336" cy="833565"/>
          </a:xfrm>
          <a:prstGeom prst="rect">
            <a:avLst/>
          </a:prstGeom>
          <a:noFill/>
          <a:ln w="38100">
            <a:solidFill>
              <a:srgbClr val="1CDEF8"/>
            </a:solidFill>
            <a:miter lim="800000"/>
            <a:headEnd/>
            <a:tailEnd/>
          </a:ln>
        </p:spPr>
      </p:pic>
      <p:sp>
        <p:nvSpPr>
          <p:cNvPr id="19" name="18 Rectángulo"/>
          <p:cNvSpPr/>
          <p:nvPr/>
        </p:nvSpPr>
        <p:spPr>
          <a:xfrm>
            <a:off x="2573085" y="4968895"/>
            <a:ext cx="34980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82575" y="940574"/>
            <a:ext cx="4500594" cy="2764006"/>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DUEN DÍA</a:t>
            </a:r>
            <a:endPar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6">
                <a:shade val="45000"/>
                <a:satMod val="135000"/>
              </a:schemeClr>
              <a:prstClr val="white"/>
            </a:duotone>
          </a:blip>
          <a:srcRect/>
          <a:stretch>
            <a:fillRect/>
          </a:stretch>
        </p:blipFill>
        <p:spPr bwMode="auto">
          <a:xfrm>
            <a:off x="1647625" y="6098465"/>
            <a:ext cx="2610093" cy="1015146"/>
          </a:xfrm>
          <a:prstGeom prst="rect">
            <a:avLst/>
          </a:prstGeom>
          <a:noFill/>
        </p:spPr>
      </p:pic>
      <p:sp>
        <p:nvSpPr>
          <p:cNvPr id="13" name="12 Rectángulo"/>
          <p:cNvSpPr/>
          <p:nvPr/>
        </p:nvSpPr>
        <p:spPr>
          <a:xfrm>
            <a:off x="7512061" y="869136"/>
            <a:ext cx="3500461" cy="2062103"/>
          </a:xfrm>
          <a:prstGeom prst="rect">
            <a:avLst/>
          </a:prstGeom>
        </p:spPr>
        <p:txBody>
          <a:bodyPr wrap="square">
            <a:spAutoFit/>
          </a:bodyPr>
          <a:lstStyle/>
          <a:p>
            <a:pPr algn="ctr" defTabSz="973396" eaLnBrk="0" hangingPunct="0">
              <a:spcBef>
                <a:spcPct val="50000"/>
              </a:spcBef>
            </a:pPr>
            <a:r>
              <a:rPr lang="fr-FR" sz="32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200" b="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27 de septiembre de 2017</a:t>
            </a:fld>
            <a:endParaRPr lang="es-ES"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p:txBody>
      </p:sp>
      <p:sp>
        <p:nvSpPr>
          <p:cNvPr id="14" name="13 Rectángulo"/>
          <p:cNvSpPr/>
          <p:nvPr/>
        </p:nvSpPr>
        <p:spPr>
          <a:xfrm>
            <a:off x="7440623" y="3012276"/>
            <a:ext cx="3698448" cy="1323439"/>
          </a:xfrm>
          <a:prstGeom prst="rect">
            <a:avLst/>
          </a:prstGeom>
        </p:spPr>
        <p:txBody>
          <a:bodyPr wrap="none">
            <a:spAutoFit/>
          </a:bodyPr>
          <a:lstStyle/>
          <a:p>
            <a:pPr algn="ctr" defTabSz="973396" eaLnBrk="0" hangingPunct="0">
              <a:spcBef>
                <a:spcPct val="50000"/>
              </a:spcBef>
            </a:pPr>
            <a:r>
              <a:rPr lang="fr-FR" sz="32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2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a:t>
            </a:r>
            <a:endPar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las </a:t>
            </a:r>
            <a:fld id="{D4F074C5-9B07-4D47-A00C-C4AC33E005FE}" type="datetime10">
              <a:rPr lang="fr-FR" sz="3200" b="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11:24</a:t>
            </a:fld>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2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2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p:txBody>
      </p:sp>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2000"/>
                                        <p:tgtEl>
                                          <p:spTgt spid="15"/>
                                        </p:tgtEl>
                                      </p:cBhvr>
                                    </p:animEffect>
                                    <p:set>
                                      <p:cBhvr>
                                        <p:cTn id="21"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39106"/>
            <a:ext cx="11880850" cy="248444"/>
          </a:xfrm>
          <a:prstGeom prst="rect">
            <a:avLst/>
          </a:prstGeom>
          <a:solidFill>
            <a:schemeClr val="bg1"/>
          </a:solidFill>
          <a:ln w="19050">
            <a:solidFill>
              <a:srgbClr val="C0C0C0"/>
            </a:solidFill>
            <a:miter lim="800000"/>
            <a:headEnd/>
            <a:tailEnd/>
          </a:ln>
          <a:effectLst/>
        </p:spPr>
        <p:txBody>
          <a:bodyPr wrap="none" lIns="110468" tIns="55234" rIns="110468" bIns="55234" anchor="ctr"/>
          <a:lstStyle/>
          <a:p>
            <a:endParaRPr lang="es-ES"/>
          </a:p>
        </p:txBody>
      </p:sp>
      <p:sp>
        <p:nvSpPr>
          <p:cNvPr id="4101" name="Rectangle 5"/>
          <p:cNvSpPr>
            <a:spLocks noChangeArrowheads="1"/>
          </p:cNvSpPr>
          <p:nvPr/>
        </p:nvSpPr>
        <p:spPr bwMode="auto">
          <a:xfrm>
            <a:off x="0" y="1987550"/>
            <a:ext cx="11880850" cy="5465763"/>
          </a:xfrm>
          <a:prstGeom prst="rect">
            <a:avLst/>
          </a:prstGeom>
          <a:solidFill>
            <a:srgbClr val="B6E8FC"/>
          </a:solidFill>
          <a:ln w="9525">
            <a:noFill/>
            <a:miter lim="800000"/>
            <a:headEnd/>
            <a:tailEnd/>
          </a:ln>
          <a:effectLst/>
        </p:spPr>
        <p:txBody>
          <a:bodyPr wrap="none" lIns="110468" tIns="55234" rIns="110468" bIns="55234"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574184" y="0"/>
            <a:ext cx="6336453" cy="1697699"/>
          </a:xfrm>
          <a:prstGeom prst="rect">
            <a:avLst/>
          </a:prstGeom>
          <a:noFill/>
        </p:spPr>
      </p:pic>
      <p:sp>
        <p:nvSpPr>
          <p:cNvPr id="4104" name="Text Box 8"/>
          <p:cNvSpPr txBox="1">
            <a:spLocks noChangeArrowheads="1"/>
          </p:cNvSpPr>
          <p:nvPr/>
        </p:nvSpPr>
        <p:spPr bwMode="auto">
          <a:xfrm>
            <a:off x="0" y="2070365"/>
            <a:ext cx="11880850" cy="2850758"/>
          </a:xfrm>
          <a:prstGeom prst="rect">
            <a:avLst/>
          </a:prstGeom>
          <a:noFill/>
          <a:ln w="9525">
            <a:noFill/>
            <a:miter lim="800000"/>
            <a:headEnd/>
            <a:tailEnd/>
          </a:ln>
          <a:effectLst/>
        </p:spPr>
        <p:txBody>
          <a:bodyPr lIns="110468" tIns="55234" rIns="110468" bIns="55234">
            <a:spAutoFit/>
          </a:bodyPr>
          <a:lstStyle/>
          <a:p>
            <a:pPr algn="ctr">
              <a:spcBef>
                <a:spcPct val="50000"/>
              </a:spcBef>
            </a:pPr>
            <a:r>
              <a:rPr lang="es-ES" sz="7200" b="1" dirty="0">
                <a:latin typeface="Kristen ITC" pitchFamily="66" charset="0"/>
              </a:rPr>
              <a:t>¿Te ha gustado?</a:t>
            </a:r>
            <a:r>
              <a:rPr lang="es-ES" sz="5800" dirty="0">
                <a:latin typeface="Kristen ITC" pitchFamily="66" charset="0"/>
              </a:rPr>
              <a:t> </a:t>
            </a:r>
            <a:br>
              <a:rPr lang="es-ES" sz="5800" dirty="0">
                <a:latin typeface="Kristen ITC" pitchFamily="66" charset="0"/>
              </a:rPr>
            </a:br>
            <a:r>
              <a:rPr lang="es-ES" sz="5300" dirty="0">
                <a:latin typeface="Kristen ITC" pitchFamily="66" charset="0"/>
              </a:rPr>
              <a:t>Puedes ver más entrando </a:t>
            </a:r>
            <a:br>
              <a:rPr lang="es-ES" sz="5300" dirty="0">
                <a:latin typeface="Kristen ITC" pitchFamily="66" charset="0"/>
              </a:rPr>
            </a:br>
            <a:r>
              <a:rPr lang="es-ES" sz="5300" b="1" dirty="0">
                <a:solidFill>
                  <a:srgbClr val="40F903"/>
                </a:solidFill>
                <a:latin typeface="Kristen ITC" pitchFamily="66" charset="0"/>
                <a:hlinkClick r:id="rId2"/>
              </a:rPr>
              <a:t>Aquí</a:t>
            </a:r>
            <a:endParaRPr lang="es-ES" sz="5300" b="1" dirty="0">
              <a:solidFill>
                <a:srgbClr val="40F903"/>
              </a:solidFill>
              <a:latin typeface="Kristen ITC" pitchFamily="66" charset="0"/>
            </a:endParaRPr>
          </a:p>
        </p:txBody>
      </p:sp>
      <p:sp>
        <p:nvSpPr>
          <p:cNvPr id="4107" name="Text Box 11"/>
          <p:cNvSpPr txBox="1">
            <a:spLocks noChangeArrowheads="1"/>
          </p:cNvSpPr>
          <p:nvPr/>
        </p:nvSpPr>
        <p:spPr bwMode="auto">
          <a:xfrm>
            <a:off x="1485106" y="5134506"/>
            <a:ext cx="3465248" cy="1635041"/>
          </a:xfrm>
          <a:prstGeom prst="rect">
            <a:avLst/>
          </a:prstGeom>
          <a:noFill/>
          <a:ln w="19050">
            <a:noFill/>
            <a:prstDash val="sysDot"/>
            <a:miter lim="800000"/>
            <a:headEnd/>
            <a:tailEnd/>
          </a:ln>
          <a:effectLst/>
        </p:spPr>
        <p:txBody>
          <a:bodyPr lIns="110468" tIns="55234" rIns="110468" bIns="55234">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326524" y="4554803"/>
            <a:ext cx="3069220" cy="2567252"/>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247377" y="5300134"/>
            <a:ext cx="1584113" cy="107659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229769"/>
            <a:ext cx="693050" cy="57970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809471"/>
            <a:ext cx="693050" cy="57970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389173"/>
            <a:ext cx="693050" cy="57970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968875"/>
            <a:ext cx="693050" cy="579702"/>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ATERRADORA MANSION WINCHE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ATERRADORA MANSION WINCHESTER</Template>
  <TotalTime>12</TotalTime>
  <Words>1040</Words>
  <Application>Microsoft Office PowerPoint</Application>
  <PresentationFormat>Personalizado</PresentationFormat>
  <Paragraphs>42</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LA ATERRADORA MANSION WINCHESTER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2017-09-27T09:18:29Z</dcterms:created>
  <dcterms:modified xsi:type="dcterms:W3CDTF">2017-09-27T09:31:00Z</dcterms:modified>
</cp:coreProperties>
</file>