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2"/>
  </p:notesMasterIdLst>
  <p:sldIdLst>
    <p:sldId id="410" r:id="rId3"/>
    <p:sldId id="439" r:id="rId4"/>
    <p:sldId id="436" r:id="rId5"/>
    <p:sldId id="451" r:id="rId6"/>
    <p:sldId id="443" r:id="rId7"/>
    <p:sldId id="447" r:id="rId8"/>
    <p:sldId id="450" r:id="rId9"/>
    <p:sldId id="456" r:id="rId10"/>
    <p:sldId id="442" r:id="rId11"/>
    <p:sldId id="441" r:id="rId12"/>
    <p:sldId id="452" r:id="rId13"/>
    <p:sldId id="444" r:id="rId14"/>
    <p:sldId id="445" r:id="rId15"/>
    <p:sldId id="457" r:id="rId16"/>
    <p:sldId id="460" r:id="rId17"/>
    <p:sldId id="437" r:id="rId18"/>
    <p:sldId id="459" r:id="rId19"/>
    <p:sldId id="411" r:id="rId20"/>
    <p:sldId id="458" r:id="rId21"/>
  </p:sldIdLst>
  <p:sldSz cx="104775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ykeQXRbQ1eF9atVpUbkQ7g" hashData="yvAB2TCX1t8H1dXrqVJmq33aH6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6392A"/>
    <a:srgbClr val="FF00FF"/>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5" d="100"/>
          <a:sy n="85" d="100"/>
        </p:scale>
        <p:origin x="-570" y="-84"/>
      </p:cViewPr>
      <p:guideLst>
        <p:guide orient="horz" pos="2160"/>
        <p:guide pos="330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02/11/2017</a:t>
            </a:fld>
            <a:endParaRPr lang="es-ES"/>
          </a:p>
        </p:txBody>
      </p:sp>
      <p:sp>
        <p:nvSpPr>
          <p:cNvPr id="4" name="3 Marcador de imagen de diapositiva"/>
          <p:cNvSpPr>
            <a:spLocks noGrp="1" noRot="1" noChangeAspect="1"/>
          </p:cNvSpPr>
          <p:nvPr>
            <p:ph type="sldImg" idx="2"/>
          </p:nvPr>
        </p:nvSpPr>
        <p:spPr>
          <a:xfrm>
            <a:off x="809625" y="685800"/>
            <a:ext cx="52387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3" y="2130426"/>
            <a:ext cx="8905875"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5" y="3886200"/>
            <a:ext cx="733425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7650" y="4406901"/>
            <a:ext cx="8905875"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7650" y="2906713"/>
            <a:ext cx="8905875"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02/11/2017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3875" y="1600201"/>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26062" y="1600201"/>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02/11/2017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5" y="1535113"/>
            <a:ext cx="462938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3875" y="2174875"/>
            <a:ext cx="462938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22425" y="1535113"/>
            <a:ext cx="463120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22425" y="2174875"/>
            <a:ext cx="463120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02/11/2017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02/11/2017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02/11/2017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3876" y="273050"/>
            <a:ext cx="3447025"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96411" y="273051"/>
            <a:ext cx="585721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3876" y="1435101"/>
            <a:ext cx="344702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02/11/2017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53663" y="4800600"/>
            <a:ext cx="62865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53663" y="612775"/>
            <a:ext cx="62865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53663" y="5367338"/>
            <a:ext cx="62865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02/11/2017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96187" y="274639"/>
            <a:ext cx="2357438"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3875" y="274639"/>
            <a:ext cx="6897688"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4" y="2130428"/>
            <a:ext cx="8905875"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5" y="3886200"/>
            <a:ext cx="733425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3875" y="274638"/>
            <a:ext cx="942975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5" y="1600201"/>
            <a:ext cx="942975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3875" y="6356351"/>
            <a:ext cx="24447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02/11/2017</a:t>
            </a:fld>
            <a:endParaRPr lang="es-ES"/>
          </a:p>
        </p:txBody>
      </p:sp>
      <p:sp>
        <p:nvSpPr>
          <p:cNvPr id="5" name="4 Marcador de pie de página"/>
          <p:cNvSpPr>
            <a:spLocks noGrp="1"/>
          </p:cNvSpPr>
          <p:nvPr>
            <p:ph type="ftr" sz="quarter" idx="3"/>
          </p:nvPr>
        </p:nvSpPr>
        <p:spPr>
          <a:xfrm>
            <a:off x="3579813" y="6356351"/>
            <a:ext cx="33178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508875" y="6356351"/>
            <a:ext cx="24447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3875" y="6245225"/>
            <a:ext cx="244475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16.jpeg"/><Relationship Id="rId4" Type="http://schemas.openxmlformats.org/officeDocument/2006/relationships/image" Target="../media/image3.gif"/></Relationships>
</file>

<file path=ppt/slides/_rels/slide19.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vk.com/mispps" TargetMode="External"/><Relationship Id="rId3" Type="http://schemas.openxmlformats.org/officeDocument/2006/relationships/image" Target="../media/image17.png"/><Relationship Id="rId7" Type="http://schemas.openxmlformats.org/officeDocument/2006/relationships/hyperlink" Target="https://www.facebook.com/mispps" TargetMode="External"/><Relationship Id="rId12" Type="http://schemas.openxmlformats.org/officeDocument/2006/relationships/image" Target="../media/image2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9.png"/><Relationship Id="rId11" Type="http://schemas.openxmlformats.org/officeDocument/2006/relationships/hyperlink" Target="https://plus.google.com/+Mispps/" TargetMode="External"/><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pueblo de enanos"/>
          <p:cNvPicPr>
            <a:picLocks noChangeAspect="1" noChangeArrowheads="1"/>
          </p:cNvPicPr>
          <p:nvPr/>
        </p:nvPicPr>
        <p:blipFill>
          <a:blip r:embed="rId3"/>
          <a:srcRect/>
          <a:stretch>
            <a:fillRect/>
          </a:stretch>
        </p:blipFill>
        <p:spPr bwMode="auto">
          <a:xfrm>
            <a:off x="0" y="0"/>
            <a:ext cx="10477500"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5">
                <a:shade val="45000"/>
                <a:satMod val="135000"/>
              </a:schemeClr>
              <a:prstClr val="white"/>
            </a:duotone>
            <a:lum bright="27000" contrast="100000"/>
          </a:blip>
          <a:srcRect/>
          <a:stretch>
            <a:fillRect/>
          </a:stretch>
        </p:blipFill>
        <p:spPr bwMode="auto">
          <a:xfrm>
            <a:off x="-1" y="0"/>
            <a:ext cx="1047750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89123" y="3389125"/>
            <a:ext cx="6858000" cy="79757"/>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008623" y="3389125"/>
            <a:ext cx="6858000" cy="79757"/>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4775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783312"/>
            <a:ext cx="10477500" cy="74688"/>
          </a:xfrm>
          <a:prstGeom prst="rect">
            <a:avLst/>
          </a:prstGeom>
          <a:noFill/>
          <a:ln w="9525">
            <a:noFill/>
            <a:miter lim="800000"/>
            <a:headEnd/>
            <a:tailEnd/>
          </a:ln>
        </p:spPr>
      </p:pic>
      <p:sp>
        <p:nvSpPr>
          <p:cNvPr id="155665" name="Rectangle 17"/>
          <p:cNvSpPr>
            <a:spLocks noChangeArrowheads="1"/>
          </p:cNvSpPr>
          <p:nvPr/>
        </p:nvSpPr>
        <p:spPr bwMode="auto">
          <a:xfrm>
            <a:off x="409248" y="585789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09247" y="5715019"/>
            <a:ext cx="801045" cy="766986"/>
          </a:xfrm>
          <a:prstGeom prst="rect">
            <a:avLst/>
          </a:prstGeom>
          <a:noFill/>
          <a:ln w="38100">
            <a:solidFill>
              <a:srgbClr val="1CDEF8"/>
            </a:solidFill>
            <a:miter lim="800000"/>
            <a:headEnd/>
            <a:tailEnd/>
          </a:ln>
        </p:spPr>
      </p:pic>
      <p:sp>
        <p:nvSpPr>
          <p:cNvPr id="19" name="18 Rectángulo"/>
          <p:cNvSpPr/>
          <p:nvPr/>
        </p:nvSpPr>
        <p:spPr>
          <a:xfrm>
            <a:off x="2269156" y="4572016"/>
            <a:ext cx="30848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95412" y="857232"/>
            <a:ext cx="7358114" cy="4357718"/>
          </a:xfrm>
          <a:prstGeom prst="rect">
            <a:avLst/>
          </a:prstGeom>
        </p:spPr>
        <p:txBody>
          <a:bodyPr wrap="none" lIns="81272" tIns="40636" rIns="81272" bIns="40636" fromWordArt="1">
            <a:prstTxWarp prst="textPlain">
              <a:avLst>
                <a:gd name="adj" fmla="val 50000"/>
              </a:avLst>
            </a:prstTxWarp>
          </a:bodyPr>
          <a:lstStyle/>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ALDEA</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LOS </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ENANOS</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53010" y="5611366"/>
            <a:ext cx="2301792" cy="934064"/>
          </a:xfrm>
          <a:prstGeom prst="rect">
            <a:avLst/>
          </a:prstGeom>
          <a:noFill/>
        </p:spPr>
      </p:pic>
    </p:spTree>
  </p:cSld>
  <p:clrMapOvr>
    <a:masterClrMapping/>
  </p:clrMapOvr>
  <p:transition spd="med" advTm="12000">
    <p:split/>
    <p:sndAc>
      <p:stSnd loop="1">
        <p:snd r:embed="rId2" name="space magic fl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ueblo de enanos"/>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Resultado de imagen de Yangsi, la aldea habitada por enanos"/>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38354" y="1428736"/>
            <a:ext cx="6548089" cy="3785652"/>
          </a:xfrm>
          <a:prstGeom prst="rect">
            <a:avLst/>
          </a:prstGeom>
        </p:spPr>
        <p:txBody>
          <a:bodyPr wrap="square">
            <a:spAutoFit/>
          </a:bodyPr>
          <a:lstStyle/>
          <a:p>
            <a:pPr algn="ctr"/>
            <a:r>
              <a:rPr lang="es-ES" sz="2400" dirty="0" smtClean="0">
                <a:latin typeface="Comic Sans MS" pitchFamily="66" charset="0"/>
              </a:rPr>
              <a:t>China tiene algo extraño y misterioso para ofrecer – </a:t>
            </a:r>
            <a:r>
              <a:rPr lang="es-ES" sz="2400" b="1" i="1" dirty="0" smtClean="0">
                <a:latin typeface="Comic Sans MS" pitchFamily="66" charset="0"/>
              </a:rPr>
              <a:t>la aldea de los enanos</a:t>
            </a:r>
            <a:r>
              <a:rPr lang="es-ES" sz="2400" b="1" dirty="0" smtClean="0">
                <a:latin typeface="Comic Sans MS" pitchFamily="66" charset="0"/>
              </a:rPr>
              <a:t>! </a:t>
            </a:r>
            <a:r>
              <a:rPr lang="es-ES" sz="2400" dirty="0" smtClean="0">
                <a:latin typeface="Comic Sans MS" pitchFamily="66" charset="0"/>
              </a:rPr>
              <a:t>Situado en la provincia de </a:t>
            </a:r>
            <a:r>
              <a:rPr lang="es-ES" sz="2400" i="1" dirty="0" smtClean="0">
                <a:latin typeface="Comic Sans MS" pitchFamily="66" charset="0"/>
              </a:rPr>
              <a:t>Sichuan</a:t>
            </a:r>
            <a:r>
              <a:rPr lang="es-ES" sz="2400" dirty="0" smtClean="0">
                <a:latin typeface="Comic Sans MS" pitchFamily="66" charset="0"/>
              </a:rPr>
              <a:t> en el suroeste de </a:t>
            </a:r>
            <a:r>
              <a:rPr lang="es-ES" sz="2400" i="1" dirty="0" smtClean="0">
                <a:latin typeface="Comic Sans MS" pitchFamily="66" charset="0"/>
              </a:rPr>
              <a:t>China</a:t>
            </a:r>
            <a:r>
              <a:rPr lang="es-ES" sz="2400" dirty="0" smtClean="0">
                <a:latin typeface="Comic Sans MS" pitchFamily="66" charset="0"/>
              </a:rPr>
              <a:t> es un pueblo remoto conocido como </a:t>
            </a:r>
            <a:r>
              <a:rPr lang="es-ES" sz="2400" i="1" dirty="0" err="1" smtClean="0">
                <a:latin typeface="Comic Sans MS" pitchFamily="66" charset="0"/>
              </a:rPr>
              <a:t>Yangsi</a:t>
            </a:r>
            <a:r>
              <a:rPr lang="es-ES" sz="2400" i="1" dirty="0" smtClean="0">
                <a:latin typeface="Comic Sans MS" pitchFamily="66" charset="0"/>
              </a:rPr>
              <a:t>.</a:t>
            </a:r>
            <a:r>
              <a:rPr lang="es-ES" sz="2400" dirty="0" smtClean="0">
                <a:latin typeface="Comic Sans MS" pitchFamily="66" charset="0"/>
              </a:rPr>
              <a:t> Este pueblo es bastante inusual porque está lleno de enanos. 40% de los residentes en el pueblo son enanos. No es que los enanos vinieron de todo China y se establecieron allí. Todos nacieron y crecieron en </a:t>
            </a:r>
            <a:r>
              <a:rPr lang="es-ES" sz="2400" dirty="0" err="1" smtClean="0">
                <a:latin typeface="Comic Sans MS" pitchFamily="66" charset="0"/>
              </a:rPr>
              <a:t>Yangsi</a:t>
            </a:r>
            <a:r>
              <a:rPr lang="es-ES" sz="2400" dirty="0" smtClean="0">
                <a:latin typeface="Comic Sans MS" pitchFamily="66" charset="0"/>
              </a:rPr>
              <a:t>.</a:t>
            </a:r>
            <a:endParaRPr lang="es-ES" sz="2400" dirty="0">
              <a:latin typeface="Comic Sans MS" pitchFamily="66" charset="0"/>
            </a:endParaRPr>
          </a:p>
        </p:txBody>
      </p:sp>
      <p:sp>
        <p:nvSpPr>
          <p:cNvPr id="6" name="Oval 9"/>
          <p:cNvSpPr>
            <a:spLocks noChangeArrowheads="1"/>
          </p:cNvSpPr>
          <p:nvPr/>
        </p:nvSpPr>
        <p:spPr bwMode="auto">
          <a:xfrm>
            <a:off x="1023908" y="214290"/>
            <a:ext cx="8532150" cy="6402912"/>
          </a:xfrm>
          <a:prstGeom prst="ellipse">
            <a:avLst/>
          </a:prstGeom>
          <a:solidFill>
            <a:schemeClr val="accent2"/>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7" name="Oval 10"/>
          <p:cNvSpPr>
            <a:spLocks noChangeArrowheads="1"/>
          </p:cNvSpPr>
          <p:nvPr/>
        </p:nvSpPr>
        <p:spPr bwMode="auto">
          <a:xfrm>
            <a:off x="1309660" y="357166"/>
            <a:ext cx="8007450" cy="6075997"/>
          </a:xfrm>
          <a:prstGeom prst="ellipse">
            <a:avLst/>
          </a:prstGeom>
          <a:solidFill>
            <a:schemeClr val="accent3">
              <a:lumMod val="75000"/>
            </a:schemeClr>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 name="Oval 12"/>
          <p:cNvSpPr>
            <a:spLocks noChangeArrowheads="1"/>
          </p:cNvSpPr>
          <p:nvPr/>
        </p:nvSpPr>
        <p:spPr bwMode="auto">
          <a:xfrm>
            <a:off x="1595412" y="571480"/>
            <a:ext cx="7484400" cy="5616590"/>
          </a:xfrm>
          <a:prstGeom prst="ellipse">
            <a:avLst/>
          </a:prstGeom>
          <a:solidFill>
            <a:srgbClr val="F5C30B"/>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9" name="Oval 11"/>
          <p:cNvSpPr>
            <a:spLocks noChangeArrowheads="1"/>
          </p:cNvSpPr>
          <p:nvPr/>
        </p:nvSpPr>
        <p:spPr bwMode="auto">
          <a:xfrm>
            <a:off x="1452536" y="500042"/>
            <a:ext cx="7708800" cy="5813891"/>
          </a:xfrm>
          <a:prstGeom prst="ellipse">
            <a:avLst/>
          </a:prstGeom>
          <a:solidFill>
            <a:srgbClr val="FF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0" name="9 Rectángulo redondeado"/>
          <p:cNvSpPr/>
          <p:nvPr/>
        </p:nvSpPr>
        <p:spPr>
          <a:xfrm flipH="1" flipV="1">
            <a:off x="0" y="1"/>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redondeado"/>
          <p:cNvSpPr/>
          <p:nvPr/>
        </p:nvSpPr>
        <p:spPr>
          <a:xfrm flipH="1" flipV="1">
            <a:off x="0" y="6237287"/>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31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
                                          </p:val>
                                        </p:tav>
                                      </p:tavLst>
                                    </p:anim>
                                    <p:anim calcmode="lin" valueType="num">
                                      <p:cBhvr>
                                        <p:cTn id="7" dur="5000"/>
                                        <p:tgtEl>
                                          <p:spTgt spid="6"/>
                                        </p:tgtEl>
                                        <p:attrNameLst>
                                          <p:attrName>ppt_y</p:attrName>
                                        </p:attrNameLst>
                                      </p:cBhvr>
                                      <p:tavLst>
                                        <p:tav tm="0">
                                          <p:val>
                                            <p:strVal val="ppt_y"/>
                                          </p:val>
                                        </p:tav>
                                        <p:tav tm="100000">
                                          <p:val>
                                            <p:strVal val="ppt_y+ppt_h/2"/>
                                          </p:val>
                                        </p:tav>
                                      </p:tavLst>
                                    </p:anim>
                                    <p:anim calcmode="lin" valueType="num">
                                      <p:cBhvr>
                                        <p:cTn id="8" dur="5000"/>
                                        <p:tgtEl>
                                          <p:spTgt spid="6"/>
                                        </p:tgtEl>
                                        <p:attrNameLst>
                                          <p:attrName>ppt_w</p:attrName>
                                        </p:attrNameLst>
                                      </p:cBhvr>
                                      <p:tavLst>
                                        <p:tav tm="0">
                                          <p:val>
                                            <p:strVal val="ppt_w"/>
                                          </p:val>
                                        </p:tav>
                                        <p:tav tm="100000">
                                          <p:val>
                                            <p:strVal val="ppt_w"/>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ppt_w/2"/>
                                          </p:val>
                                        </p:tav>
                                      </p:tavLst>
                                    </p:anim>
                                    <p:anim calcmode="lin" valueType="num">
                                      <p:cBhvr>
                                        <p:cTn id="19" dur="5000"/>
                                        <p:tgtEl>
                                          <p:spTgt spid="8"/>
                                        </p:tgtEl>
                                        <p:attrNameLst>
                                          <p:attrName>ppt_y</p:attrName>
                                        </p:attrNameLst>
                                      </p:cBhvr>
                                      <p:tavLst>
                                        <p:tav tm="0">
                                          <p:val>
                                            <p:strVal val="ppt_y"/>
                                          </p:val>
                                        </p:tav>
                                        <p:tav tm="100000">
                                          <p:val>
                                            <p:strVal val="ppt_y"/>
                                          </p:val>
                                        </p:tav>
                                      </p:tavLst>
                                    </p:anim>
                                    <p:anim calcmode="lin" valueType="num">
                                      <p:cBhvr>
                                        <p:cTn id="20" dur="5000"/>
                                        <p:tgtEl>
                                          <p:spTgt spid="8"/>
                                        </p:tgtEl>
                                        <p:attrNameLst>
                                          <p:attrName>ppt_w</p:attrName>
                                        </p:attrNameLst>
                                      </p:cBhvr>
                                      <p:tavLst>
                                        <p:tav tm="0">
                                          <p:val>
                                            <p:strVal val="ppt_w"/>
                                          </p:val>
                                        </p:tav>
                                        <p:tav tm="100000">
                                          <p:val>
                                            <p:fltVal val="0"/>
                                          </p:val>
                                        </p:tav>
                                      </p:tavLst>
                                    </p:anim>
                                    <p:anim calcmode="lin" valueType="num">
                                      <p:cBhvr>
                                        <p:cTn id="21" dur="5000"/>
                                        <p:tgtEl>
                                          <p:spTgt spid="8"/>
                                        </p:tgtEl>
                                        <p:attrNameLst>
                                          <p:attrName>ppt_h</p:attrName>
                                        </p:attrNameLst>
                                      </p:cBhvr>
                                      <p:tavLst>
                                        <p:tav tm="0">
                                          <p:val>
                                            <p:strVal val="ppt_h"/>
                                          </p:val>
                                        </p:tav>
                                        <p:tav tm="100000">
                                          <p:val>
                                            <p:strVal val="ppt_h"/>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9"/>
                                        </p:tgtEl>
                                        <p:attrNameLst>
                                          <p:attrName>ppt_x</p:attrName>
                                        </p:attrNameLst>
                                      </p:cBhvr>
                                      <p:tavLst>
                                        <p:tav tm="0">
                                          <p:val>
                                            <p:strVal val="ppt_x"/>
                                          </p:val>
                                        </p:tav>
                                        <p:tav tm="100000">
                                          <p:val>
                                            <p:strVal val="ppt_x+ppt_w/2"/>
                                          </p:val>
                                        </p:tav>
                                      </p:tavLst>
                                    </p:anim>
                                    <p:anim calcmode="lin" valueType="num">
                                      <p:cBhvr>
                                        <p:cTn id="25" dur="5000"/>
                                        <p:tgtEl>
                                          <p:spTgt spid="9"/>
                                        </p:tgtEl>
                                        <p:attrNameLst>
                                          <p:attrName>ppt_y</p:attrName>
                                        </p:attrNameLst>
                                      </p:cBhvr>
                                      <p:tavLst>
                                        <p:tav tm="0">
                                          <p:val>
                                            <p:strVal val="ppt_y"/>
                                          </p:val>
                                        </p:tav>
                                        <p:tav tm="100000">
                                          <p:val>
                                            <p:strVal val="ppt_y"/>
                                          </p:val>
                                        </p:tav>
                                      </p:tavLst>
                                    </p:anim>
                                    <p:anim calcmode="lin" valueType="num">
                                      <p:cBhvr>
                                        <p:cTn id="26" dur="5000"/>
                                        <p:tgtEl>
                                          <p:spTgt spid="9"/>
                                        </p:tgtEl>
                                        <p:attrNameLst>
                                          <p:attrName>ppt_w</p:attrName>
                                        </p:attrNameLst>
                                      </p:cBhvr>
                                      <p:tavLst>
                                        <p:tav tm="0">
                                          <p:val>
                                            <p:strVal val="ppt_w"/>
                                          </p:val>
                                        </p:tav>
                                        <p:tav tm="100000">
                                          <p:val>
                                            <p:fltVal val="0"/>
                                          </p:val>
                                        </p:tav>
                                      </p:tavLst>
                                    </p:anim>
                                    <p:anim calcmode="lin" valueType="num">
                                      <p:cBhvr>
                                        <p:cTn id="27" dur="5000"/>
                                        <p:tgtEl>
                                          <p:spTgt spid="9"/>
                                        </p:tgtEl>
                                        <p:attrNameLst>
                                          <p:attrName>ppt_h</p:attrName>
                                        </p:attrNameLst>
                                      </p:cBhvr>
                                      <p:tavLst>
                                        <p:tav tm="0">
                                          <p:val>
                                            <p:strVal val="ppt_h"/>
                                          </p:val>
                                        </p:tav>
                                        <p:tav tm="100000">
                                          <p:val>
                                            <p:strVal val="ppt_h"/>
                                          </p:val>
                                        </p:tav>
                                      </p:tavLst>
                                    </p:anim>
                                    <p:set>
                                      <p:cBhvr>
                                        <p:cTn id="28" dur="1" fill="hold">
                                          <p:stCondLst>
                                            <p:cond delay="4999"/>
                                          </p:stCondLst>
                                        </p:cTn>
                                        <p:tgtEl>
                                          <p:spTgt spid="9"/>
                                        </p:tgtEl>
                                        <p:attrNameLst>
                                          <p:attrName>style.visibility</p:attrName>
                                        </p:attrNameLst>
                                      </p:cBhvr>
                                      <p:to>
                                        <p:strVal val="hidden"/>
                                      </p:to>
                                    </p:set>
                                  </p:childTnLst>
                                </p:cTn>
                              </p:par>
                              <p:par>
                                <p:cTn id="29" presetID="7"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0" fill="hold"/>
                                        <p:tgtEl>
                                          <p:spTgt spid="10"/>
                                        </p:tgtEl>
                                        <p:attrNameLst>
                                          <p:attrName>ppt_x</p:attrName>
                                        </p:attrNameLst>
                                      </p:cBhvr>
                                      <p:tavLst>
                                        <p:tav tm="0">
                                          <p:val>
                                            <p:strVal val="0-#ppt_w/2"/>
                                          </p:val>
                                        </p:tav>
                                        <p:tav tm="100000">
                                          <p:val>
                                            <p:strVal val="#ppt_x"/>
                                          </p:val>
                                        </p:tav>
                                      </p:tavLst>
                                    </p:anim>
                                    <p:anim calcmode="lin" valueType="num">
                                      <p:cBhvr additive="base">
                                        <p:cTn id="32" dur="5000" fill="hold"/>
                                        <p:tgtEl>
                                          <p:spTgt spid="10"/>
                                        </p:tgtEl>
                                        <p:attrNameLst>
                                          <p:attrName>ppt_y</p:attrName>
                                        </p:attrNameLst>
                                      </p:cBhvr>
                                      <p:tavLst>
                                        <p:tav tm="0">
                                          <p:val>
                                            <p:strVal val="#ppt_y"/>
                                          </p:val>
                                        </p:tav>
                                        <p:tav tm="100000">
                                          <p:val>
                                            <p:strVal val="#ppt_y"/>
                                          </p:val>
                                        </p:tav>
                                      </p:tavLst>
                                    </p:anim>
                                  </p:childTnLst>
                                </p:cTn>
                              </p:par>
                              <p:par>
                                <p:cTn id="33" presetID="7" presetClass="entr" presetSubtype="8"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0" fill="hold"/>
                                        <p:tgtEl>
                                          <p:spTgt spid="11"/>
                                        </p:tgtEl>
                                        <p:attrNameLst>
                                          <p:attrName>ppt_x</p:attrName>
                                        </p:attrNameLst>
                                      </p:cBhvr>
                                      <p:tavLst>
                                        <p:tav tm="0">
                                          <p:val>
                                            <p:strVal val="0-#ppt_w/2"/>
                                          </p:val>
                                        </p:tav>
                                        <p:tav tm="100000">
                                          <p:val>
                                            <p:strVal val="#ppt_x"/>
                                          </p:val>
                                        </p:tav>
                                      </p:tavLst>
                                    </p:anim>
                                    <p:anim calcmode="lin" valueType="num">
                                      <p:cBhvr additive="base">
                                        <p:cTn id="36" dur="5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Yangsi, la aldea habitada por enanos"/>
          <p:cNvPicPr>
            <a:picLocks noChangeAspect="1" noChangeArrowheads="1"/>
          </p:cNvPicPr>
          <p:nvPr/>
        </p:nvPicPr>
        <p:blipFill>
          <a:blip r:embed="rId2"/>
          <a:srcRect/>
          <a:stretch>
            <a:fillRect/>
          </a:stretch>
        </p:blipFill>
        <p:spPr bwMode="auto">
          <a:xfrm>
            <a:off x="1" y="0"/>
            <a:ext cx="10486374"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09726" y="857232"/>
            <a:ext cx="7262469" cy="5078313"/>
          </a:xfrm>
          <a:prstGeom prst="rect">
            <a:avLst/>
          </a:prstGeom>
        </p:spPr>
        <p:txBody>
          <a:bodyPr wrap="square">
            <a:spAutoFit/>
          </a:bodyPr>
          <a:lstStyle/>
          <a:p>
            <a:pPr algn="ctr" fontAlgn="base"/>
            <a:r>
              <a:rPr lang="es-ES" dirty="0" smtClean="0">
                <a:latin typeface="Comic Sans MS" pitchFamily="66" charset="0"/>
              </a:rPr>
              <a:t>Parece que todo comenzó durante el verano de 1951. Varios niños de </a:t>
            </a:r>
            <a:r>
              <a:rPr lang="es-ES" dirty="0" err="1" smtClean="0">
                <a:latin typeface="Comic Sans MS" pitchFamily="66" charset="0"/>
              </a:rPr>
              <a:t>Yangsi</a:t>
            </a:r>
            <a:r>
              <a:rPr lang="es-ES" dirty="0" smtClean="0">
                <a:latin typeface="Comic Sans MS" pitchFamily="66" charset="0"/>
              </a:rPr>
              <a:t> de entre cinco y siete años de edad </a:t>
            </a:r>
            <a:r>
              <a:rPr lang="es-ES" b="1" dirty="0" smtClean="0">
                <a:latin typeface="Comic Sans MS" pitchFamily="66" charset="0"/>
              </a:rPr>
              <a:t>dejaron de crecer entonces.</a:t>
            </a:r>
            <a:r>
              <a:rPr lang="es-ES" dirty="0" smtClean="0">
                <a:latin typeface="Comic Sans MS" pitchFamily="66" charset="0"/>
              </a:rPr>
              <a:t> Los locales aseguran que fueron víctimas de una extraña enfermedad que provocaba diversos trastornos, el más frecuente el relacionado con el crecimiento. Con el tiempo, la aldea pudo comprobar que este problema se transmitía a la siguiente generación en un elevado número de casos. Cuando los medios de comunicación lo descubrieron, </a:t>
            </a:r>
            <a:r>
              <a:rPr lang="es-ES" dirty="0" err="1" smtClean="0">
                <a:latin typeface="Comic Sans MS" pitchFamily="66" charset="0"/>
              </a:rPr>
              <a:t>Yangsi</a:t>
            </a:r>
            <a:r>
              <a:rPr lang="es-ES" dirty="0" smtClean="0">
                <a:latin typeface="Comic Sans MS" pitchFamily="66" charset="0"/>
              </a:rPr>
              <a:t> comenzó a ser conocida como </a:t>
            </a:r>
            <a:r>
              <a:rPr lang="es-ES" b="1" dirty="0" smtClean="0">
                <a:latin typeface="Comic Sans MS" pitchFamily="66" charset="0"/>
              </a:rPr>
              <a:t>la «Aldea de los Enanos».</a:t>
            </a:r>
            <a:endParaRPr lang="es-ES" dirty="0" smtClean="0">
              <a:latin typeface="Comic Sans MS" pitchFamily="66" charset="0"/>
            </a:endParaRPr>
          </a:p>
          <a:p>
            <a:pPr algn="ctr" fontAlgn="base"/>
            <a:r>
              <a:rPr lang="es-ES" dirty="0" smtClean="0">
                <a:latin typeface="Comic Sans MS" pitchFamily="66" charset="0"/>
              </a:rPr>
              <a:t>De todas las ciudades chinas y desde otros países llegaron científicos y especialistas en las disciplinas más variadas. Analizaron con detalle el agua que bebían los habitantes del pueblo, el aire que respiraban, las tierras en las que cultivaban sus alimentos.</a:t>
            </a:r>
            <a:r>
              <a:rPr lang="es-ES" b="1" dirty="0" smtClean="0">
                <a:latin typeface="Comic Sans MS" pitchFamily="66" charset="0"/>
              </a:rPr>
              <a:t> No fueron capaces de encontrar nada </a:t>
            </a:r>
            <a:r>
              <a:rPr lang="es-ES" dirty="0" smtClean="0">
                <a:latin typeface="Comic Sans MS" pitchFamily="66" charset="0"/>
              </a:rPr>
              <a:t>que les ayudase a comprender el por qué de su minúscula estatura. También sometieron a distintas pruebas a varios individuos con los síntomas descritos, con resultados igualmente desalentadores. Ni una sola pista, ni el más mínimo atisbo de solución.</a:t>
            </a:r>
            <a:endParaRPr lang="es-ES" dirty="0">
              <a:latin typeface="Comic Sans MS" pitchFamily="66" charset="0"/>
            </a:endParaRPr>
          </a:p>
        </p:txBody>
      </p:sp>
      <p:sp>
        <p:nvSpPr>
          <p:cNvPr id="3" name="2 Elipse"/>
          <p:cNvSpPr/>
          <p:nvPr/>
        </p:nvSpPr>
        <p:spPr>
          <a:xfrm>
            <a:off x="0" y="0"/>
            <a:ext cx="10477500" cy="6858000"/>
          </a:xfrm>
          <a:prstGeom prst="ellipse">
            <a:avLst/>
          </a:prstGeom>
          <a:solidFill>
            <a:srgbClr val="FF775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Elipse"/>
          <p:cNvSpPr/>
          <p:nvPr/>
        </p:nvSpPr>
        <p:spPr>
          <a:xfrm>
            <a:off x="738156" y="642918"/>
            <a:ext cx="9085958" cy="5500726"/>
          </a:xfrm>
          <a:prstGeom prst="ellipse">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redondeado"/>
          <p:cNvSpPr/>
          <p:nvPr/>
        </p:nvSpPr>
        <p:spPr>
          <a:xfrm flipH="1" flipV="1">
            <a:off x="0" y="1"/>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redondeado"/>
          <p:cNvSpPr/>
          <p:nvPr/>
        </p:nvSpPr>
        <p:spPr>
          <a:xfrm flipH="1" flipV="1">
            <a:off x="0" y="6237287"/>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5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7"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0" fill="hold"/>
                                        <p:tgtEl>
                                          <p:spTgt spid="5"/>
                                        </p:tgtEl>
                                        <p:attrNameLst>
                                          <p:attrName>ppt_x</p:attrName>
                                        </p:attrNameLst>
                                      </p:cBhvr>
                                      <p:tavLst>
                                        <p:tav tm="0">
                                          <p:val>
                                            <p:strVal val="0-#ppt_w/2"/>
                                          </p:val>
                                        </p:tav>
                                        <p:tav tm="100000">
                                          <p:val>
                                            <p:strVal val="#ppt_x"/>
                                          </p:val>
                                        </p:tav>
                                      </p:tavLst>
                                    </p:anim>
                                    <p:anim calcmode="lin" valueType="num">
                                      <p:cBhvr additive="base">
                                        <p:cTn id="14" dur="5000" fill="hold"/>
                                        <p:tgtEl>
                                          <p:spTgt spid="5"/>
                                        </p:tgtEl>
                                        <p:attrNameLst>
                                          <p:attrName>ppt_y</p:attrName>
                                        </p:attrNameLst>
                                      </p:cBhvr>
                                      <p:tavLst>
                                        <p:tav tm="0">
                                          <p:val>
                                            <p:strVal val="#ppt_y"/>
                                          </p:val>
                                        </p:tav>
                                        <p:tav tm="100000">
                                          <p:val>
                                            <p:strVal val="#ppt_y"/>
                                          </p:val>
                                        </p:tav>
                                      </p:tavLst>
                                    </p:anim>
                                  </p:childTnLst>
                                </p:cTn>
                              </p:par>
                              <p:par>
                                <p:cTn id="15" presetID="7" presetClass="entr" presetSubtype="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0-#ppt_w/2"/>
                                          </p:val>
                                        </p:tav>
                                        <p:tav tm="100000">
                                          <p:val>
                                            <p:strVal val="#ppt_x"/>
                                          </p:val>
                                        </p:tav>
                                      </p:tavLst>
                                    </p:anim>
                                    <p:anim calcmode="lin" valueType="num">
                                      <p:cBhvr additive="base">
                                        <p:cTn id="18" dur="5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descr="Resultado de imagen de Yangsi, la aldea habitada por enanos"/>
          <p:cNvPicPr>
            <a:picLocks noChangeAspect="1" noChangeArrowheads="1"/>
          </p:cNvPicPr>
          <p:nvPr/>
        </p:nvPicPr>
        <p:blipFill>
          <a:blip r:embed="rId2"/>
          <a:srcRect/>
          <a:stretch>
            <a:fillRect/>
          </a:stretch>
        </p:blipFill>
        <p:spPr bwMode="auto">
          <a:xfrm>
            <a:off x="0" y="0"/>
            <a:ext cx="10482312"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2095478" y="1285860"/>
            <a:ext cx="6405589" cy="4401205"/>
          </a:xfrm>
          <a:prstGeom prst="rect">
            <a:avLst/>
          </a:prstGeom>
        </p:spPr>
        <p:txBody>
          <a:bodyPr wrap="square">
            <a:spAutoFit/>
          </a:bodyPr>
          <a:lstStyle/>
          <a:p>
            <a:pPr algn="ctr" fontAlgn="base"/>
            <a:r>
              <a:rPr lang="es-ES" sz="2000" dirty="0" smtClean="0">
                <a:latin typeface="Comic Sans MS" pitchFamily="66" charset="0"/>
              </a:rPr>
              <a:t>Pero siendo sinceros, pocas veces hemos visto sitios tan raros como la aldea de la que hoy queremos hablarte. Un aislado rincón de China que no alcanza la centena de habitantes... y</a:t>
            </a:r>
            <a:r>
              <a:rPr lang="es-ES" sz="2000" b="1" dirty="0" smtClean="0">
                <a:latin typeface="Comic Sans MS" pitchFamily="66" charset="0"/>
              </a:rPr>
              <a:t> casi la mitad son «enanos».</a:t>
            </a:r>
            <a:endParaRPr lang="es-ES" sz="2000" dirty="0" smtClean="0">
              <a:latin typeface="Comic Sans MS" pitchFamily="66" charset="0"/>
            </a:endParaRPr>
          </a:p>
          <a:p>
            <a:pPr algn="ctr" fontAlgn="base"/>
            <a:r>
              <a:rPr lang="es-ES" sz="2000" dirty="0" smtClean="0">
                <a:latin typeface="Comic Sans MS" pitchFamily="66" charset="0"/>
              </a:rPr>
              <a:t>Esta localidad se llama </a:t>
            </a:r>
            <a:r>
              <a:rPr lang="es-ES" sz="2000" dirty="0" err="1" smtClean="0">
                <a:latin typeface="Comic Sans MS" pitchFamily="66" charset="0"/>
              </a:rPr>
              <a:t>Yangsi</a:t>
            </a:r>
            <a:r>
              <a:rPr lang="es-ES" sz="2000" dirty="0" smtClean="0">
                <a:latin typeface="Comic Sans MS" pitchFamily="66" charset="0"/>
              </a:rPr>
              <a:t> Se trata de una diminuta y recóndita villa en la provincia de Sichuan, un punto casi imperceptible en los mapas que se ha convertido en un verdadero rompecabezas para los científicos que han intentado resolver su inquietante misterio.</a:t>
            </a:r>
            <a:r>
              <a:rPr lang="es-ES" sz="2000" b="1" dirty="0" smtClean="0">
                <a:latin typeface="Comic Sans MS" pitchFamily="66" charset="0"/>
              </a:rPr>
              <a:t> El 40% de los lugareños autóctonos mide menos de 120 centímetros de altura</a:t>
            </a:r>
            <a:r>
              <a:rPr lang="es-ES" sz="2000" dirty="0" smtClean="0">
                <a:latin typeface="Comic Sans MS" pitchFamily="66" charset="0"/>
              </a:rPr>
              <a:t>; y todas las investigaciones emprendidas para averiguar el motivo han concluido sin lograr esclarecer el enigma.</a:t>
            </a:r>
            <a:endParaRPr lang="es-ES" sz="2000" dirty="0">
              <a:latin typeface="Comic Sans MS" pitchFamily="66" charset="0"/>
            </a:endParaRPr>
          </a:p>
        </p:txBody>
      </p:sp>
      <p:sp>
        <p:nvSpPr>
          <p:cNvPr id="3" name="Oval 9"/>
          <p:cNvSpPr>
            <a:spLocks noChangeArrowheads="1"/>
          </p:cNvSpPr>
          <p:nvPr/>
        </p:nvSpPr>
        <p:spPr bwMode="auto">
          <a:xfrm>
            <a:off x="666718" y="285728"/>
            <a:ext cx="8929750" cy="6402912"/>
          </a:xfrm>
          <a:prstGeom prst="ellipse">
            <a:avLst/>
          </a:prstGeom>
          <a:solidFill>
            <a:srgbClr val="FF0000"/>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4" name="Oval 10"/>
          <p:cNvSpPr>
            <a:spLocks noChangeArrowheads="1"/>
          </p:cNvSpPr>
          <p:nvPr/>
        </p:nvSpPr>
        <p:spPr bwMode="auto">
          <a:xfrm>
            <a:off x="1166784" y="500042"/>
            <a:ext cx="8007450" cy="6075997"/>
          </a:xfrm>
          <a:prstGeom prst="ellipse">
            <a:avLst/>
          </a:prstGeom>
          <a:solidFill>
            <a:srgbClr val="00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 name="Oval 12"/>
          <p:cNvSpPr>
            <a:spLocks noChangeArrowheads="1"/>
          </p:cNvSpPr>
          <p:nvPr/>
        </p:nvSpPr>
        <p:spPr bwMode="auto">
          <a:xfrm>
            <a:off x="1381098" y="785794"/>
            <a:ext cx="7484400" cy="5616590"/>
          </a:xfrm>
          <a:prstGeom prst="ellipse">
            <a:avLst/>
          </a:prstGeom>
          <a:solidFill>
            <a:srgbClr val="F5C30B"/>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6" name="Oval 11"/>
          <p:cNvSpPr>
            <a:spLocks noChangeArrowheads="1"/>
          </p:cNvSpPr>
          <p:nvPr/>
        </p:nvSpPr>
        <p:spPr bwMode="auto">
          <a:xfrm>
            <a:off x="1595412" y="857232"/>
            <a:ext cx="7143800" cy="5385263"/>
          </a:xfrm>
          <a:prstGeom prst="ellipse">
            <a:avLst/>
          </a:prstGeom>
          <a:solidFill>
            <a:srgbClr val="FF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 name="7 Rectángulo redondeado"/>
          <p:cNvSpPr/>
          <p:nvPr/>
        </p:nvSpPr>
        <p:spPr>
          <a:xfrm flipH="1" flipV="1">
            <a:off x="0" y="1"/>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redondeado"/>
          <p:cNvSpPr/>
          <p:nvPr/>
        </p:nvSpPr>
        <p:spPr>
          <a:xfrm flipH="1" flipV="1">
            <a:off x="0" y="6237287"/>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3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3"/>
                                        </p:tgtEl>
                                        <p:attrNameLst>
                                          <p:attrName>ppt_x</p:attrName>
                                        </p:attrNameLst>
                                      </p:cBhvr>
                                      <p:tavLst>
                                        <p:tav tm="0">
                                          <p:val>
                                            <p:strVal val="ppt_x"/>
                                          </p:val>
                                        </p:tav>
                                        <p:tav tm="100000">
                                          <p:val>
                                            <p:strVal val="ppt_x"/>
                                          </p:val>
                                        </p:tav>
                                      </p:tavLst>
                                    </p:anim>
                                    <p:anim calcmode="lin" valueType="num">
                                      <p:cBhvr>
                                        <p:cTn id="7" dur="5000"/>
                                        <p:tgtEl>
                                          <p:spTgt spid="3"/>
                                        </p:tgtEl>
                                        <p:attrNameLst>
                                          <p:attrName>ppt_y</p:attrName>
                                        </p:attrNameLst>
                                      </p:cBhvr>
                                      <p:tavLst>
                                        <p:tav tm="0">
                                          <p:val>
                                            <p:strVal val="ppt_y"/>
                                          </p:val>
                                        </p:tav>
                                        <p:tav tm="100000">
                                          <p:val>
                                            <p:strVal val="ppt_y+ppt_h/2"/>
                                          </p:val>
                                        </p:tav>
                                      </p:tavLst>
                                    </p:anim>
                                    <p:anim calcmode="lin" valueType="num">
                                      <p:cBhvr>
                                        <p:cTn id="8" dur="5000"/>
                                        <p:tgtEl>
                                          <p:spTgt spid="3"/>
                                        </p:tgtEl>
                                        <p:attrNameLst>
                                          <p:attrName>ppt_w</p:attrName>
                                        </p:attrNameLst>
                                      </p:cBhvr>
                                      <p:tavLst>
                                        <p:tav tm="0">
                                          <p:val>
                                            <p:strVal val="ppt_w"/>
                                          </p:val>
                                        </p:tav>
                                        <p:tav tm="100000">
                                          <p:val>
                                            <p:strVal val="ppt_w"/>
                                          </p:val>
                                        </p:tav>
                                      </p:tavLst>
                                    </p:anim>
                                    <p:anim calcmode="lin" valueType="num">
                                      <p:cBhvr>
                                        <p:cTn id="9" dur="5000"/>
                                        <p:tgtEl>
                                          <p:spTgt spid="3"/>
                                        </p:tgtEl>
                                        <p:attrNameLst>
                                          <p:attrName>ppt_h</p:attrName>
                                        </p:attrNameLst>
                                      </p:cBhvr>
                                      <p:tavLst>
                                        <p:tav tm="0">
                                          <p:val>
                                            <p:strVal val="ppt_h"/>
                                          </p:val>
                                        </p:tav>
                                        <p:tav tm="100000">
                                          <p:val>
                                            <p:fltVal val="0"/>
                                          </p:val>
                                        </p:tav>
                                      </p:tavLst>
                                    </p:anim>
                                    <p:set>
                                      <p:cBhvr>
                                        <p:cTn id="10" dur="1" fill="hold">
                                          <p:stCondLst>
                                            <p:cond delay="4999"/>
                                          </p:stCondLst>
                                        </p:cTn>
                                        <p:tgtEl>
                                          <p:spTgt spid="3"/>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
                                          </p:val>
                                        </p:tav>
                                      </p:tavLst>
                                    </p:anim>
                                    <p:anim calcmode="lin" valueType="num">
                                      <p:cBhvr>
                                        <p:cTn id="13" dur="5000"/>
                                        <p:tgtEl>
                                          <p:spTgt spid="4"/>
                                        </p:tgtEl>
                                        <p:attrNameLst>
                                          <p:attrName>ppt_y</p:attrName>
                                        </p:attrNameLst>
                                      </p:cBhvr>
                                      <p:tavLst>
                                        <p:tav tm="0">
                                          <p:val>
                                            <p:strVal val="ppt_y"/>
                                          </p:val>
                                        </p:tav>
                                        <p:tav tm="100000">
                                          <p:val>
                                            <p:strVal val="ppt_y-ppt_h/2"/>
                                          </p:val>
                                        </p:tav>
                                      </p:tavLst>
                                    </p:anim>
                                    <p:anim calcmode="lin" valueType="num">
                                      <p:cBhvr>
                                        <p:cTn id="14" dur="5000"/>
                                        <p:tgtEl>
                                          <p:spTgt spid="4"/>
                                        </p:tgtEl>
                                        <p:attrNameLst>
                                          <p:attrName>ppt_w</p:attrName>
                                        </p:attrNameLst>
                                      </p:cBhvr>
                                      <p:tavLst>
                                        <p:tav tm="0">
                                          <p:val>
                                            <p:strVal val="ppt_w"/>
                                          </p:val>
                                        </p:tav>
                                        <p:tav tm="100000">
                                          <p:val>
                                            <p:strVal val="ppt_w"/>
                                          </p:val>
                                        </p:tav>
                                      </p:tavLst>
                                    </p:anim>
                                    <p:anim calcmode="lin" valueType="num">
                                      <p:cBhvr>
                                        <p:cTn id="15" dur="5000"/>
                                        <p:tgtEl>
                                          <p:spTgt spid="4"/>
                                        </p:tgtEl>
                                        <p:attrNameLst>
                                          <p:attrName>ppt_h</p:attrName>
                                        </p:attrNameLst>
                                      </p:cBhvr>
                                      <p:tavLst>
                                        <p:tav tm="0">
                                          <p:val>
                                            <p:strVal val="ppt_h"/>
                                          </p:val>
                                        </p:tav>
                                        <p:tav tm="100000">
                                          <p:val>
                                            <p:fltVal val="0"/>
                                          </p:val>
                                        </p:tav>
                                      </p:tavLst>
                                    </p:anim>
                                    <p:set>
                                      <p:cBhvr>
                                        <p:cTn id="16" dur="1" fill="hold">
                                          <p:stCondLst>
                                            <p:cond delay="4999"/>
                                          </p:stCondLst>
                                        </p:cTn>
                                        <p:tgtEl>
                                          <p:spTgt spid="4"/>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6"/>
                                        </p:tgtEl>
                                        <p:attrNameLst>
                                          <p:attrName>ppt_x</p:attrName>
                                        </p:attrNameLst>
                                      </p:cBhvr>
                                      <p:tavLst>
                                        <p:tav tm="0">
                                          <p:val>
                                            <p:strVal val="ppt_x"/>
                                          </p:val>
                                        </p:tav>
                                        <p:tav tm="100000">
                                          <p:val>
                                            <p:strVal val="ppt_x+ppt_w/2"/>
                                          </p:val>
                                        </p:tav>
                                      </p:tavLst>
                                    </p:anim>
                                    <p:anim calcmode="lin" valueType="num">
                                      <p:cBhvr>
                                        <p:cTn id="25" dur="5000"/>
                                        <p:tgtEl>
                                          <p:spTgt spid="6"/>
                                        </p:tgtEl>
                                        <p:attrNameLst>
                                          <p:attrName>ppt_y</p:attrName>
                                        </p:attrNameLst>
                                      </p:cBhvr>
                                      <p:tavLst>
                                        <p:tav tm="0">
                                          <p:val>
                                            <p:strVal val="ppt_y"/>
                                          </p:val>
                                        </p:tav>
                                        <p:tav tm="100000">
                                          <p:val>
                                            <p:strVal val="ppt_y"/>
                                          </p:val>
                                        </p:tav>
                                      </p:tavLst>
                                    </p:anim>
                                    <p:anim calcmode="lin" valueType="num">
                                      <p:cBhvr>
                                        <p:cTn id="26" dur="5000"/>
                                        <p:tgtEl>
                                          <p:spTgt spid="6"/>
                                        </p:tgtEl>
                                        <p:attrNameLst>
                                          <p:attrName>ppt_w</p:attrName>
                                        </p:attrNameLst>
                                      </p:cBhvr>
                                      <p:tavLst>
                                        <p:tav tm="0">
                                          <p:val>
                                            <p:strVal val="ppt_w"/>
                                          </p:val>
                                        </p:tav>
                                        <p:tav tm="100000">
                                          <p:val>
                                            <p:fltVal val="0"/>
                                          </p:val>
                                        </p:tav>
                                      </p:tavLst>
                                    </p:anim>
                                    <p:anim calcmode="lin" valueType="num">
                                      <p:cBhvr>
                                        <p:cTn id="27" dur="5000"/>
                                        <p:tgtEl>
                                          <p:spTgt spid="6"/>
                                        </p:tgtEl>
                                        <p:attrNameLst>
                                          <p:attrName>ppt_h</p:attrName>
                                        </p:attrNameLst>
                                      </p:cBhvr>
                                      <p:tavLst>
                                        <p:tav tm="0">
                                          <p:val>
                                            <p:strVal val="ppt_h"/>
                                          </p:val>
                                        </p:tav>
                                        <p:tav tm="100000">
                                          <p:val>
                                            <p:strVal val="ppt_h"/>
                                          </p:val>
                                        </p:tav>
                                      </p:tavLst>
                                    </p:anim>
                                    <p:set>
                                      <p:cBhvr>
                                        <p:cTn id="28" dur="1" fill="hold">
                                          <p:stCondLst>
                                            <p:cond delay="4999"/>
                                          </p:stCondLst>
                                        </p:cTn>
                                        <p:tgtEl>
                                          <p:spTgt spid="6"/>
                                        </p:tgtEl>
                                        <p:attrNameLst>
                                          <p:attrName>style.visibility</p:attrName>
                                        </p:attrNameLst>
                                      </p:cBhvr>
                                      <p:to>
                                        <p:strVal val="hidden"/>
                                      </p:to>
                                    </p:set>
                                  </p:childTnLst>
                                </p:cTn>
                              </p:par>
                              <p:par>
                                <p:cTn id="29" presetID="7"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0" fill="hold"/>
                                        <p:tgtEl>
                                          <p:spTgt spid="8"/>
                                        </p:tgtEl>
                                        <p:attrNameLst>
                                          <p:attrName>ppt_x</p:attrName>
                                        </p:attrNameLst>
                                      </p:cBhvr>
                                      <p:tavLst>
                                        <p:tav tm="0">
                                          <p:val>
                                            <p:strVal val="0-#ppt_w/2"/>
                                          </p:val>
                                        </p:tav>
                                        <p:tav tm="100000">
                                          <p:val>
                                            <p:strVal val="#ppt_x"/>
                                          </p:val>
                                        </p:tav>
                                      </p:tavLst>
                                    </p:anim>
                                    <p:anim calcmode="lin" valueType="num">
                                      <p:cBhvr additive="base">
                                        <p:cTn id="32" dur="5000" fill="hold"/>
                                        <p:tgtEl>
                                          <p:spTgt spid="8"/>
                                        </p:tgtEl>
                                        <p:attrNameLst>
                                          <p:attrName>ppt_y</p:attrName>
                                        </p:attrNameLst>
                                      </p:cBhvr>
                                      <p:tavLst>
                                        <p:tav tm="0">
                                          <p:val>
                                            <p:strVal val="#ppt_y"/>
                                          </p:val>
                                        </p:tav>
                                        <p:tav tm="100000">
                                          <p:val>
                                            <p:strVal val="#ppt_y"/>
                                          </p:val>
                                        </p:tav>
                                      </p:tavLst>
                                    </p:anim>
                                  </p:childTnLst>
                                </p:cTn>
                              </p:par>
                              <p:par>
                                <p:cTn id="33" presetID="7" presetClass="entr" presetSubtype="8"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0" fill="hold"/>
                                        <p:tgtEl>
                                          <p:spTgt spid="9"/>
                                        </p:tgtEl>
                                        <p:attrNameLst>
                                          <p:attrName>ppt_x</p:attrName>
                                        </p:attrNameLst>
                                      </p:cBhvr>
                                      <p:tavLst>
                                        <p:tav tm="0">
                                          <p:val>
                                            <p:strVal val="0-#ppt_w/2"/>
                                          </p:val>
                                        </p:tav>
                                        <p:tav tm="100000">
                                          <p:val>
                                            <p:strVal val="#ppt_x"/>
                                          </p:val>
                                        </p:tav>
                                      </p:tavLst>
                                    </p:anim>
                                    <p:anim calcmode="lin" valueType="num">
                                      <p:cBhvr additive="base">
                                        <p:cTn id="36" dur="5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descr="Imagen relacionada"/>
          <p:cNvPicPr>
            <a:picLocks noChangeAspect="1" noChangeArrowheads="1"/>
          </p:cNvPicPr>
          <p:nvPr/>
        </p:nvPicPr>
        <p:blipFill>
          <a:blip r:embed="rId2"/>
          <a:srcRect/>
          <a:stretch>
            <a:fillRect/>
          </a:stretch>
        </p:blipFill>
        <p:spPr bwMode="auto">
          <a:xfrm>
            <a:off x="0" y="1"/>
            <a:ext cx="104775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9"/>
          <p:cNvSpPr>
            <a:spLocks noChangeArrowheads="1"/>
          </p:cNvSpPr>
          <p:nvPr/>
        </p:nvSpPr>
        <p:spPr bwMode="auto">
          <a:xfrm>
            <a:off x="1095346" y="214290"/>
            <a:ext cx="8532150" cy="6402912"/>
          </a:xfrm>
          <a:prstGeom prst="ellipse">
            <a:avLst/>
          </a:prstGeom>
          <a:solidFill>
            <a:srgbClr val="FF0000"/>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4" name="Oval 10"/>
          <p:cNvSpPr>
            <a:spLocks noChangeArrowheads="1"/>
          </p:cNvSpPr>
          <p:nvPr/>
        </p:nvSpPr>
        <p:spPr bwMode="auto">
          <a:xfrm>
            <a:off x="1381098" y="428604"/>
            <a:ext cx="8007450" cy="6075997"/>
          </a:xfrm>
          <a:prstGeom prst="ellipse">
            <a:avLst/>
          </a:prstGeom>
          <a:solidFill>
            <a:srgbClr val="00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 name="Oval 12"/>
          <p:cNvSpPr>
            <a:spLocks noChangeArrowheads="1"/>
          </p:cNvSpPr>
          <p:nvPr/>
        </p:nvSpPr>
        <p:spPr bwMode="auto">
          <a:xfrm>
            <a:off x="1666850" y="642918"/>
            <a:ext cx="7484400" cy="5616590"/>
          </a:xfrm>
          <a:prstGeom prst="ellipse">
            <a:avLst/>
          </a:prstGeom>
          <a:solidFill>
            <a:srgbClr val="F5C30B"/>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6" name="Oval 11"/>
          <p:cNvSpPr>
            <a:spLocks noChangeArrowheads="1"/>
          </p:cNvSpPr>
          <p:nvPr/>
        </p:nvSpPr>
        <p:spPr bwMode="auto">
          <a:xfrm>
            <a:off x="1881164" y="714356"/>
            <a:ext cx="7143800" cy="5385263"/>
          </a:xfrm>
          <a:prstGeom prst="ellipse">
            <a:avLst/>
          </a:prstGeom>
          <a:solidFill>
            <a:srgbClr val="FF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2" name="1 Rectángulo"/>
          <p:cNvSpPr/>
          <p:nvPr/>
        </p:nvSpPr>
        <p:spPr>
          <a:xfrm>
            <a:off x="2452668" y="1714488"/>
            <a:ext cx="5786478" cy="3785652"/>
          </a:xfrm>
          <a:prstGeom prst="rect">
            <a:avLst/>
          </a:prstGeom>
        </p:spPr>
        <p:txBody>
          <a:bodyPr wrap="square">
            <a:spAutoFit/>
          </a:bodyPr>
          <a:lstStyle/>
          <a:p>
            <a:pPr algn="ctr"/>
            <a:r>
              <a:rPr lang="es-ES" sz="2400" dirty="0" smtClean="0">
                <a:latin typeface="Comic Sans MS" pitchFamily="66" charset="0"/>
              </a:rPr>
              <a:t>Actualmente el número de aldeanos está en 80 pero había una época en que había más almas que vivían en la aldea y en un punto y un total de 119 residentes enanos fueron marchando. En 1997, se sugirió que las altas concentraciones de mercurio en el suelo es la razón posible, pero no se encontró nada a pesar de una investigación exhaustiva.</a:t>
            </a:r>
            <a:endParaRPr lang="es-ES" sz="2400" dirty="0">
              <a:latin typeface="Comic Sans MS" pitchFamily="66" charset="0"/>
            </a:endParaRPr>
          </a:p>
        </p:txBody>
      </p:sp>
      <p:sp>
        <p:nvSpPr>
          <p:cNvPr id="7" name="6 Rectángulo redondeado"/>
          <p:cNvSpPr/>
          <p:nvPr/>
        </p:nvSpPr>
        <p:spPr>
          <a:xfrm flipH="1" flipV="1">
            <a:off x="0" y="1"/>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redondeado"/>
          <p:cNvSpPr/>
          <p:nvPr/>
        </p:nvSpPr>
        <p:spPr>
          <a:xfrm flipH="1" flipV="1">
            <a:off x="0" y="6237287"/>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2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3"/>
                                        </p:tgtEl>
                                        <p:attrNameLst>
                                          <p:attrName>ppt_x</p:attrName>
                                        </p:attrNameLst>
                                      </p:cBhvr>
                                      <p:tavLst>
                                        <p:tav tm="0">
                                          <p:val>
                                            <p:strVal val="ppt_x"/>
                                          </p:val>
                                        </p:tav>
                                        <p:tav tm="100000">
                                          <p:val>
                                            <p:strVal val="ppt_x"/>
                                          </p:val>
                                        </p:tav>
                                      </p:tavLst>
                                    </p:anim>
                                    <p:anim calcmode="lin" valueType="num">
                                      <p:cBhvr>
                                        <p:cTn id="7" dur="5000"/>
                                        <p:tgtEl>
                                          <p:spTgt spid="3"/>
                                        </p:tgtEl>
                                        <p:attrNameLst>
                                          <p:attrName>ppt_y</p:attrName>
                                        </p:attrNameLst>
                                      </p:cBhvr>
                                      <p:tavLst>
                                        <p:tav tm="0">
                                          <p:val>
                                            <p:strVal val="ppt_y"/>
                                          </p:val>
                                        </p:tav>
                                        <p:tav tm="100000">
                                          <p:val>
                                            <p:strVal val="ppt_y+ppt_h/2"/>
                                          </p:val>
                                        </p:tav>
                                      </p:tavLst>
                                    </p:anim>
                                    <p:anim calcmode="lin" valueType="num">
                                      <p:cBhvr>
                                        <p:cTn id="8" dur="5000"/>
                                        <p:tgtEl>
                                          <p:spTgt spid="3"/>
                                        </p:tgtEl>
                                        <p:attrNameLst>
                                          <p:attrName>ppt_w</p:attrName>
                                        </p:attrNameLst>
                                      </p:cBhvr>
                                      <p:tavLst>
                                        <p:tav tm="0">
                                          <p:val>
                                            <p:strVal val="ppt_w"/>
                                          </p:val>
                                        </p:tav>
                                        <p:tav tm="100000">
                                          <p:val>
                                            <p:strVal val="ppt_w"/>
                                          </p:val>
                                        </p:tav>
                                      </p:tavLst>
                                    </p:anim>
                                    <p:anim calcmode="lin" valueType="num">
                                      <p:cBhvr>
                                        <p:cTn id="9" dur="5000"/>
                                        <p:tgtEl>
                                          <p:spTgt spid="3"/>
                                        </p:tgtEl>
                                        <p:attrNameLst>
                                          <p:attrName>ppt_h</p:attrName>
                                        </p:attrNameLst>
                                      </p:cBhvr>
                                      <p:tavLst>
                                        <p:tav tm="0">
                                          <p:val>
                                            <p:strVal val="ppt_h"/>
                                          </p:val>
                                        </p:tav>
                                        <p:tav tm="100000">
                                          <p:val>
                                            <p:fltVal val="0"/>
                                          </p:val>
                                        </p:tav>
                                      </p:tavLst>
                                    </p:anim>
                                    <p:set>
                                      <p:cBhvr>
                                        <p:cTn id="10" dur="1" fill="hold">
                                          <p:stCondLst>
                                            <p:cond delay="4999"/>
                                          </p:stCondLst>
                                        </p:cTn>
                                        <p:tgtEl>
                                          <p:spTgt spid="3"/>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
                                          </p:val>
                                        </p:tav>
                                      </p:tavLst>
                                    </p:anim>
                                    <p:anim calcmode="lin" valueType="num">
                                      <p:cBhvr>
                                        <p:cTn id="13" dur="5000"/>
                                        <p:tgtEl>
                                          <p:spTgt spid="4"/>
                                        </p:tgtEl>
                                        <p:attrNameLst>
                                          <p:attrName>ppt_y</p:attrName>
                                        </p:attrNameLst>
                                      </p:cBhvr>
                                      <p:tavLst>
                                        <p:tav tm="0">
                                          <p:val>
                                            <p:strVal val="ppt_y"/>
                                          </p:val>
                                        </p:tav>
                                        <p:tav tm="100000">
                                          <p:val>
                                            <p:strVal val="ppt_y-ppt_h/2"/>
                                          </p:val>
                                        </p:tav>
                                      </p:tavLst>
                                    </p:anim>
                                    <p:anim calcmode="lin" valueType="num">
                                      <p:cBhvr>
                                        <p:cTn id="14" dur="5000"/>
                                        <p:tgtEl>
                                          <p:spTgt spid="4"/>
                                        </p:tgtEl>
                                        <p:attrNameLst>
                                          <p:attrName>ppt_w</p:attrName>
                                        </p:attrNameLst>
                                      </p:cBhvr>
                                      <p:tavLst>
                                        <p:tav tm="0">
                                          <p:val>
                                            <p:strVal val="ppt_w"/>
                                          </p:val>
                                        </p:tav>
                                        <p:tav tm="100000">
                                          <p:val>
                                            <p:strVal val="ppt_w"/>
                                          </p:val>
                                        </p:tav>
                                      </p:tavLst>
                                    </p:anim>
                                    <p:anim calcmode="lin" valueType="num">
                                      <p:cBhvr>
                                        <p:cTn id="15" dur="5000"/>
                                        <p:tgtEl>
                                          <p:spTgt spid="4"/>
                                        </p:tgtEl>
                                        <p:attrNameLst>
                                          <p:attrName>ppt_h</p:attrName>
                                        </p:attrNameLst>
                                      </p:cBhvr>
                                      <p:tavLst>
                                        <p:tav tm="0">
                                          <p:val>
                                            <p:strVal val="ppt_h"/>
                                          </p:val>
                                        </p:tav>
                                        <p:tav tm="100000">
                                          <p:val>
                                            <p:fltVal val="0"/>
                                          </p:val>
                                        </p:tav>
                                      </p:tavLst>
                                    </p:anim>
                                    <p:set>
                                      <p:cBhvr>
                                        <p:cTn id="16" dur="1" fill="hold">
                                          <p:stCondLst>
                                            <p:cond delay="4999"/>
                                          </p:stCondLst>
                                        </p:cTn>
                                        <p:tgtEl>
                                          <p:spTgt spid="4"/>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6"/>
                                        </p:tgtEl>
                                        <p:attrNameLst>
                                          <p:attrName>ppt_x</p:attrName>
                                        </p:attrNameLst>
                                      </p:cBhvr>
                                      <p:tavLst>
                                        <p:tav tm="0">
                                          <p:val>
                                            <p:strVal val="ppt_x"/>
                                          </p:val>
                                        </p:tav>
                                        <p:tav tm="100000">
                                          <p:val>
                                            <p:strVal val="ppt_x+ppt_w/2"/>
                                          </p:val>
                                        </p:tav>
                                      </p:tavLst>
                                    </p:anim>
                                    <p:anim calcmode="lin" valueType="num">
                                      <p:cBhvr>
                                        <p:cTn id="25" dur="5000"/>
                                        <p:tgtEl>
                                          <p:spTgt spid="6"/>
                                        </p:tgtEl>
                                        <p:attrNameLst>
                                          <p:attrName>ppt_y</p:attrName>
                                        </p:attrNameLst>
                                      </p:cBhvr>
                                      <p:tavLst>
                                        <p:tav tm="0">
                                          <p:val>
                                            <p:strVal val="ppt_y"/>
                                          </p:val>
                                        </p:tav>
                                        <p:tav tm="100000">
                                          <p:val>
                                            <p:strVal val="ppt_y"/>
                                          </p:val>
                                        </p:tav>
                                      </p:tavLst>
                                    </p:anim>
                                    <p:anim calcmode="lin" valueType="num">
                                      <p:cBhvr>
                                        <p:cTn id="26" dur="5000"/>
                                        <p:tgtEl>
                                          <p:spTgt spid="6"/>
                                        </p:tgtEl>
                                        <p:attrNameLst>
                                          <p:attrName>ppt_w</p:attrName>
                                        </p:attrNameLst>
                                      </p:cBhvr>
                                      <p:tavLst>
                                        <p:tav tm="0">
                                          <p:val>
                                            <p:strVal val="ppt_w"/>
                                          </p:val>
                                        </p:tav>
                                        <p:tav tm="100000">
                                          <p:val>
                                            <p:fltVal val="0"/>
                                          </p:val>
                                        </p:tav>
                                      </p:tavLst>
                                    </p:anim>
                                    <p:anim calcmode="lin" valueType="num">
                                      <p:cBhvr>
                                        <p:cTn id="27" dur="5000"/>
                                        <p:tgtEl>
                                          <p:spTgt spid="6"/>
                                        </p:tgtEl>
                                        <p:attrNameLst>
                                          <p:attrName>ppt_h</p:attrName>
                                        </p:attrNameLst>
                                      </p:cBhvr>
                                      <p:tavLst>
                                        <p:tav tm="0">
                                          <p:val>
                                            <p:strVal val="ppt_h"/>
                                          </p:val>
                                        </p:tav>
                                        <p:tav tm="100000">
                                          <p:val>
                                            <p:strVal val="ppt_h"/>
                                          </p:val>
                                        </p:tav>
                                      </p:tavLst>
                                    </p:anim>
                                    <p:set>
                                      <p:cBhvr>
                                        <p:cTn id="28" dur="1" fill="hold">
                                          <p:stCondLst>
                                            <p:cond delay="4999"/>
                                          </p:stCondLst>
                                        </p:cTn>
                                        <p:tgtEl>
                                          <p:spTgt spid="6"/>
                                        </p:tgtEl>
                                        <p:attrNameLst>
                                          <p:attrName>style.visibility</p:attrName>
                                        </p:attrNameLst>
                                      </p:cBhvr>
                                      <p:to>
                                        <p:strVal val="hidden"/>
                                      </p:to>
                                    </p:set>
                                  </p:childTnLst>
                                </p:cTn>
                              </p:par>
                              <p:par>
                                <p:cTn id="29" presetID="7" presetClass="entr" presetSubtype="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0" fill="hold"/>
                                        <p:tgtEl>
                                          <p:spTgt spid="7"/>
                                        </p:tgtEl>
                                        <p:attrNameLst>
                                          <p:attrName>ppt_x</p:attrName>
                                        </p:attrNameLst>
                                      </p:cBhvr>
                                      <p:tavLst>
                                        <p:tav tm="0">
                                          <p:val>
                                            <p:strVal val="0-#ppt_w/2"/>
                                          </p:val>
                                        </p:tav>
                                        <p:tav tm="100000">
                                          <p:val>
                                            <p:strVal val="#ppt_x"/>
                                          </p:val>
                                        </p:tav>
                                      </p:tavLst>
                                    </p:anim>
                                    <p:anim calcmode="lin" valueType="num">
                                      <p:cBhvr additive="base">
                                        <p:cTn id="32" dur="5000" fill="hold"/>
                                        <p:tgtEl>
                                          <p:spTgt spid="7"/>
                                        </p:tgtEl>
                                        <p:attrNameLst>
                                          <p:attrName>ppt_y</p:attrName>
                                        </p:attrNameLst>
                                      </p:cBhvr>
                                      <p:tavLst>
                                        <p:tav tm="0">
                                          <p:val>
                                            <p:strVal val="#ppt_y"/>
                                          </p:val>
                                        </p:tav>
                                        <p:tav tm="100000">
                                          <p:val>
                                            <p:strVal val="#ppt_y"/>
                                          </p:val>
                                        </p:tav>
                                      </p:tavLst>
                                    </p:anim>
                                  </p:childTnLst>
                                </p:cTn>
                              </p:par>
                              <p:par>
                                <p:cTn id="33" presetID="7" presetClass="entr" presetSubtype="8"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0" fill="hold"/>
                                        <p:tgtEl>
                                          <p:spTgt spid="8"/>
                                        </p:tgtEl>
                                        <p:attrNameLst>
                                          <p:attrName>ppt_x</p:attrName>
                                        </p:attrNameLst>
                                      </p:cBhvr>
                                      <p:tavLst>
                                        <p:tav tm="0">
                                          <p:val>
                                            <p:strVal val="0-#ppt_w/2"/>
                                          </p:val>
                                        </p:tav>
                                        <p:tav tm="100000">
                                          <p:val>
                                            <p:strVal val="#ppt_x"/>
                                          </p:val>
                                        </p:tav>
                                      </p:tavLst>
                                    </p:anim>
                                    <p:anim calcmode="lin" valueType="num">
                                      <p:cBhvr additive="base">
                                        <p:cTn id="36" dur="5000" fill="hold"/>
                                        <p:tgtEl>
                                          <p:spTgt spid="8"/>
                                        </p:tgtEl>
                                        <p:attrNameLst>
                                          <p:attrName>ppt_y</p:attrName>
                                        </p:attrNameLst>
                                      </p:cBhvr>
                                      <p:tavLst>
                                        <p:tav tm="0">
                                          <p:val>
                                            <p:strVal val="#ppt_y"/>
                                          </p:val>
                                        </p:tav>
                                        <p:tav tm="100000">
                                          <p:val>
                                            <p:strVal val="#ppt_y"/>
                                          </p:val>
                                        </p:tav>
                                      </p:tavLst>
                                    </p:anim>
                                  </p:childTnLst>
                                </p:cTn>
                              </p:par>
                              <p:par>
                                <p:cTn id="37" presetID="55" presetClass="entr" presetSubtype="0" fill="hold" nodeType="withEffect">
                                  <p:stCondLst>
                                    <p:cond delay="0"/>
                                  </p:stCondLst>
                                  <p:childTnLst>
                                    <p:set>
                                      <p:cBhvr>
                                        <p:cTn id="38" dur="1" fill="hold">
                                          <p:stCondLst>
                                            <p:cond delay="0"/>
                                          </p:stCondLst>
                                        </p:cTn>
                                        <p:tgtEl>
                                          <p:spTgt spid="2">
                                            <p:txEl>
                                              <p:pRg st="0" end="0"/>
                                            </p:txEl>
                                          </p:spTgt>
                                        </p:tgtEl>
                                        <p:attrNameLst>
                                          <p:attrName>style.visibility</p:attrName>
                                        </p:attrNameLst>
                                      </p:cBhvr>
                                      <p:to>
                                        <p:strVal val="visible"/>
                                      </p:to>
                                    </p:set>
                                    <p:anim calcmode="lin" valueType="num">
                                      <p:cBhvr>
                                        <p:cTn id="39" dur="3000" fill="hold"/>
                                        <p:tgtEl>
                                          <p:spTgt spid="2">
                                            <p:txEl>
                                              <p:pRg st="0" end="0"/>
                                            </p:txEl>
                                          </p:spTgt>
                                        </p:tgtEl>
                                        <p:attrNameLst>
                                          <p:attrName>ppt_w</p:attrName>
                                        </p:attrNameLst>
                                      </p:cBhvr>
                                      <p:tavLst>
                                        <p:tav tm="0">
                                          <p:val>
                                            <p:strVal val="#ppt_w*0.70"/>
                                          </p:val>
                                        </p:tav>
                                        <p:tav tm="100000">
                                          <p:val>
                                            <p:strVal val="#ppt_w"/>
                                          </p:val>
                                        </p:tav>
                                      </p:tavLst>
                                    </p:anim>
                                    <p:anim calcmode="lin" valueType="num">
                                      <p:cBhvr>
                                        <p:cTn id="40" dur="3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41" dur="3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descr="Resultado de imagen de yangsi china"/>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Elipse"/>
          <p:cNvSpPr/>
          <p:nvPr/>
        </p:nvSpPr>
        <p:spPr>
          <a:xfrm>
            <a:off x="0" y="785794"/>
            <a:ext cx="10477500" cy="5500687"/>
          </a:xfrm>
          <a:prstGeom prst="ellipse">
            <a:avLst/>
          </a:prstGeom>
          <a:solidFill>
            <a:srgbClr val="FF775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lipse"/>
          <p:cNvSpPr/>
          <p:nvPr/>
        </p:nvSpPr>
        <p:spPr>
          <a:xfrm>
            <a:off x="452404" y="1000108"/>
            <a:ext cx="9501254" cy="4857784"/>
          </a:xfrm>
          <a:prstGeom prst="ellipse">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Rectángulo"/>
          <p:cNvSpPr/>
          <p:nvPr/>
        </p:nvSpPr>
        <p:spPr>
          <a:xfrm>
            <a:off x="2381230" y="1785926"/>
            <a:ext cx="5543405" cy="3416320"/>
          </a:xfrm>
          <a:prstGeom prst="rect">
            <a:avLst/>
          </a:prstGeom>
        </p:spPr>
        <p:txBody>
          <a:bodyPr wrap="square">
            <a:spAutoFit/>
          </a:bodyPr>
          <a:lstStyle/>
          <a:p>
            <a:pPr algn="ctr"/>
            <a:r>
              <a:rPr lang="es-ES" sz="2400" dirty="0" smtClean="0">
                <a:latin typeface="Comic Sans MS" pitchFamily="66" charset="0"/>
              </a:rPr>
              <a:t>Por lo tanto, 36 enanos de 80 residentes aldeanos no es algo que se puede ignorar, pero los científicos en realidad no han dado una explicación adecuada a este evento inusual. </a:t>
            </a:r>
          </a:p>
          <a:p>
            <a:pPr algn="ctr"/>
            <a:r>
              <a:rPr lang="es-ES" sz="2400" dirty="0" smtClean="0">
                <a:latin typeface="Comic Sans MS" pitchFamily="66" charset="0"/>
              </a:rPr>
              <a:t>La única buena explicación que los expertos han logrado producir hasta el momento es que es sólo una ocurrencia aleatoria.</a:t>
            </a:r>
            <a:endParaRPr lang="es-ES" sz="2400" dirty="0">
              <a:latin typeface="Comic Sans MS" pitchFamily="66" charset="0"/>
            </a:endParaRPr>
          </a:p>
        </p:txBody>
      </p:sp>
      <p:sp>
        <p:nvSpPr>
          <p:cNvPr id="6" name="5 Rectángulo redondeado"/>
          <p:cNvSpPr/>
          <p:nvPr/>
        </p:nvSpPr>
        <p:spPr>
          <a:xfrm flipH="1" flipV="1">
            <a:off x="0" y="1"/>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redondeado"/>
          <p:cNvSpPr/>
          <p:nvPr/>
        </p:nvSpPr>
        <p:spPr>
          <a:xfrm flipH="1" flipV="1">
            <a:off x="0" y="6237287"/>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Elipse"/>
          <p:cNvSpPr/>
          <p:nvPr/>
        </p:nvSpPr>
        <p:spPr>
          <a:xfrm>
            <a:off x="1166784" y="1571612"/>
            <a:ext cx="8358246" cy="3714776"/>
          </a:xfrm>
          <a:prstGeom prst="ellipse">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3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7"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0" fill="hold"/>
                                        <p:tgtEl>
                                          <p:spTgt spid="6"/>
                                        </p:tgtEl>
                                        <p:attrNameLst>
                                          <p:attrName>ppt_x</p:attrName>
                                        </p:attrNameLst>
                                      </p:cBhvr>
                                      <p:tavLst>
                                        <p:tav tm="0">
                                          <p:val>
                                            <p:strVal val="0-#ppt_w/2"/>
                                          </p:val>
                                        </p:tav>
                                        <p:tav tm="100000">
                                          <p:val>
                                            <p:strVal val="#ppt_x"/>
                                          </p:val>
                                        </p:tav>
                                      </p:tavLst>
                                    </p:anim>
                                    <p:anim calcmode="lin" valueType="num">
                                      <p:cBhvr additive="base">
                                        <p:cTn id="14" dur="5000" fill="hold"/>
                                        <p:tgtEl>
                                          <p:spTgt spid="6"/>
                                        </p:tgtEl>
                                        <p:attrNameLst>
                                          <p:attrName>ppt_y</p:attrName>
                                        </p:attrNameLst>
                                      </p:cBhvr>
                                      <p:tavLst>
                                        <p:tav tm="0">
                                          <p:val>
                                            <p:strVal val="#ppt_y"/>
                                          </p:val>
                                        </p:tav>
                                        <p:tav tm="100000">
                                          <p:val>
                                            <p:strVal val="#ppt_y"/>
                                          </p:val>
                                        </p:tav>
                                      </p:tavLst>
                                    </p:anim>
                                  </p:childTnLst>
                                </p:cTn>
                              </p:par>
                              <p:par>
                                <p:cTn id="15" presetID="7"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0" fill="hold"/>
                                        <p:tgtEl>
                                          <p:spTgt spid="7"/>
                                        </p:tgtEl>
                                        <p:attrNameLst>
                                          <p:attrName>ppt_x</p:attrName>
                                        </p:attrNameLst>
                                      </p:cBhvr>
                                      <p:tavLst>
                                        <p:tav tm="0">
                                          <p:val>
                                            <p:strVal val="0-#ppt_w/2"/>
                                          </p:val>
                                        </p:tav>
                                        <p:tav tm="100000">
                                          <p:val>
                                            <p:strVal val="#ppt_x"/>
                                          </p:val>
                                        </p:tav>
                                      </p:tavLst>
                                    </p:anim>
                                    <p:anim calcmode="lin" valueType="num">
                                      <p:cBhvr additive="base">
                                        <p:cTn id="18" dur="5000" fill="hold"/>
                                        <p:tgtEl>
                                          <p:spTgt spid="7"/>
                                        </p:tgtEl>
                                        <p:attrNameLst>
                                          <p:attrName>ppt_y</p:attrName>
                                        </p:attrNameLst>
                                      </p:cBhvr>
                                      <p:tavLst>
                                        <p:tav tm="0">
                                          <p:val>
                                            <p:strVal val="#ppt_y"/>
                                          </p:val>
                                        </p:tav>
                                        <p:tav tm="100000">
                                          <p:val>
                                            <p:strVal val="#ppt_y"/>
                                          </p:val>
                                        </p:tav>
                                      </p:tavLst>
                                    </p:anim>
                                  </p:childTnLst>
                                </p:cTn>
                              </p:par>
                              <p:par>
                                <p:cTn id="19" presetID="20" presetClass="exit" presetSubtype="0" fill="hold" nodeType="withEffect">
                                  <p:stCondLst>
                                    <p:cond delay="0"/>
                                  </p:stCondLst>
                                  <p:childTnLst>
                                    <p:animEffect transition="out" filter="wedge">
                                      <p:cBhvr>
                                        <p:cTn id="20" dur="5000"/>
                                        <p:tgtEl>
                                          <p:spTgt spid="8"/>
                                        </p:tgtEl>
                                      </p:cBhvr>
                                    </p:animEffect>
                                    <p:set>
                                      <p:cBhvr>
                                        <p:cTn id="21"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2" descr="Resultado de imagen de Yangsi, la aldea habitada por enanos"/>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9"/>
          <p:cNvSpPr>
            <a:spLocks noChangeArrowheads="1"/>
          </p:cNvSpPr>
          <p:nvPr/>
        </p:nvSpPr>
        <p:spPr bwMode="auto">
          <a:xfrm>
            <a:off x="1095346" y="214290"/>
            <a:ext cx="8532150" cy="6402912"/>
          </a:xfrm>
          <a:prstGeom prst="ellipse">
            <a:avLst/>
          </a:prstGeom>
          <a:solidFill>
            <a:srgbClr val="FF0000"/>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4" name="Oval 10"/>
          <p:cNvSpPr>
            <a:spLocks noChangeArrowheads="1"/>
          </p:cNvSpPr>
          <p:nvPr/>
        </p:nvSpPr>
        <p:spPr bwMode="auto">
          <a:xfrm>
            <a:off x="1309660" y="428604"/>
            <a:ext cx="8007450" cy="6075997"/>
          </a:xfrm>
          <a:prstGeom prst="ellipse">
            <a:avLst/>
          </a:prstGeom>
          <a:solidFill>
            <a:srgbClr val="00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 name="Oval 12"/>
          <p:cNvSpPr>
            <a:spLocks noChangeArrowheads="1"/>
          </p:cNvSpPr>
          <p:nvPr/>
        </p:nvSpPr>
        <p:spPr bwMode="auto">
          <a:xfrm>
            <a:off x="1523974" y="642918"/>
            <a:ext cx="7484400" cy="5616590"/>
          </a:xfrm>
          <a:prstGeom prst="ellipse">
            <a:avLst/>
          </a:prstGeom>
          <a:solidFill>
            <a:srgbClr val="F5C30B"/>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6" name="Oval 11"/>
          <p:cNvSpPr>
            <a:spLocks noChangeArrowheads="1"/>
          </p:cNvSpPr>
          <p:nvPr/>
        </p:nvSpPr>
        <p:spPr bwMode="auto">
          <a:xfrm>
            <a:off x="1738288" y="785794"/>
            <a:ext cx="7143800" cy="5385263"/>
          </a:xfrm>
          <a:prstGeom prst="ellipse">
            <a:avLst/>
          </a:prstGeom>
          <a:solidFill>
            <a:srgbClr val="FF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7" name="6 Rectángulo redondeado"/>
          <p:cNvSpPr/>
          <p:nvPr/>
        </p:nvSpPr>
        <p:spPr>
          <a:xfrm flipH="1" flipV="1">
            <a:off x="0" y="1"/>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redondeado"/>
          <p:cNvSpPr/>
          <p:nvPr/>
        </p:nvSpPr>
        <p:spPr>
          <a:xfrm flipH="1" flipV="1">
            <a:off x="0" y="6237287"/>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2666982" y="1714488"/>
            <a:ext cx="5238750" cy="3693319"/>
          </a:xfrm>
          <a:prstGeom prst="rect">
            <a:avLst/>
          </a:prstGeom>
        </p:spPr>
        <p:txBody>
          <a:bodyPr>
            <a:spAutoFit/>
          </a:bodyPr>
          <a:lstStyle/>
          <a:p>
            <a:pPr algn="ctr" fontAlgn="base"/>
            <a:r>
              <a:rPr lang="es-ES" dirty="0" smtClean="0">
                <a:latin typeface="Comic Sans MS" pitchFamily="66" charset="0"/>
              </a:rPr>
              <a:t>El fracaso de la ciencia hizo que algunos habitantes de </a:t>
            </a:r>
            <a:r>
              <a:rPr lang="es-ES" dirty="0" err="1" smtClean="0">
                <a:latin typeface="Comic Sans MS" pitchFamily="66" charset="0"/>
              </a:rPr>
              <a:t>Yangsi</a:t>
            </a:r>
            <a:r>
              <a:rPr lang="es-ES" dirty="0" smtClean="0">
                <a:latin typeface="Comic Sans MS" pitchFamily="66" charset="0"/>
              </a:rPr>
              <a:t> empezasen a buscar explicaciones en el más allá. Muchos creían que era </a:t>
            </a:r>
            <a:r>
              <a:rPr lang="es-ES" b="1" dirty="0" smtClean="0">
                <a:latin typeface="Comic Sans MS" pitchFamily="66" charset="0"/>
              </a:rPr>
              <a:t>una venganza de sus antepasados fallecidos</a:t>
            </a:r>
            <a:r>
              <a:rPr lang="es-ES" dirty="0" smtClean="0">
                <a:latin typeface="Comic Sans MS" pitchFamily="66" charset="0"/>
              </a:rPr>
              <a:t>, furiosos por no haber sido enterrados con honores. Pero por fortuna, la mayoría de los nietos de los primeros afectados parece haberse librado de la «maldición». Puede que pronto llegue el día en que no quede en el lugar una sola persona que sufra este insólito achaque. Tal vez nunca lleguemos a desvelar el auténtico por qué del fenómeno.</a:t>
            </a:r>
          </a:p>
        </p:txBody>
      </p:sp>
    </p:spTree>
  </p:cSld>
  <p:clrMapOvr>
    <a:masterClrMapping/>
  </p:clrMapOvr>
  <p:transition spd="med" advTm="3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3"/>
                                        </p:tgtEl>
                                        <p:attrNameLst>
                                          <p:attrName>ppt_x</p:attrName>
                                        </p:attrNameLst>
                                      </p:cBhvr>
                                      <p:tavLst>
                                        <p:tav tm="0">
                                          <p:val>
                                            <p:strVal val="ppt_x"/>
                                          </p:val>
                                        </p:tav>
                                        <p:tav tm="100000">
                                          <p:val>
                                            <p:strVal val="ppt_x"/>
                                          </p:val>
                                        </p:tav>
                                      </p:tavLst>
                                    </p:anim>
                                    <p:anim calcmode="lin" valueType="num">
                                      <p:cBhvr>
                                        <p:cTn id="7" dur="5000"/>
                                        <p:tgtEl>
                                          <p:spTgt spid="3"/>
                                        </p:tgtEl>
                                        <p:attrNameLst>
                                          <p:attrName>ppt_y</p:attrName>
                                        </p:attrNameLst>
                                      </p:cBhvr>
                                      <p:tavLst>
                                        <p:tav tm="0">
                                          <p:val>
                                            <p:strVal val="ppt_y"/>
                                          </p:val>
                                        </p:tav>
                                        <p:tav tm="100000">
                                          <p:val>
                                            <p:strVal val="ppt_y+ppt_h/2"/>
                                          </p:val>
                                        </p:tav>
                                      </p:tavLst>
                                    </p:anim>
                                    <p:anim calcmode="lin" valueType="num">
                                      <p:cBhvr>
                                        <p:cTn id="8" dur="5000"/>
                                        <p:tgtEl>
                                          <p:spTgt spid="3"/>
                                        </p:tgtEl>
                                        <p:attrNameLst>
                                          <p:attrName>ppt_w</p:attrName>
                                        </p:attrNameLst>
                                      </p:cBhvr>
                                      <p:tavLst>
                                        <p:tav tm="0">
                                          <p:val>
                                            <p:strVal val="ppt_w"/>
                                          </p:val>
                                        </p:tav>
                                        <p:tav tm="100000">
                                          <p:val>
                                            <p:strVal val="ppt_w"/>
                                          </p:val>
                                        </p:tav>
                                      </p:tavLst>
                                    </p:anim>
                                    <p:anim calcmode="lin" valueType="num">
                                      <p:cBhvr>
                                        <p:cTn id="9" dur="5000"/>
                                        <p:tgtEl>
                                          <p:spTgt spid="3"/>
                                        </p:tgtEl>
                                        <p:attrNameLst>
                                          <p:attrName>ppt_h</p:attrName>
                                        </p:attrNameLst>
                                      </p:cBhvr>
                                      <p:tavLst>
                                        <p:tav tm="0">
                                          <p:val>
                                            <p:strVal val="ppt_h"/>
                                          </p:val>
                                        </p:tav>
                                        <p:tav tm="100000">
                                          <p:val>
                                            <p:fltVal val="0"/>
                                          </p:val>
                                        </p:tav>
                                      </p:tavLst>
                                    </p:anim>
                                    <p:set>
                                      <p:cBhvr>
                                        <p:cTn id="10" dur="1" fill="hold">
                                          <p:stCondLst>
                                            <p:cond delay="4999"/>
                                          </p:stCondLst>
                                        </p:cTn>
                                        <p:tgtEl>
                                          <p:spTgt spid="3"/>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
                                          </p:val>
                                        </p:tav>
                                      </p:tavLst>
                                    </p:anim>
                                    <p:anim calcmode="lin" valueType="num">
                                      <p:cBhvr>
                                        <p:cTn id="13" dur="5000"/>
                                        <p:tgtEl>
                                          <p:spTgt spid="4"/>
                                        </p:tgtEl>
                                        <p:attrNameLst>
                                          <p:attrName>ppt_y</p:attrName>
                                        </p:attrNameLst>
                                      </p:cBhvr>
                                      <p:tavLst>
                                        <p:tav tm="0">
                                          <p:val>
                                            <p:strVal val="ppt_y"/>
                                          </p:val>
                                        </p:tav>
                                        <p:tav tm="100000">
                                          <p:val>
                                            <p:strVal val="ppt_y-ppt_h/2"/>
                                          </p:val>
                                        </p:tav>
                                      </p:tavLst>
                                    </p:anim>
                                    <p:anim calcmode="lin" valueType="num">
                                      <p:cBhvr>
                                        <p:cTn id="14" dur="5000"/>
                                        <p:tgtEl>
                                          <p:spTgt spid="4"/>
                                        </p:tgtEl>
                                        <p:attrNameLst>
                                          <p:attrName>ppt_w</p:attrName>
                                        </p:attrNameLst>
                                      </p:cBhvr>
                                      <p:tavLst>
                                        <p:tav tm="0">
                                          <p:val>
                                            <p:strVal val="ppt_w"/>
                                          </p:val>
                                        </p:tav>
                                        <p:tav tm="100000">
                                          <p:val>
                                            <p:strVal val="ppt_w"/>
                                          </p:val>
                                        </p:tav>
                                      </p:tavLst>
                                    </p:anim>
                                    <p:anim calcmode="lin" valueType="num">
                                      <p:cBhvr>
                                        <p:cTn id="15" dur="5000"/>
                                        <p:tgtEl>
                                          <p:spTgt spid="4"/>
                                        </p:tgtEl>
                                        <p:attrNameLst>
                                          <p:attrName>ppt_h</p:attrName>
                                        </p:attrNameLst>
                                      </p:cBhvr>
                                      <p:tavLst>
                                        <p:tav tm="0">
                                          <p:val>
                                            <p:strVal val="ppt_h"/>
                                          </p:val>
                                        </p:tav>
                                        <p:tav tm="100000">
                                          <p:val>
                                            <p:fltVal val="0"/>
                                          </p:val>
                                        </p:tav>
                                      </p:tavLst>
                                    </p:anim>
                                    <p:set>
                                      <p:cBhvr>
                                        <p:cTn id="16" dur="1" fill="hold">
                                          <p:stCondLst>
                                            <p:cond delay="4999"/>
                                          </p:stCondLst>
                                        </p:cTn>
                                        <p:tgtEl>
                                          <p:spTgt spid="4"/>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6"/>
                                        </p:tgtEl>
                                        <p:attrNameLst>
                                          <p:attrName>ppt_x</p:attrName>
                                        </p:attrNameLst>
                                      </p:cBhvr>
                                      <p:tavLst>
                                        <p:tav tm="0">
                                          <p:val>
                                            <p:strVal val="ppt_x"/>
                                          </p:val>
                                        </p:tav>
                                        <p:tav tm="100000">
                                          <p:val>
                                            <p:strVal val="ppt_x+ppt_w/2"/>
                                          </p:val>
                                        </p:tav>
                                      </p:tavLst>
                                    </p:anim>
                                    <p:anim calcmode="lin" valueType="num">
                                      <p:cBhvr>
                                        <p:cTn id="25" dur="5000"/>
                                        <p:tgtEl>
                                          <p:spTgt spid="6"/>
                                        </p:tgtEl>
                                        <p:attrNameLst>
                                          <p:attrName>ppt_y</p:attrName>
                                        </p:attrNameLst>
                                      </p:cBhvr>
                                      <p:tavLst>
                                        <p:tav tm="0">
                                          <p:val>
                                            <p:strVal val="ppt_y"/>
                                          </p:val>
                                        </p:tav>
                                        <p:tav tm="100000">
                                          <p:val>
                                            <p:strVal val="ppt_y"/>
                                          </p:val>
                                        </p:tav>
                                      </p:tavLst>
                                    </p:anim>
                                    <p:anim calcmode="lin" valueType="num">
                                      <p:cBhvr>
                                        <p:cTn id="26" dur="5000"/>
                                        <p:tgtEl>
                                          <p:spTgt spid="6"/>
                                        </p:tgtEl>
                                        <p:attrNameLst>
                                          <p:attrName>ppt_w</p:attrName>
                                        </p:attrNameLst>
                                      </p:cBhvr>
                                      <p:tavLst>
                                        <p:tav tm="0">
                                          <p:val>
                                            <p:strVal val="ppt_w"/>
                                          </p:val>
                                        </p:tav>
                                        <p:tav tm="100000">
                                          <p:val>
                                            <p:fltVal val="0"/>
                                          </p:val>
                                        </p:tav>
                                      </p:tavLst>
                                    </p:anim>
                                    <p:anim calcmode="lin" valueType="num">
                                      <p:cBhvr>
                                        <p:cTn id="27" dur="5000"/>
                                        <p:tgtEl>
                                          <p:spTgt spid="6"/>
                                        </p:tgtEl>
                                        <p:attrNameLst>
                                          <p:attrName>ppt_h</p:attrName>
                                        </p:attrNameLst>
                                      </p:cBhvr>
                                      <p:tavLst>
                                        <p:tav tm="0">
                                          <p:val>
                                            <p:strVal val="ppt_h"/>
                                          </p:val>
                                        </p:tav>
                                        <p:tav tm="100000">
                                          <p:val>
                                            <p:strVal val="ppt_h"/>
                                          </p:val>
                                        </p:tav>
                                      </p:tavLst>
                                    </p:anim>
                                    <p:set>
                                      <p:cBhvr>
                                        <p:cTn id="28" dur="1" fill="hold">
                                          <p:stCondLst>
                                            <p:cond delay="4999"/>
                                          </p:stCondLst>
                                        </p:cTn>
                                        <p:tgtEl>
                                          <p:spTgt spid="6"/>
                                        </p:tgtEl>
                                        <p:attrNameLst>
                                          <p:attrName>style.visibility</p:attrName>
                                        </p:attrNameLst>
                                      </p:cBhvr>
                                      <p:to>
                                        <p:strVal val="hidden"/>
                                      </p:to>
                                    </p:set>
                                  </p:childTnLst>
                                </p:cTn>
                              </p:par>
                              <p:par>
                                <p:cTn id="29" presetID="7" presetClass="entr" presetSubtype="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0" fill="hold"/>
                                        <p:tgtEl>
                                          <p:spTgt spid="7"/>
                                        </p:tgtEl>
                                        <p:attrNameLst>
                                          <p:attrName>ppt_x</p:attrName>
                                        </p:attrNameLst>
                                      </p:cBhvr>
                                      <p:tavLst>
                                        <p:tav tm="0">
                                          <p:val>
                                            <p:strVal val="0-#ppt_w/2"/>
                                          </p:val>
                                        </p:tav>
                                        <p:tav tm="100000">
                                          <p:val>
                                            <p:strVal val="#ppt_x"/>
                                          </p:val>
                                        </p:tav>
                                      </p:tavLst>
                                    </p:anim>
                                    <p:anim calcmode="lin" valueType="num">
                                      <p:cBhvr additive="base">
                                        <p:cTn id="32" dur="5000" fill="hold"/>
                                        <p:tgtEl>
                                          <p:spTgt spid="7"/>
                                        </p:tgtEl>
                                        <p:attrNameLst>
                                          <p:attrName>ppt_y</p:attrName>
                                        </p:attrNameLst>
                                      </p:cBhvr>
                                      <p:tavLst>
                                        <p:tav tm="0">
                                          <p:val>
                                            <p:strVal val="#ppt_y"/>
                                          </p:val>
                                        </p:tav>
                                        <p:tav tm="100000">
                                          <p:val>
                                            <p:strVal val="#ppt_y"/>
                                          </p:val>
                                        </p:tav>
                                      </p:tavLst>
                                    </p:anim>
                                  </p:childTnLst>
                                </p:cTn>
                              </p:par>
                              <p:par>
                                <p:cTn id="33" presetID="7" presetClass="entr" presetSubtype="8"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0" fill="hold"/>
                                        <p:tgtEl>
                                          <p:spTgt spid="8"/>
                                        </p:tgtEl>
                                        <p:attrNameLst>
                                          <p:attrName>ppt_x</p:attrName>
                                        </p:attrNameLst>
                                      </p:cBhvr>
                                      <p:tavLst>
                                        <p:tav tm="0">
                                          <p:val>
                                            <p:strVal val="0-#ppt_w/2"/>
                                          </p:val>
                                        </p:tav>
                                        <p:tav tm="100000">
                                          <p:val>
                                            <p:strVal val="#ppt_x"/>
                                          </p:val>
                                        </p:tav>
                                      </p:tavLst>
                                    </p:anim>
                                    <p:anim calcmode="lin" valueType="num">
                                      <p:cBhvr additive="base">
                                        <p:cTn id="36" dur="5000" fill="hold"/>
                                        <p:tgtEl>
                                          <p:spTgt spid="8"/>
                                        </p:tgtEl>
                                        <p:attrNameLst>
                                          <p:attrName>ppt_y</p:attrName>
                                        </p:attrNameLst>
                                      </p:cBhvr>
                                      <p:tavLst>
                                        <p:tav tm="0">
                                          <p:val>
                                            <p:strVal val="#ppt_y"/>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9">
                                            <p:txEl>
                                              <p:pRg st="0" end="0"/>
                                            </p:txEl>
                                          </p:spTgt>
                                        </p:tgtEl>
                                        <p:attrNameLst>
                                          <p:attrName>style.visibility</p:attrName>
                                        </p:attrNameLst>
                                      </p:cBhvr>
                                      <p:to>
                                        <p:strVal val="visible"/>
                                      </p:to>
                                    </p:set>
                                    <p:animEffect transition="in" filter="plus(in)">
                                      <p:cBhvr>
                                        <p:cTn id="39" dur="5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Enanos, Sichuan foto.jpg"/>
          <p:cNvPicPr>
            <a:picLocks noChangeAspect="1" noChangeArrowheads="1"/>
          </p:cNvPicPr>
          <p:nvPr/>
        </p:nvPicPr>
        <p:blipFill>
          <a:blip r:embed="rId2"/>
          <a:srcRect/>
          <a:stretch>
            <a:fillRect/>
          </a:stretch>
        </p:blipFill>
        <p:spPr bwMode="auto">
          <a:xfrm>
            <a:off x="0" y="-1"/>
            <a:ext cx="10477500" cy="6958793"/>
          </a:xfrm>
          <a:prstGeom prst="rect">
            <a:avLst/>
          </a:prstGeom>
          <a:noFill/>
        </p:spPr>
      </p:pic>
    </p:spTree>
  </p:cSld>
  <p:clrMapOvr>
    <a:masterClrMapping/>
  </p:clrMapOvr>
  <p:transition spd="med" advTm="6000">
    <p:spli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4" descr="271"/>
          <p:cNvSpPr>
            <a:spLocks noChangeArrowheads="1"/>
          </p:cNvSpPr>
          <p:nvPr/>
        </p:nvSpPr>
        <p:spPr bwMode="auto">
          <a:xfrm>
            <a:off x="1" y="0"/>
            <a:ext cx="10477500" cy="6858000"/>
          </a:xfrm>
          <a:prstGeom prst="rect">
            <a:avLst/>
          </a:prstGeom>
          <a:blipFill dpi="0" rotWithShape="1">
            <a:blip r:embed="rId2"/>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2" name="11 Rectángulo redondeado"/>
          <p:cNvSpPr/>
          <p:nvPr/>
        </p:nvSpPr>
        <p:spPr>
          <a:xfrm flipH="1" flipV="1">
            <a:off x="0" y="6237287"/>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redondeado"/>
          <p:cNvSpPr/>
          <p:nvPr/>
        </p:nvSpPr>
        <p:spPr>
          <a:xfrm flipH="1" flipV="1">
            <a:off x="0" y="1"/>
            <a:ext cx="10477500" cy="620713"/>
          </a:xfrm>
          <a:prstGeom prst="roundRect">
            <a:avLst>
              <a:gd name="adj" fmla="val 0"/>
            </a:avLst>
          </a:prstGeom>
          <a:gradFill flip="none" rotWithShape="1">
            <a:gsLst>
              <a:gs pos="0">
                <a:srgbClr val="D5CB71">
                  <a:shade val="30000"/>
                  <a:satMod val="115000"/>
                </a:srgbClr>
              </a:gs>
              <a:gs pos="50000">
                <a:srgbClr val="D5CB71">
                  <a:shade val="67500"/>
                  <a:satMod val="115000"/>
                </a:srgbClr>
              </a:gs>
              <a:gs pos="100000">
                <a:srgbClr val="D5CB7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123" name="Rectangle 3"/>
          <p:cNvSpPr>
            <a:spLocks noGrp="1" noChangeArrowheads="1"/>
          </p:cNvSpPr>
          <p:nvPr>
            <p:ph type="subTitle" idx="1"/>
          </p:nvPr>
        </p:nvSpPr>
        <p:spPr>
          <a:xfrm>
            <a:off x="1572451" y="3885528"/>
            <a:ext cx="7334250" cy="1752664"/>
          </a:xfrm>
        </p:spPr>
        <p:txBody>
          <a:bodyPr/>
          <a:lstStyle/>
          <a:p>
            <a:pPr eaLnBrk="1">
              <a:spcAft>
                <a:spcPct val="0"/>
              </a:spcAft>
            </a:pPr>
            <a:endParaRPr lang="es-ES" altLang="es-ES" sz="2900" dirty="0" smtClean="0"/>
          </a:p>
        </p:txBody>
      </p:sp>
      <p:pic>
        <p:nvPicPr>
          <p:cNvPr id="5127" name="Picture 7" descr="148"/>
          <p:cNvPicPr>
            <a:picLocks noChangeAspect="1" noChangeArrowheads="1" noCrop="1"/>
          </p:cNvPicPr>
          <p:nvPr/>
        </p:nvPicPr>
        <p:blipFill>
          <a:blip r:embed="rId3" cstate="print"/>
          <a:srcRect/>
          <a:stretch>
            <a:fillRect/>
          </a:stretch>
        </p:blipFill>
        <p:spPr bwMode="auto">
          <a:xfrm flipH="1" flipV="1">
            <a:off x="12140701" y="4097232"/>
            <a:ext cx="133650" cy="116652"/>
          </a:xfrm>
          <a:prstGeom prst="rect">
            <a:avLst/>
          </a:prstGeom>
          <a:noFill/>
          <a:ln w="9525">
            <a:noFill/>
            <a:miter lim="800000"/>
            <a:headEnd/>
            <a:tailEnd/>
          </a:ln>
        </p:spPr>
      </p:pic>
      <p:sp>
        <p:nvSpPr>
          <p:cNvPr id="5133" name="Oval 13"/>
          <p:cNvSpPr>
            <a:spLocks noChangeArrowheads="1"/>
          </p:cNvSpPr>
          <p:nvPr/>
        </p:nvSpPr>
        <p:spPr bwMode="auto">
          <a:xfrm>
            <a:off x="4040852" y="2449698"/>
            <a:ext cx="2918850"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0" name="9 Rectángulo"/>
          <p:cNvSpPr/>
          <p:nvPr/>
        </p:nvSpPr>
        <p:spPr>
          <a:xfrm>
            <a:off x="2666982" y="1857364"/>
            <a:ext cx="5238750" cy="3416320"/>
          </a:xfrm>
          <a:prstGeom prst="rect">
            <a:avLst/>
          </a:prstGeom>
        </p:spPr>
        <p:txBody>
          <a:bodyPr>
            <a:spAutoFit/>
          </a:bodyPr>
          <a:lstStyle/>
          <a:p>
            <a:pPr algn="ctr"/>
            <a:r>
              <a:rPr lang="es-ES" sz="2400" dirty="0" smtClean="0">
                <a:latin typeface="Comic Sans MS" pitchFamily="66" charset="0"/>
              </a:rPr>
              <a:t>La inusualmente alta densidad de los enanos en esta remota aldea ha logrado confundir a los científicos porque las probabilidades de una persona nacida como enana es de 1 en cada 20.000 recién nacidos! La enana más alta del pueblo es de 3 ’10 “de altura, mientras que la más corta es de 2′ 1” de altura.</a:t>
            </a:r>
            <a:endParaRPr lang="es-ES" sz="2400" dirty="0">
              <a:latin typeface="Comic Sans MS" pitchFamily="66" charset="0"/>
            </a:endParaRPr>
          </a:p>
        </p:txBody>
      </p:sp>
      <p:sp>
        <p:nvSpPr>
          <p:cNvPr id="82953" name="Oval 9"/>
          <p:cNvSpPr>
            <a:spLocks noChangeArrowheads="1"/>
          </p:cNvSpPr>
          <p:nvPr/>
        </p:nvSpPr>
        <p:spPr bwMode="auto">
          <a:xfrm>
            <a:off x="738156" y="142852"/>
            <a:ext cx="8603588" cy="6500858"/>
          </a:xfrm>
          <a:prstGeom prst="ellipse">
            <a:avLst/>
          </a:prstGeom>
          <a:solidFill>
            <a:srgbClr val="00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4" name="Oval 10"/>
          <p:cNvSpPr>
            <a:spLocks noChangeArrowheads="1"/>
          </p:cNvSpPr>
          <p:nvPr/>
        </p:nvSpPr>
        <p:spPr bwMode="auto">
          <a:xfrm>
            <a:off x="809594" y="357166"/>
            <a:ext cx="8364640" cy="6075997"/>
          </a:xfrm>
          <a:prstGeom prst="ellipse">
            <a:avLst/>
          </a:prstGeom>
          <a:solidFill>
            <a:schemeClr val="accent3">
              <a:lumMod val="75000"/>
            </a:schemeClr>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5" name="Oval 11"/>
          <p:cNvSpPr>
            <a:spLocks noChangeArrowheads="1"/>
          </p:cNvSpPr>
          <p:nvPr/>
        </p:nvSpPr>
        <p:spPr bwMode="auto">
          <a:xfrm>
            <a:off x="1095346" y="500042"/>
            <a:ext cx="7923114" cy="5813891"/>
          </a:xfrm>
          <a:prstGeom prst="ellipse">
            <a:avLst/>
          </a:prstGeom>
          <a:solidFill>
            <a:srgbClr val="FF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6" name="Oval 12"/>
          <p:cNvSpPr>
            <a:spLocks noChangeArrowheads="1"/>
          </p:cNvSpPr>
          <p:nvPr/>
        </p:nvSpPr>
        <p:spPr bwMode="auto">
          <a:xfrm>
            <a:off x="1381098" y="571480"/>
            <a:ext cx="7484400" cy="5616590"/>
          </a:xfrm>
          <a:prstGeom prst="ellipse">
            <a:avLst/>
          </a:prstGeom>
          <a:solidFill>
            <a:srgbClr val="F5C30B"/>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Tree>
  </p:cSld>
  <p:clrMapOvr>
    <a:masterClrMapping/>
  </p:clrMapOvr>
  <p:transition advTm="26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5000"/>
                                        <p:tgtEl>
                                          <p:spTgt spid="82956"/>
                                        </p:tgtEl>
                                        <p:attrNameLst>
                                          <p:attrName>ppt_x</p:attrName>
                                        </p:attrNameLst>
                                      </p:cBhvr>
                                      <p:tavLst>
                                        <p:tav tm="0">
                                          <p:val>
                                            <p:strVal val="ppt_x"/>
                                          </p:val>
                                        </p:tav>
                                        <p:tav tm="100000">
                                          <p:val>
                                            <p:strVal val="ppt_x-ppt_w/2"/>
                                          </p:val>
                                        </p:tav>
                                      </p:tavLst>
                                    </p:anim>
                                    <p:anim calcmode="lin" valueType="num">
                                      <p:cBhvr>
                                        <p:cTn id="7" dur="5000"/>
                                        <p:tgtEl>
                                          <p:spTgt spid="82956"/>
                                        </p:tgtEl>
                                        <p:attrNameLst>
                                          <p:attrName>ppt_y</p:attrName>
                                        </p:attrNameLst>
                                      </p:cBhvr>
                                      <p:tavLst>
                                        <p:tav tm="0">
                                          <p:val>
                                            <p:strVal val="ppt_y"/>
                                          </p:val>
                                        </p:tav>
                                        <p:tav tm="100000">
                                          <p:val>
                                            <p:strVal val="ppt_y"/>
                                          </p:val>
                                        </p:tav>
                                      </p:tavLst>
                                    </p:anim>
                                    <p:anim calcmode="lin" valueType="num">
                                      <p:cBhvr>
                                        <p:cTn id="8" dur="5000"/>
                                        <p:tgtEl>
                                          <p:spTgt spid="82956"/>
                                        </p:tgtEl>
                                        <p:attrNameLst>
                                          <p:attrName>ppt_w</p:attrName>
                                        </p:attrNameLst>
                                      </p:cBhvr>
                                      <p:tavLst>
                                        <p:tav tm="0">
                                          <p:val>
                                            <p:strVal val="ppt_w"/>
                                          </p:val>
                                        </p:tav>
                                        <p:tav tm="100000">
                                          <p:val>
                                            <p:fltVal val="0"/>
                                          </p:val>
                                        </p:tav>
                                      </p:tavLst>
                                    </p:anim>
                                    <p:anim calcmode="lin" valueType="num">
                                      <p:cBhvr>
                                        <p:cTn id="9" dur="5000"/>
                                        <p:tgtEl>
                                          <p:spTgt spid="82956"/>
                                        </p:tgtEl>
                                        <p:attrNameLst>
                                          <p:attrName>ppt_h</p:attrName>
                                        </p:attrNameLst>
                                      </p:cBhvr>
                                      <p:tavLst>
                                        <p:tav tm="0">
                                          <p:val>
                                            <p:strVal val="ppt_h"/>
                                          </p:val>
                                        </p:tav>
                                        <p:tav tm="100000">
                                          <p:val>
                                            <p:strVal val="ppt_h"/>
                                          </p:val>
                                        </p:tav>
                                      </p:tavLst>
                                    </p:anim>
                                    <p:set>
                                      <p:cBhvr>
                                        <p:cTn id="10" dur="1" fill="hold">
                                          <p:stCondLst>
                                            <p:cond delay="4999"/>
                                          </p:stCondLst>
                                        </p:cTn>
                                        <p:tgtEl>
                                          <p:spTgt spid="82956"/>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82955"/>
                                        </p:tgtEl>
                                        <p:attrNameLst>
                                          <p:attrName>ppt_x</p:attrName>
                                        </p:attrNameLst>
                                      </p:cBhvr>
                                      <p:tavLst>
                                        <p:tav tm="0">
                                          <p:val>
                                            <p:strVal val="ppt_x"/>
                                          </p:val>
                                        </p:tav>
                                        <p:tav tm="100000">
                                          <p:val>
                                            <p:strVal val="ppt_x+ppt_w/2"/>
                                          </p:val>
                                        </p:tav>
                                      </p:tavLst>
                                    </p:anim>
                                    <p:anim calcmode="lin" valueType="num">
                                      <p:cBhvr>
                                        <p:cTn id="13" dur="5000"/>
                                        <p:tgtEl>
                                          <p:spTgt spid="82955"/>
                                        </p:tgtEl>
                                        <p:attrNameLst>
                                          <p:attrName>ppt_y</p:attrName>
                                        </p:attrNameLst>
                                      </p:cBhvr>
                                      <p:tavLst>
                                        <p:tav tm="0">
                                          <p:val>
                                            <p:strVal val="ppt_y"/>
                                          </p:val>
                                        </p:tav>
                                        <p:tav tm="100000">
                                          <p:val>
                                            <p:strVal val="ppt_y"/>
                                          </p:val>
                                        </p:tav>
                                      </p:tavLst>
                                    </p:anim>
                                    <p:anim calcmode="lin" valueType="num">
                                      <p:cBhvr>
                                        <p:cTn id="14" dur="5000"/>
                                        <p:tgtEl>
                                          <p:spTgt spid="82955"/>
                                        </p:tgtEl>
                                        <p:attrNameLst>
                                          <p:attrName>ppt_w</p:attrName>
                                        </p:attrNameLst>
                                      </p:cBhvr>
                                      <p:tavLst>
                                        <p:tav tm="0">
                                          <p:val>
                                            <p:strVal val="ppt_w"/>
                                          </p:val>
                                        </p:tav>
                                        <p:tav tm="100000">
                                          <p:val>
                                            <p:fltVal val="0"/>
                                          </p:val>
                                        </p:tav>
                                      </p:tavLst>
                                    </p:anim>
                                    <p:anim calcmode="lin" valueType="num">
                                      <p:cBhvr>
                                        <p:cTn id="15" dur="5000"/>
                                        <p:tgtEl>
                                          <p:spTgt spid="82955"/>
                                        </p:tgtEl>
                                        <p:attrNameLst>
                                          <p:attrName>ppt_h</p:attrName>
                                        </p:attrNameLst>
                                      </p:cBhvr>
                                      <p:tavLst>
                                        <p:tav tm="0">
                                          <p:val>
                                            <p:strVal val="ppt_h"/>
                                          </p:val>
                                        </p:tav>
                                        <p:tav tm="100000">
                                          <p:val>
                                            <p:strVal val="ppt_h"/>
                                          </p:val>
                                        </p:tav>
                                      </p:tavLst>
                                    </p:anim>
                                    <p:set>
                                      <p:cBhvr>
                                        <p:cTn id="16" dur="1" fill="hold">
                                          <p:stCondLst>
                                            <p:cond delay="4999"/>
                                          </p:stCondLst>
                                        </p:cTn>
                                        <p:tgtEl>
                                          <p:spTgt spid="82955"/>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5000"/>
                                        <p:tgtEl>
                                          <p:spTgt spid="82954"/>
                                        </p:tgtEl>
                                        <p:attrNameLst>
                                          <p:attrName>ppt_x</p:attrName>
                                        </p:attrNameLst>
                                      </p:cBhvr>
                                      <p:tavLst>
                                        <p:tav tm="0">
                                          <p:val>
                                            <p:strVal val="ppt_x"/>
                                          </p:val>
                                        </p:tav>
                                        <p:tav tm="100000">
                                          <p:val>
                                            <p:strVal val="ppt_x"/>
                                          </p:val>
                                        </p:tav>
                                      </p:tavLst>
                                    </p:anim>
                                    <p:anim calcmode="lin" valueType="num">
                                      <p:cBhvr>
                                        <p:cTn id="19" dur="5000"/>
                                        <p:tgtEl>
                                          <p:spTgt spid="82954"/>
                                        </p:tgtEl>
                                        <p:attrNameLst>
                                          <p:attrName>ppt_y</p:attrName>
                                        </p:attrNameLst>
                                      </p:cBhvr>
                                      <p:tavLst>
                                        <p:tav tm="0">
                                          <p:val>
                                            <p:strVal val="ppt_y"/>
                                          </p:val>
                                        </p:tav>
                                        <p:tav tm="100000">
                                          <p:val>
                                            <p:strVal val="ppt_y-ppt_h/2"/>
                                          </p:val>
                                        </p:tav>
                                      </p:tavLst>
                                    </p:anim>
                                    <p:anim calcmode="lin" valueType="num">
                                      <p:cBhvr>
                                        <p:cTn id="20" dur="5000"/>
                                        <p:tgtEl>
                                          <p:spTgt spid="82954"/>
                                        </p:tgtEl>
                                        <p:attrNameLst>
                                          <p:attrName>ppt_w</p:attrName>
                                        </p:attrNameLst>
                                      </p:cBhvr>
                                      <p:tavLst>
                                        <p:tav tm="0">
                                          <p:val>
                                            <p:strVal val="ppt_w"/>
                                          </p:val>
                                        </p:tav>
                                        <p:tav tm="100000">
                                          <p:val>
                                            <p:strVal val="ppt_w"/>
                                          </p:val>
                                        </p:tav>
                                      </p:tavLst>
                                    </p:anim>
                                    <p:anim calcmode="lin" valueType="num">
                                      <p:cBhvr>
                                        <p:cTn id="21" dur="5000"/>
                                        <p:tgtEl>
                                          <p:spTgt spid="82954"/>
                                        </p:tgtEl>
                                        <p:attrNameLst>
                                          <p:attrName>ppt_h</p:attrName>
                                        </p:attrNameLst>
                                      </p:cBhvr>
                                      <p:tavLst>
                                        <p:tav tm="0">
                                          <p:val>
                                            <p:strVal val="ppt_h"/>
                                          </p:val>
                                        </p:tav>
                                        <p:tav tm="100000">
                                          <p:val>
                                            <p:fltVal val="0"/>
                                          </p:val>
                                        </p:tav>
                                      </p:tavLst>
                                    </p:anim>
                                    <p:set>
                                      <p:cBhvr>
                                        <p:cTn id="22" dur="1" fill="hold">
                                          <p:stCondLst>
                                            <p:cond delay="4999"/>
                                          </p:stCondLst>
                                        </p:cTn>
                                        <p:tgtEl>
                                          <p:spTgt spid="82954"/>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2953"/>
                                        </p:tgtEl>
                                        <p:attrNameLst>
                                          <p:attrName>ppt_x</p:attrName>
                                        </p:attrNameLst>
                                      </p:cBhvr>
                                      <p:tavLst>
                                        <p:tav tm="0">
                                          <p:val>
                                            <p:strVal val="ppt_x"/>
                                          </p:val>
                                        </p:tav>
                                        <p:tav tm="100000">
                                          <p:val>
                                            <p:strVal val="ppt_x"/>
                                          </p:val>
                                        </p:tav>
                                      </p:tavLst>
                                    </p:anim>
                                    <p:anim calcmode="lin" valueType="num">
                                      <p:cBhvr>
                                        <p:cTn id="25" dur="5000"/>
                                        <p:tgtEl>
                                          <p:spTgt spid="82953"/>
                                        </p:tgtEl>
                                        <p:attrNameLst>
                                          <p:attrName>ppt_y</p:attrName>
                                        </p:attrNameLst>
                                      </p:cBhvr>
                                      <p:tavLst>
                                        <p:tav tm="0">
                                          <p:val>
                                            <p:strVal val="ppt_y"/>
                                          </p:val>
                                        </p:tav>
                                        <p:tav tm="100000">
                                          <p:val>
                                            <p:strVal val="ppt_y+ppt_h/2"/>
                                          </p:val>
                                        </p:tav>
                                      </p:tavLst>
                                    </p:anim>
                                    <p:anim calcmode="lin" valueType="num">
                                      <p:cBhvr>
                                        <p:cTn id="26" dur="5000"/>
                                        <p:tgtEl>
                                          <p:spTgt spid="82953"/>
                                        </p:tgtEl>
                                        <p:attrNameLst>
                                          <p:attrName>ppt_w</p:attrName>
                                        </p:attrNameLst>
                                      </p:cBhvr>
                                      <p:tavLst>
                                        <p:tav tm="0">
                                          <p:val>
                                            <p:strVal val="ppt_w"/>
                                          </p:val>
                                        </p:tav>
                                        <p:tav tm="100000">
                                          <p:val>
                                            <p:strVal val="ppt_w"/>
                                          </p:val>
                                        </p:tav>
                                      </p:tavLst>
                                    </p:anim>
                                    <p:anim calcmode="lin" valueType="num">
                                      <p:cBhvr>
                                        <p:cTn id="27" dur="5000"/>
                                        <p:tgtEl>
                                          <p:spTgt spid="82953"/>
                                        </p:tgtEl>
                                        <p:attrNameLst>
                                          <p:attrName>ppt_h</p:attrName>
                                        </p:attrNameLst>
                                      </p:cBhvr>
                                      <p:tavLst>
                                        <p:tav tm="0">
                                          <p:val>
                                            <p:strVal val="ppt_h"/>
                                          </p:val>
                                        </p:tav>
                                        <p:tav tm="100000">
                                          <p:val>
                                            <p:fltVal val="0"/>
                                          </p:val>
                                        </p:tav>
                                      </p:tavLst>
                                    </p:anim>
                                    <p:set>
                                      <p:cBhvr>
                                        <p:cTn id="28" dur="1" fill="hold">
                                          <p:stCondLst>
                                            <p:cond delay="4999"/>
                                          </p:stCondLst>
                                        </p:cTn>
                                        <p:tgtEl>
                                          <p:spTgt spid="82953"/>
                                        </p:tgtEl>
                                        <p:attrNameLst>
                                          <p:attrName>style.visibility</p:attrName>
                                        </p:attrNameLst>
                                      </p:cBhvr>
                                      <p:to>
                                        <p:strVal val="hidden"/>
                                      </p:to>
                                    </p:set>
                                  </p:childTnLst>
                                </p:cTn>
                              </p:par>
                              <p:par>
                                <p:cTn id="29" presetID="7"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0" fill="hold"/>
                                        <p:tgtEl>
                                          <p:spTgt spid="11"/>
                                        </p:tgtEl>
                                        <p:attrNameLst>
                                          <p:attrName>ppt_x</p:attrName>
                                        </p:attrNameLst>
                                      </p:cBhvr>
                                      <p:tavLst>
                                        <p:tav tm="0">
                                          <p:val>
                                            <p:strVal val="0-#ppt_w/2"/>
                                          </p:val>
                                        </p:tav>
                                        <p:tav tm="100000">
                                          <p:val>
                                            <p:strVal val="#ppt_x"/>
                                          </p:val>
                                        </p:tav>
                                      </p:tavLst>
                                    </p:anim>
                                    <p:anim calcmode="lin" valueType="num">
                                      <p:cBhvr additive="base">
                                        <p:cTn id="32" dur="5000" fill="hold"/>
                                        <p:tgtEl>
                                          <p:spTgt spid="11"/>
                                        </p:tgtEl>
                                        <p:attrNameLst>
                                          <p:attrName>ppt_y</p:attrName>
                                        </p:attrNameLst>
                                      </p:cBhvr>
                                      <p:tavLst>
                                        <p:tav tm="0">
                                          <p:val>
                                            <p:strVal val="#ppt_y"/>
                                          </p:val>
                                        </p:tav>
                                        <p:tav tm="100000">
                                          <p:val>
                                            <p:strVal val="#ppt_y"/>
                                          </p:val>
                                        </p:tav>
                                      </p:tavLst>
                                    </p:anim>
                                  </p:childTnLst>
                                </p:cTn>
                              </p:par>
                              <p:par>
                                <p:cTn id="33" presetID="7"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0" fill="hold"/>
                                        <p:tgtEl>
                                          <p:spTgt spid="12"/>
                                        </p:tgtEl>
                                        <p:attrNameLst>
                                          <p:attrName>ppt_x</p:attrName>
                                        </p:attrNameLst>
                                      </p:cBhvr>
                                      <p:tavLst>
                                        <p:tav tm="0">
                                          <p:val>
                                            <p:strVal val="0-#ppt_w/2"/>
                                          </p:val>
                                        </p:tav>
                                        <p:tav tm="100000">
                                          <p:val>
                                            <p:strVal val="#ppt_x"/>
                                          </p:val>
                                        </p:tav>
                                      </p:tavLst>
                                    </p:anim>
                                    <p:anim calcmode="lin" valueType="num">
                                      <p:cBhvr additive="base">
                                        <p:cTn id="36" dur="5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3" grpId="0" animBg="1"/>
      <p:bldP spid="82954" grpId="0" animBg="1"/>
      <p:bldP spid="82955" grpId="0" animBg="1"/>
      <p:bldP spid="8295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Yangsi, la aldea habitada por enanos"/>
          <p:cNvPicPr>
            <a:picLocks noChangeAspect="1" noChangeArrowheads="1"/>
          </p:cNvPicPr>
          <p:nvPr/>
        </p:nvPicPr>
        <p:blipFill>
          <a:blip r:embed="rId2"/>
          <a:srcRect/>
          <a:stretch>
            <a:fillRect/>
          </a:stretch>
        </p:blipFill>
        <p:spPr bwMode="auto">
          <a:xfrm>
            <a:off x="1" y="0"/>
            <a:ext cx="10486374"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pueblo de enanos"/>
          <p:cNvPicPr>
            <a:picLocks noChangeAspect="1" noChangeArrowheads="1"/>
          </p:cNvPicPr>
          <p:nvPr/>
        </p:nvPicPr>
        <p:blipFill>
          <a:blip r:embed="rId2"/>
          <a:srcRect/>
          <a:stretch>
            <a:fillRect/>
          </a:stretch>
        </p:blipFill>
        <p:spPr bwMode="auto">
          <a:xfrm>
            <a:off x="0" y="0"/>
            <a:ext cx="10477500" cy="68580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1" y="0"/>
            <a:ext cx="104775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9122" y="3389132"/>
            <a:ext cx="6858000" cy="7975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008624" y="3389132"/>
            <a:ext cx="6858000" cy="7975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4775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783316"/>
            <a:ext cx="104775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29753" y="5803932"/>
            <a:ext cx="690425" cy="684513"/>
          </a:xfrm>
          <a:prstGeom prst="rect">
            <a:avLst/>
          </a:prstGeom>
          <a:noFill/>
          <a:ln w="38100">
            <a:solidFill>
              <a:srgbClr val="1CDEF8"/>
            </a:solidFill>
            <a:miter lim="800000"/>
            <a:headEnd/>
            <a:tailEnd/>
          </a:ln>
        </p:spPr>
      </p:pic>
      <p:sp>
        <p:nvSpPr>
          <p:cNvPr id="19" name="18 Rectángulo"/>
          <p:cNvSpPr/>
          <p:nvPr/>
        </p:nvSpPr>
        <p:spPr>
          <a:xfrm>
            <a:off x="2269159" y="4572019"/>
            <a:ext cx="308484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38160" y="501226"/>
            <a:ext cx="3209768"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02165" y="3"/>
            <a:ext cx="4008352"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02 de noviembre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12:41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453010" y="5611366"/>
            <a:ext cx="2301792" cy="934064"/>
          </a:xfrm>
          <a:prstGeom prst="rect">
            <a:avLst/>
          </a:prstGeom>
          <a:noFill/>
        </p:spPr>
      </p:pic>
    </p:spTree>
  </p:cSld>
  <p:clrMapOvr>
    <a:masterClrMapping/>
  </p:clrMapOvr>
  <p:transition spd="med" advClick="0" advTm="1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 presetClass="exit" presetSubtype="32" fill="hold" nodeType="withEffect">
                                  <p:stCondLst>
                                    <p:cond delay="0"/>
                                  </p:stCondLst>
                                  <p:childTnLst>
                                    <p:animEffect transition="out" filter="box(out)">
                                      <p:cBhvr>
                                        <p:cTn id="9" dur="1000"/>
                                        <p:tgtEl>
                                          <p:spTgt spid="14"/>
                                        </p:tgtEl>
                                      </p:cBhvr>
                                    </p:animEffect>
                                    <p:set>
                                      <p:cBhvr>
                                        <p:cTn id="10" dur="1" fill="hold">
                                          <p:stCondLst>
                                            <p:cond delay="999"/>
                                          </p:stCondLst>
                                        </p:cTn>
                                        <p:tgtEl>
                                          <p:spTgt spid="14"/>
                                        </p:tgtEl>
                                        <p:attrNameLst>
                                          <p:attrName>style.visibility</p:attrName>
                                        </p:attrNameLst>
                                      </p:cBhvr>
                                      <p:to>
                                        <p:strVal val="hidden"/>
                                      </p:to>
                                    </p:set>
                                  </p:childTnLst>
                                </p:cTn>
                              </p:par>
                            </p:childTnLst>
                          </p:cTn>
                        </p:par>
                        <p:par>
                          <p:cTn id="11" fill="hold">
                            <p:stCondLst>
                              <p:cond delay="1000"/>
                            </p:stCondLst>
                            <p:childTnLst>
                              <p:par>
                                <p:cTn id="12" presetID="56" presetClass="entr" presetSubtype="0" fill="hold" nodeType="afterEffect">
                                  <p:stCondLst>
                                    <p:cond delay="0"/>
                                  </p:stCondLst>
                                  <p:iterate type="lt">
                                    <p:tmPct val="10000"/>
                                  </p:iterate>
                                  <p:childTnLst>
                                    <p:set>
                                      <p:cBhvr>
                                        <p:cTn id="13" dur="1" fill="hold">
                                          <p:stCondLst>
                                            <p:cond delay="0"/>
                                          </p:stCondLst>
                                        </p:cTn>
                                        <p:tgtEl>
                                          <p:spTgt spid="12">
                                            <p:txEl>
                                              <p:pRg st="1" end="1"/>
                                            </p:txEl>
                                          </p:spTgt>
                                        </p:tgtEl>
                                        <p:attrNameLst>
                                          <p:attrName>style.visibility</p:attrName>
                                        </p:attrNameLst>
                                      </p:cBhvr>
                                      <p:to>
                                        <p:strVal val="visible"/>
                                      </p:to>
                                    </p:set>
                                    <p:anim by="(-#ppt_w*2)" calcmode="lin" valueType="num">
                                      <p:cBhvr rctx="PPT">
                                        <p:cTn id="14" dur="500" autoRev="1" fill="hold">
                                          <p:stCondLst>
                                            <p:cond delay="0"/>
                                          </p:stCondLst>
                                        </p:cTn>
                                        <p:tgtEl>
                                          <p:spTgt spid="12">
                                            <p:txEl>
                                              <p:pRg st="1" end="1"/>
                                            </p:txEl>
                                          </p:spTgt>
                                        </p:tgtEl>
                                        <p:attrNameLst>
                                          <p:attrName>ppt_w</p:attrName>
                                        </p:attrNameLst>
                                      </p:cBhvr>
                                    </p:anim>
                                    <p:anim by="(#ppt_w*0.50)" calcmode="lin" valueType="num">
                                      <p:cBhvr>
                                        <p:cTn id="15" dur="500" decel="50000" autoRev="1" fill="hold">
                                          <p:stCondLst>
                                            <p:cond delay="0"/>
                                          </p:stCondLst>
                                        </p:cTn>
                                        <p:tgtEl>
                                          <p:spTgt spid="12">
                                            <p:txEl>
                                              <p:pRg st="1" end="1"/>
                                            </p:txEl>
                                          </p:spTgt>
                                        </p:tgtEl>
                                        <p:attrNameLst>
                                          <p:attrName>ppt_x</p:attrName>
                                        </p:attrNameLst>
                                      </p:cBhvr>
                                    </p:anim>
                                    <p:anim from="(-#ppt_h/2)" to="(#ppt_y)" calcmode="lin" valueType="num">
                                      <p:cBhvr>
                                        <p:cTn id="16" dur="1000" fill="hold">
                                          <p:stCondLst>
                                            <p:cond delay="0"/>
                                          </p:stCondLst>
                                        </p:cTn>
                                        <p:tgtEl>
                                          <p:spTgt spid="12">
                                            <p:txEl>
                                              <p:pRg st="1" end="1"/>
                                            </p:txEl>
                                          </p:spTgt>
                                        </p:tgtEl>
                                        <p:attrNameLst>
                                          <p:attrName>ppt_y</p:attrName>
                                        </p:attrNameLst>
                                      </p:cBhvr>
                                    </p:anim>
                                    <p:animRot by="21600000">
                                      <p:cBhvr>
                                        <p:cTn id="17" dur="1000" fill="hold">
                                          <p:stCondLst>
                                            <p:cond delay="0"/>
                                          </p:stCondLst>
                                        </p:cTn>
                                        <p:tgtEl>
                                          <p:spTgt spid="12">
                                            <p:txEl>
                                              <p:pRg st="1" end="1"/>
                                            </p:txEl>
                                          </p:spTgt>
                                        </p:tgtEl>
                                        <p:attrNameLst>
                                          <p:attrName>r</p:attrName>
                                        </p:attrNameLst>
                                      </p:cBhvr>
                                    </p:animRot>
                                  </p:childTnLst>
                                </p:cTn>
                              </p:par>
                            </p:childTnLst>
                          </p:cTn>
                        </p:par>
                        <p:par>
                          <p:cTn id="18" fill="hold">
                            <p:stCondLst>
                              <p:cond delay="5000"/>
                            </p:stCondLst>
                            <p:childTnLst>
                              <p:par>
                                <p:cTn id="19" presetID="56" presetClass="entr" presetSubtype="0" fill="hold" nodeType="afterEffect">
                                  <p:stCondLst>
                                    <p:cond delay="0"/>
                                  </p:stCondLst>
                                  <p:iterate type="lt">
                                    <p:tmPct val="10000"/>
                                  </p:iterate>
                                  <p:childTnLst>
                                    <p:set>
                                      <p:cBhvr>
                                        <p:cTn id="20" dur="1" fill="hold">
                                          <p:stCondLst>
                                            <p:cond delay="0"/>
                                          </p:stCondLst>
                                        </p:cTn>
                                        <p:tgtEl>
                                          <p:spTgt spid="12">
                                            <p:txEl>
                                              <p:pRg st="2" end="2"/>
                                            </p:txEl>
                                          </p:spTgt>
                                        </p:tgtEl>
                                        <p:attrNameLst>
                                          <p:attrName>style.visibility</p:attrName>
                                        </p:attrNameLst>
                                      </p:cBhvr>
                                      <p:to>
                                        <p:strVal val="visible"/>
                                      </p:to>
                                    </p:set>
                                    <p:anim by="(-#ppt_w*2)" calcmode="lin" valueType="num">
                                      <p:cBhvr rctx="PPT">
                                        <p:cTn id="21" dur="500" autoRev="1" fill="hold">
                                          <p:stCondLst>
                                            <p:cond delay="0"/>
                                          </p:stCondLst>
                                        </p:cTn>
                                        <p:tgtEl>
                                          <p:spTgt spid="12">
                                            <p:txEl>
                                              <p:pRg st="2" end="2"/>
                                            </p:txEl>
                                          </p:spTgt>
                                        </p:tgtEl>
                                        <p:attrNameLst>
                                          <p:attrName>ppt_w</p:attrName>
                                        </p:attrNameLst>
                                      </p:cBhvr>
                                    </p:anim>
                                    <p:anim by="(#ppt_w*0.50)" calcmode="lin" valueType="num">
                                      <p:cBhvr>
                                        <p:cTn id="22" dur="500" decel="50000" autoRev="1" fill="hold">
                                          <p:stCondLst>
                                            <p:cond delay="0"/>
                                          </p:stCondLst>
                                        </p:cTn>
                                        <p:tgtEl>
                                          <p:spTgt spid="12">
                                            <p:txEl>
                                              <p:pRg st="2" end="2"/>
                                            </p:txEl>
                                          </p:spTgt>
                                        </p:tgtEl>
                                        <p:attrNameLst>
                                          <p:attrName>ppt_x</p:attrName>
                                        </p:attrNameLst>
                                      </p:cBhvr>
                                    </p:anim>
                                    <p:anim from="(-#ppt_h/2)" to="(#ppt_y)" calcmode="lin" valueType="num">
                                      <p:cBhvr>
                                        <p:cTn id="23" dur="1000" fill="hold">
                                          <p:stCondLst>
                                            <p:cond delay="0"/>
                                          </p:stCondLst>
                                        </p:cTn>
                                        <p:tgtEl>
                                          <p:spTgt spid="12">
                                            <p:txEl>
                                              <p:pRg st="2" end="2"/>
                                            </p:txEl>
                                          </p:spTgt>
                                        </p:tgtEl>
                                        <p:attrNameLst>
                                          <p:attrName>ppt_y</p:attrName>
                                        </p:attrNameLst>
                                      </p:cBhvr>
                                    </p:anim>
                                    <p:animRot by="21600000">
                                      <p:cBhvr>
                                        <p:cTn id="24" dur="1000" fill="hold">
                                          <p:stCondLst>
                                            <p:cond delay="0"/>
                                          </p:stCondLst>
                                        </p:cTn>
                                        <p:tgtEl>
                                          <p:spTgt spid="1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775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4775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70125" y="0"/>
            <a:ext cx="5588000" cy="1562100"/>
          </a:xfrm>
          <a:prstGeom prst="rect">
            <a:avLst/>
          </a:prstGeom>
          <a:noFill/>
        </p:spPr>
      </p:pic>
      <p:sp>
        <p:nvSpPr>
          <p:cNvPr id="4104" name="Text Box 8"/>
          <p:cNvSpPr txBox="1">
            <a:spLocks noChangeArrowheads="1"/>
          </p:cNvSpPr>
          <p:nvPr/>
        </p:nvSpPr>
        <p:spPr bwMode="auto">
          <a:xfrm>
            <a:off x="0" y="1905001"/>
            <a:ext cx="104775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09687" y="4724402"/>
            <a:ext cx="305593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461125" y="4191000"/>
            <a:ext cx="2706688"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27563" y="4876800"/>
            <a:ext cx="13970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11188"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11188"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11188"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11188"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ALDEA DE LOS ENAN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ALDEA DE LOS ENANOS</Template>
  <TotalTime>1</TotalTime>
  <Words>322</Words>
  <Application>Microsoft Office PowerPoint</Application>
  <PresentationFormat>Personalizado</PresentationFormat>
  <Paragraphs>23</Paragraphs>
  <Slides>19</Slides>
  <Notes>0</Notes>
  <HiddenSlides>0</HiddenSlides>
  <MMClips>0</MMClips>
  <ScaleCrop>false</ScaleCrop>
  <HeadingPairs>
    <vt:vector size="4" baseType="variant">
      <vt:variant>
        <vt:lpstr>Tema</vt:lpstr>
      </vt:variant>
      <vt:variant>
        <vt:i4>2</vt:i4>
      </vt:variant>
      <vt:variant>
        <vt:lpstr>Títulos de diapositiva</vt:lpstr>
      </vt:variant>
      <vt:variant>
        <vt:i4>19</vt:i4>
      </vt:variant>
    </vt:vector>
  </HeadingPairs>
  <TitlesOfParts>
    <vt:vector size="21" baseType="lpstr">
      <vt:lpstr>LA ALDEA DE LOS ENANOS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2017-11-02T11:41:48Z</dcterms:created>
  <dcterms:modified xsi:type="dcterms:W3CDTF">2017-11-02T11:43:12Z</dcterms:modified>
</cp:coreProperties>
</file>