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51" r:id="rId3"/>
    <p:sldId id="361" r:id="rId4"/>
    <p:sldId id="385" r:id="rId5"/>
    <p:sldId id="354" r:id="rId6"/>
    <p:sldId id="379" r:id="rId7"/>
    <p:sldId id="350" r:id="rId8"/>
    <p:sldId id="370" r:id="rId9"/>
    <p:sldId id="356" r:id="rId10"/>
    <p:sldId id="369" r:id="rId11"/>
    <p:sldId id="366" r:id="rId12"/>
    <p:sldId id="388" r:id="rId13"/>
    <p:sldId id="357" r:id="rId14"/>
    <p:sldId id="363" r:id="rId15"/>
    <p:sldId id="360" r:id="rId16"/>
    <p:sldId id="376" r:id="rId17"/>
    <p:sldId id="358" r:id="rId18"/>
    <p:sldId id="367" r:id="rId19"/>
    <p:sldId id="365" r:id="rId20"/>
    <p:sldId id="371" r:id="rId21"/>
    <p:sldId id="359" r:id="rId22"/>
    <p:sldId id="380" r:id="rId23"/>
    <p:sldId id="364" r:id="rId24"/>
    <p:sldId id="375" r:id="rId25"/>
    <p:sldId id="368" r:id="rId26"/>
    <p:sldId id="374" r:id="rId27"/>
    <p:sldId id="382" r:id="rId28"/>
    <p:sldId id="372" r:id="rId29"/>
    <p:sldId id="353" r:id="rId30"/>
    <p:sldId id="386" r:id="rId31"/>
    <p:sldId id="383" r:id="rId32"/>
    <p:sldId id="381" r:id="rId33"/>
    <p:sldId id="352" r:id="rId34"/>
    <p:sldId id="387" r:id="rId35"/>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A+uOEPac4rdkigl63ua50w" hashData="qPikJaiyZL8cuDKu7OWHjq6/wp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BADC"/>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84116" autoAdjust="0"/>
  </p:normalViewPr>
  <p:slideViewPr>
    <p:cSldViewPr>
      <p:cViewPr>
        <p:scale>
          <a:sx n="30" d="100"/>
          <a:sy n="30" d="100"/>
        </p:scale>
        <p:origin x="-744" y="-264"/>
      </p:cViewPr>
      <p:guideLst>
        <p:guide orient="horz" pos="4638"/>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35844"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279F64B-2FB0-4A42-82F1-0E36D31D8303}"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a:ln/>
        </p:spPr>
      </p:sp>
      <p:sp>
        <p:nvSpPr>
          <p:cNvPr id="36867" name="2 Marcador de notas"/>
          <p:cNvSpPr>
            <a:spLocks noGrp="1"/>
          </p:cNvSpPr>
          <p:nvPr>
            <p:ph type="body" idx="1"/>
          </p:nvPr>
        </p:nvSpPr>
        <p:spPr>
          <a:noFill/>
          <a:ln/>
        </p:spPr>
        <p:txBody>
          <a:bodyPr/>
          <a:lstStyle/>
          <a:p>
            <a:endParaRPr lang="es-ES" smtClean="0"/>
          </a:p>
        </p:txBody>
      </p:sp>
      <p:sp>
        <p:nvSpPr>
          <p:cNvPr id="36868" name="3 Marcador de número de diapositiva"/>
          <p:cNvSpPr>
            <a:spLocks noGrp="1"/>
          </p:cNvSpPr>
          <p:nvPr>
            <p:ph type="sldNum" sz="quarter" idx="5"/>
          </p:nvPr>
        </p:nvSpPr>
        <p:spPr>
          <a:noFill/>
        </p:spPr>
        <p:txBody>
          <a:bodyPr/>
          <a:lstStyle/>
          <a:p>
            <a:fld id="{0C53883C-760B-4573-A2E3-9035FAA7D945}" type="slidenum">
              <a:rPr lang="es-ES" smtClean="0"/>
              <a:pPr/>
              <a:t>13</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964B37F-AB99-4C77-9017-527C6BA721EF}" type="slidenum">
              <a:rPr lang="en-US"/>
              <a:pPr>
                <a:defRPr/>
              </a:pPr>
              <a:t>‹Nº›</a:t>
            </a:fld>
            <a:endParaRPr lang="en-US"/>
          </a:p>
        </p:txBody>
      </p:sp>
    </p:spTree>
  </p:cSld>
  <p:clrMapOvr>
    <a:masterClrMapping/>
  </p:clrMapOvr>
  <p:transition spd="slow" advTm="6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7B692AA-028C-4EA0-8D27-948D8E087F03}" type="slidenum">
              <a:rPr lang="en-US"/>
              <a:pPr>
                <a:defRPr/>
              </a:pPr>
              <a:t>‹Nº›</a:t>
            </a:fld>
            <a:endParaRPr lang="en-US"/>
          </a:p>
        </p:txBody>
      </p:sp>
    </p:spTree>
  </p:cSld>
  <p:clrMapOvr>
    <a:masterClrMapping/>
  </p:clrMapOvr>
  <p:transition spd="slow" advTm="6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892E5C2-2919-4837-B309-129577B71E3B}" type="slidenum">
              <a:rPr lang="en-US"/>
              <a:pPr>
                <a:defRPr/>
              </a:pPr>
              <a:t>‹Nº›</a:t>
            </a:fld>
            <a:endParaRPr lang="en-US"/>
          </a:p>
        </p:txBody>
      </p:sp>
    </p:spTree>
  </p:cSld>
  <p:clrMapOvr>
    <a:masterClrMapping/>
  </p:clrMapOvr>
  <p:transition spd="slow" advTm="6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238FD25-6531-4B92-B194-56A0548AC53C}" type="slidenum">
              <a:rPr lang="en-US"/>
              <a:pPr>
                <a:defRPr/>
              </a:pPr>
              <a:t>‹Nº›</a:t>
            </a:fld>
            <a:endParaRPr lang="en-US"/>
          </a:p>
        </p:txBody>
      </p:sp>
    </p:spTree>
  </p:cSld>
  <p:clrMapOvr>
    <a:masterClrMapping/>
  </p:clrMapOvr>
  <p:transition spd="slow" advTm="6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038F9FF5-8AEA-4B62-B6D6-AA5BBAD74DFE}" type="slidenum">
              <a:rPr lang="en-US"/>
              <a:pPr>
                <a:defRPr/>
              </a:pPr>
              <a:t>‹Nº›</a:t>
            </a:fld>
            <a:endParaRPr lang="en-US"/>
          </a:p>
        </p:txBody>
      </p:sp>
    </p:spTree>
  </p:cSld>
  <p:clrMapOvr>
    <a:masterClrMapping/>
  </p:clrMapOvr>
  <p:transition spd="slow" advTm="6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402864B3-E674-45AA-83DD-B92C38AB0638}" type="slidenum">
              <a:rPr lang="en-US"/>
              <a:pPr>
                <a:defRPr/>
              </a:pPr>
              <a:t>‹Nº›</a:t>
            </a:fld>
            <a:endParaRPr lang="en-US"/>
          </a:p>
        </p:txBody>
      </p:sp>
    </p:spTree>
  </p:cSld>
  <p:clrMapOvr>
    <a:masterClrMapping/>
  </p:clrMapOvr>
  <p:transition spd="slow" advTm="6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3C98D874-9503-4320-BEA4-8EE2624C2576}" type="slidenum">
              <a:rPr lang="en-US"/>
              <a:pPr>
                <a:defRPr/>
              </a:pPr>
              <a:t>‹Nº›</a:t>
            </a:fld>
            <a:endParaRPr lang="en-US"/>
          </a:p>
        </p:txBody>
      </p:sp>
    </p:spTree>
  </p:cSld>
  <p:clrMapOvr>
    <a:masterClrMapping/>
  </p:clrMapOvr>
  <p:transition spd="slow" advTm="6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2D7F229-E32D-4453-A419-D43F6E78052B}" type="slidenum">
              <a:rPr lang="en-US"/>
              <a:pPr>
                <a:defRPr/>
              </a:pPr>
              <a:t>‹Nº›</a:t>
            </a:fld>
            <a:endParaRPr lang="en-US"/>
          </a:p>
        </p:txBody>
      </p:sp>
    </p:spTree>
  </p:cSld>
  <p:clrMapOvr>
    <a:masterClrMapping/>
  </p:clrMapOvr>
  <p:transition spd="slow" advTm="6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2E6F695-4C88-4C85-A153-C73D9BCBB797}" type="slidenum">
              <a:rPr lang="en-US"/>
              <a:pPr>
                <a:defRPr/>
              </a:pPr>
              <a:t>‹Nº›</a:t>
            </a:fld>
            <a:endParaRPr lang="en-US"/>
          </a:p>
        </p:txBody>
      </p:sp>
    </p:spTree>
  </p:cSld>
  <p:clrMapOvr>
    <a:masterClrMapping/>
  </p:clrMapOvr>
  <p:transition spd="slow" advTm="6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F8CC1A5-5182-41FB-9FBF-7780C1E4CB3F}" type="slidenum">
              <a:rPr lang="en-US"/>
              <a:pPr>
                <a:defRPr/>
              </a:pPr>
              <a:t>‹Nº›</a:t>
            </a:fld>
            <a:endParaRPr lang="en-US"/>
          </a:p>
        </p:txBody>
      </p:sp>
    </p:spTree>
  </p:cSld>
  <p:clrMapOvr>
    <a:masterClrMapping/>
  </p:clrMapOvr>
  <p:transition spd="slow" advTm="6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E156DE8-4451-43EA-9E5A-C9DABBC5AC4B}" type="slidenum">
              <a:rPr lang="en-US"/>
              <a:pPr>
                <a:defRPr/>
              </a:pPr>
              <a:t>‹Nº›</a:t>
            </a:fld>
            <a:endParaRPr lang="en-US"/>
          </a:p>
        </p:txBody>
      </p:sp>
    </p:spTree>
  </p:cSld>
  <p:clrMapOvr>
    <a:masterClrMapping/>
  </p:clrMapOvr>
  <p:transition spd="slow" advTm="6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0D96EB4-ABA6-4CAB-BBC5-7B61298FEB9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000" b="-2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pPr>
              <a:defRPr/>
            </a:pPr>
            <a:fld id="{956A385D-A76F-4AFE-97B3-12946B759143}"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ircle/>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BF40CE83-BA6C-4E99-8A4E-3B6EE3B8CF0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ncabezado para twitter de lago rosa.jpg"/>
          <p:cNvPicPr>
            <a:picLocks noChangeAspect="1" noChangeArrowheads="1"/>
          </p:cNvPicPr>
          <p:nvPr/>
        </p:nvPicPr>
        <p:blipFill>
          <a:blip r:embed="rId3"/>
          <a:srcRect b="8488"/>
          <a:stretch>
            <a:fillRect/>
          </a:stretch>
        </p:blipFill>
        <p:spPr bwMode="auto">
          <a:xfrm>
            <a:off x="0" y="0"/>
            <a:ext cx="23774400" cy="14722475"/>
          </a:xfrm>
          <a:prstGeom prst="rect">
            <a:avLst/>
          </a:prstGeom>
          <a:noFill/>
          <a:ln w="9525">
            <a:noFill/>
            <a:miter lim="800000"/>
            <a:headEnd/>
            <a:tailEnd/>
          </a:ln>
        </p:spPr>
      </p:pic>
      <p:pic>
        <p:nvPicPr>
          <p:cNvPr id="2051" name="Picture 2" descr="CARA"/>
          <p:cNvPicPr>
            <a:picLocks noChangeAspect="1" noChangeArrowheads="1"/>
          </p:cNvPicPr>
          <p:nvPr/>
        </p:nvPicPr>
        <p:blipFill>
          <a:blip r:embed="rId4"/>
          <a:srcRect/>
          <a:stretch>
            <a:fillRect/>
          </a:stretch>
        </p:blipFill>
        <p:spPr bwMode="auto">
          <a:xfrm>
            <a:off x="1028624" y="11933269"/>
            <a:ext cx="2017713" cy="2106612"/>
          </a:xfrm>
          <a:prstGeom prst="rect">
            <a:avLst/>
          </a:prstGeom>
          <a:noFill/>
          <a:ln w="38100">
            <a:solidFill>
              <a:srgbClr val="1CDEF8"/>
            </a:solidFill>
            <a:miter lim="800000"/>
            <a:headEnd/>
            <a:tailEnd/>
          </a:ln>
        </p:spPr>
      </p:pic>
      <p:sp>
        <p:nvSpPr>
          <p:cNvPr id="2052" name="WordArt 3" descr="rainbow"/>
          <p:cNvSpPr>
            <a:spLocks noChangeArrowheads="1" noChangeShapeType="1" noTextEdit="1"/>
          </p:cNvSpPr>
          <p:nvPr/>
        </p:nvSpPr>
        <p:spPr bwMode="auto">
          <a:xfrm>
            <a:off x="3671830" y="12933401"/>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Forte"/>
              </a:rPr>
              <a:t>José Luis</a:t>
            </a:r>
          </a:p>
        </p:txBody>
      </p:sp>
      <p:pic>
        <p:nvPicPr>
          <p:cNvPr id="2053"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2054"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2055"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2056"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2057" name="Picture 8"/>
          <p:cNvPicPr>
            <a:picLocks noChangeAspect="1" noChangeArrowheads="1"/>
          </p:cNvPicPr>
          <p:nvPr/>
        </p:nvPicPr>
        <p:blipFill>
          <a:blip r:embed="rId7"/>
          <a:srcRect/>
          <a:stretch>
            <a:fillRect/>
          </a:stretch>
        </p:blipFill>
        <p:spPr bwMode="auto">
          <a:xfrm>
            <a:off x="1528690" y="788941"/>
            <a:ext cx="2665412" cy="1554163"/>
          </a:xfrm>
          <a:prstGeom prst="rect">
            <a:avLst/>
          </a:prstGeom>
          <a:noFill/>
          <a:ln w="9525">
            <a:noFill/>
            <a:round/>
            <a:headEnd/>
            <a:tailEnd/>
          </a:ln>
        </p:spPr>
      </p:pic>
      <p:sp>
        <p:nvSpPr>
          <p:cNvPr id="155658" name="WordArt 5"/>
          <p:cNvSpPr>
            <a:spLocks noChangeArrowheads="1" noChangeShapeType="1" noTextEdit="1"/>
          </p:cNvSpPr>
          <p:nvPr/>
        </p:nvSpPr>
        <p:spPr bwMode="auto">
          <a:xfrm>
            <a:off x="1814442" y="3217833"/>
            <a:ext cx="20074078" cy="10898228"/>
          </a:xfrm>
          <a:prstGeom prst="rect">
            <a:avLst/>
          </a:prstGeom>
        </p:spPr>
        <p:txBody>
          <a:bodyPr wrap="none" fromWordArt="1">
            <a:prstTxWarp prst="textPlain">
              <a:avLst>
                <a:gd name="adj" fmla="val 50000"/>
              </a:avLst>
            </a:prstTxWarp>
          </a:bodyPr>
          <a:lstStyle/>
          <a:p>
            <a:pPr algn="ctr">
              <a:defRPr/>
            </a:pPr>
            <a:r>
              <a:rPr lang="es-ES" sz="4000" b="1" i="1" dirty="0">
                <a:solidFill>
                  <a:srgbClr val="FFFF00"/>
                </a:solidFill>
                <a:latin typeface="Copperplate Gothic Bold" pitchFamily="34" charset="0"/>
              </a:rPr>
              <a:t>Hillier</a:t>
            </a:r>
          </a:p>
          <a:p>
            <a:pPr algn="ctr">
              <a:defRPr/>
            </a:pPr>
            <a:r>
              <a:rPr lang="es-ES" sz="4000" b="1" i="1" dirty="0">
                <a:solidFill>
                  <a:srgbClr val="FFFF00"/>
                </a:solidFill>
                <a:latin typeface="Copperplate Gothic Bold" pitchFamily="34" charset="0"/>
              </a:rPr>
              <a:t> El  Lago  Rosa  en  Australia </a:t>
            </a:r>
            <a:endParaRPr lang="es-ES" sz="4000" i="1" dirty="0">
              <a:solidFill>
                <a:srgbClr val="FFFF00"/>
              </a:solidFill>
              <a:latin typeface="Copperplate Gothic Bold" pitchFamily="34" charset="0"/>
            </a:endParaRPr>
          </a:p>
          <a:p>
            <a:pPr algn="ctr">
              <a:defRPr/>
            </a:pPr>
            <a:endParaRPr lang="es-ES" sz="40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Times New Roman"/>
              <a:cs typeface="Times New Roman"/>
            </a:endParaRPr>
          </a:p>
        </p:txBody>
      </p:sp>
    </p:spTree>
  </p:cSld>
  <p:clrMapOvr>
    <a:masterClrMapping/>
  </p:clrMapOvr>
  <p:transition spd="slow" advTm="12000">
    <p:circle/>
    <p:sndAc>
      <p:stSnd loop="1">
        <p:snd r:embed="rId2" name="Banda-Sonora-West-side-Story.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155658"/>
                                        </p:tgtEl>
                                        <p:attrNameLst>
                                          <p:attrName>style.visibility</p:attrName>
                                        </p:attrNameLst>
                                      </p:cBhvr>
                                      <p:to>
                                        <p:strVal val="visible"/>
                                      </p:to>
                                    </p:set>
                                    <p:anim calcmode="lin" valueType="num">
                                      <p:cBhvr additive="base">
                                        <p:cTn id="7" dur="5000" fill="hold"/>
                                        <p:tgtEl>
                                          <p:spTgt spid="155658"/>
                                        </p:tgtEl>
                                        <p:attrNameLst>
                                          <p:attrName>ppt_x</p:attrName>
                                        </p:attrNameLst>
                                      </p:cBhvr>
                                      <p:tavLst>
                                        <p:tav tm="0">
                                          <p:val>
                                            <p:strVal val="#ppt_x"/>
                                          </p:val>
                                        </p:tav>
                                        <p:tav tm="100000">
                                          <p:val>
                                            <p:strVal val="#ppt_x"/>
                                          </p:val>
                                        </p:tav>
                                      </p:tavLst>
                                    </p:anim>
                                    <p:anim calcmode="lin" valueType="num">
                                      <p:cBhvr additive="base">
                                        <p:cTn id="8" dur="5000" fill="hold"/>
                                        <p:tgtEl>
                                          <p:spTgt spid="155658"/>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0" fill="hold"/>
                                        <p:tgtEl>
                                          <p:spTgt spid="1556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lake-hillier-pink-lake-in-australia-3.jpg"/>
          <p:cNvPicPr>
            <a:picLocks noChangeAspect="1" noChangeArrowheads="1"/>
          </p:cNvPicPr>
          <p:nvPr/>
        </p:nvPicPr>
        <p:blipFill>
          <a:blip r:embed="rId2"/>
          <a:srcRect/>
          <a:stretch>
            <a:fillRect/>
          </a:stretch>
        </p:blipFill>
        <p:spPr bwMode="auto">
          <a:xfrm>
            <a:off x="0" y="0"/>
            <a:ext cx="23822025"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ake-Hiller-4-455x268.jpg"/>
          <p:cNvPicPr>
            <a:picLocks noChangeAspect="1" noChangeArrowheads="1"/>
          </p:cNvPicPr>
          <p:nvPr/>
        </p:nvPicPr>
        <p:blipFill>
          <a:blip r:embed="rId2"/>
          <a:srcRect/>
          <a:stretch>
            <a:fillRect/>
          </a:stretch>
        </p:blipFill>
        <p:spPr bwMode="auto">
          <a:xfrm>
            <a:off x="0" y="0"/>
            <a:ext cx="23898225"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2171700" y="1503363"/>
            <a:ext cx="19931063" cy="11787187"/>
          </a:xfrm>
          <a:prstGeom prst="rect">
            <a:avLst/>
          </a:prstGeom>
          <a:noFill/>
          <a:ln w="9525">
            <a:noFill/>
            <a:miter lim="800000"/>
            <a:headEnd/>
            <a:tailEnd/>
          </a:ln>
        </p:spPr>
        <p:txBody>
          <a:bodyPr>
            <a:spAutoFit/>
          </a:bodyPr>
          <a:lstStyle/>
          <a:p>
            <a:pPr algn="ctr"/>
            <a:r>
              <a:rPr lang="es-ES" sz="4000" i="1"/>
              <a:t>El </a:t>
            </a:r>
            <a:r>
              <a:rPr lang="es-ES" sz="4000" b="1" i="1"/>
              <a:t>lago Hillier</a:t>
            </a:r>
            <a:r>
              <a:rPr lang="es-ES" sz="4000" i="1"/>
              <a:t> es un lago situado en la isla Middle, la mayor isla del archipiélago de La Recherche, Australia Occidental (Australia).</a:t>
            </a:r>
          </a:p>
          <a:p>
            <a:pPr algn="ctr"/>
            <a:r>
              <a:rPr lang="es-ES" sz="4000" i="1"/>
              <a:t>El color rosado del lago es permanente y no cambia cuando se vierte el agua en un recipiente. La longitud del lago es de unos seiscientos metros aproximadamente. El lago está rodeado por un borde de arena y un bosque denso de melaleuca y eucaliptos con una estrecha franja de dunas de arena al norte, cubiertas por vegetación, que lo separa del Océano Antártico.</a:t>
            </a:r>
          </a:p>
          <a:p>
            <a:pPr algn="ctr"/>
            <a:r>
              <a:rPr lang="es-ES" sz="4000" i="1"/>
              <a:t>Se cree que la isla y el lago fueron cartografiados por primera vez por la expedición Flinders en 1802. Se dice que el capitán Flinders contempló el lago rosa después de ascender el pico de la isla. John Thistle, el capitán del buque, recogió agua del lago descubriendo que estaba saturada con sal.</a:t>
            </a:r>
            <a:r>
              <a:rPr lang="es-ES" sz="4000" i="1" baseline="30000"/>
              <a:t> </a:t>
            </a:r>
            <a:r>
              <a:rPr lang="es-ES" sz="4000" i="1"/>
              <a:t>Aunque en el caso del lago Hillier el origen de su color rosa no ha sido definitivamente demostrado, se sabe que el color rosa de otros lagos salados de la región surge de un medio de contraste creado por organismos Dunaliella salina y Halobacteria. Otra hipótesis es que el color rosa se ​​debe a bacterias halófilas rojas en las costras de sal.</a:t>
            </a:r>
          </a:p>
          <a:p>
            <a:pPr algn="ctr"/>
            <a:r>
              <a:rPr lang="es-ES" sz="4000" i="1"/>
              <a:t>A pesar de su inusual tonalidad, el lago no presenta efectos adversos conocidos en los seres humanos. Visto desde arriba el lago parece un sólido de color rosa chicle, pero desde la línea de costa se parece más a un tono rosa claro que está en el agua. El litoral está también cubierto por depósitos de costras de sal.</a:t>
            </a:r>
          </a:p>
        </p:txBody>
      </p:sp>
      <p:pic>
        <p:nvPicPr>
          <p:cNvPr id="3" name="Image 4" descr="Cadre vert transp. Mince.png"/>
          <p:cNvPicPr>
            <a:picLocks noChangeAspect="1" noChangeArrowheads="1"/>
          </p:cNvPicPr>
          <p:nvPr/>
        </p:nvPicPr>
        <p:blipFill>
          <a:blip r:embed="rId2"/>
          <a:srcRect/>
          <a:stretch>
            <a:fillRect/>
          </a:stretch>
        </p:blipFill>
        <p:spPr bwMode="auto">
          <a:xfrm>
            <a:off x="-400050" y="-466725"/>
            <a:ext cx="24574500" cy="15700375"/>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742950" y="12790488"/>
            <a:ext cx="1862138" cy="1503362"/>
          </a:xfrm>
          <a:prstGeom prst="rect">
            <a:avLst/>
          </a:prstGeom>
          <a:noFill/>
          <a:ln w="9525">
            <a:noFill/>
            <a:miter lim="800000"/>
            <a:headEnd/>
            <a:tailEnd/>
          </a:ln>
        </p:spPr>
      </p:pic>
    </p:spTree>
  </p:cSld>
  <p:clrMapOvr>
    <a:masterClrMapping/>
  </p:clrMapOvr>
  <p:transition spd="slow" advTm="63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400" decel="100000"/>
                                        <p:tgtEl>
                                          <p:spTgt spid="3"/>
                                        </p:tgtEl>
                                      </p:cBhvr>
                                    </p:animEffect>
                                    <p:anim calcmode="lin" valueType="num">
                                      <p:cBhvr>
                                        <p:cTn id="8" dur="2400" decel="100000" fill="hold"/>
                                        <p:tgtEl>
                                          <p:spTgt spid="3"/>
                                        </p:tgtEl>
                                        <p:attrNameLst>
                                          <p:attrName>style.rotation</p:attrName>
                                        </p:attrNameLst>
                                      </p:cBhvr>
                                      <p:tavLst>
                                        <p:tav tm="0">
                                          <p:val>
                                            <p:fltVal val="-90"/>
                                          </p:val>
                                        </p:tav>
                                        <p:tav tm="100000">
                                          <p:val>
                                            <p:fltVal val="0"/>
                                          </p:val>
                                        </p:tav>
                                      </p:tavLst>
                                    </p:anim>
                                    <p:anim calcmode="lin" valueType="num">
                                      <p:cBhvr>
                                        <p:cTn id="9" dur="2400" decel="100000" fill="hold"/>
                                        <p:tgtEl>
                                          <p:spTgt spid="3"/>
                                        </p:tgtEl>
                                        <p:attrNameLst>
                                          <p:attrName>ppt_x</p:attrName>
                                        </p:attrNameLst>
                                      </p:cBhvr>
                                      <p:tavLst>
                                        <p:tav tm="0">
                                          <p:val>
                                            <p:strVal val="#ppt_x+0.4"/>
                                          </p:val>
                                        </p:tav>
                                        <p:tav tm="100000">
                                          <p:val>
                                            <p:strVal val="#ppt_x-0.05"/>
                                          </p:val>
                                        </p:tav>
                                      </p:tavLst>
                                    </p:anim>
                                    <p:anim calcmode="lin" valueType="num">
                                      <p:cBhvr>
                                        <p:cTn id="10" dur="2400" decel="100000" fill="hold"/>
                                        <p:tgtEl>
                                          <p:spTgt spid="3"/>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HILLIE~1.JPG"/>
          <p:cNvPicPr>
            <a:picLocks noChangeAspect="1" noChangeArrowheads="1"/>
          </p:cNvPicPr>
          <p:nvPr/>
        </p:nvPicPr>
        <p:blipFill>
          <a:blip r:embed="rId2"/>
          <a:srcRect/>
          <a:stretch>
            <a:fillRect/>
          </a:stretch>
        </p:blipFill>
        <p:spPr bwMode="auto">
          <a:xfrm>
            <a:off x="0" y="0"/>
            <a:ext cx="23772813"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C:\Documents and Settings\Dell\Escritorio\Lake_Hillier_Lago_Rosa_4.jpg"/>
          <p:cNvPicPr>
            <a:picLocks noChangeAspect="1" noChangeArrowheads="1"/>
          </p:cNvPicPr>
          <p:nvPr/>
        </p:nvPicPr>
        <p:blipFill>
          <a:blip r:embed="rId2"/>
          <a:srcRect/>
          <a:stretch>
            <a:fillRect/>
          </a:stretch>
        </p:blipFill>
        <p:spPr bwMode="auto">
          <a:xfrm>
            <a:off x="0" y="0"/>
            <a:ext cx="23774400" cy="1529085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lago rosa reflexo_thumb[2].jpg"/>
          <p:cNvPicPr>
            <a:picLocks noChangeAspect="1" noChangeArrowheads="1"/>
          </p:cNvPicPr>
          <p:nvPr/>
        </p:nvPicPr>
        <p:blipFill>
          <a:blip r:embed="rId2"/>
          <a:srcRect/>
          <a:stretch>
            <a:fillRect/>
          </a:stretch>
        </p:blipFill>
        <p:spPr bwMode="auto">
          <a:xfrm>
            <a:off x="0" y="0"/>
            <a:ext cx="24888916" cy="14992918"/>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adre vert transp. Mince.png"/>
          <p:cNvPicPr>
            <a:picLocks noChangeAspect="1" noChangeArrowheads="1"/>
          </p:cNvPicPr>
          <p:nvPr/>
        </p:nvPicPr>
        <p:blipFill>
          <a:blip r:embed="rId2"/>
          <a:srcRect/>
          <a:stretch>
            <a:fillRect/>
          </a:stretch>
        </p:blipFill>
        <p:spPr bwMode="auto">
          <a:xfrm>
            <a:off x="-543012" y="-711257"/>
            <a:ext cx="24788813" cy="16002111"/>
          </a:xfrm>
          <a:prstGeom prst="rect">
            <a:avLst/>
          </a:prstGeom>
          <a:noFill/>
          <a:ln w="9525">
            <a:noFill/>
            <a:miter lim="800000"/>
            <a:headEnd/>
            <a:tailEnd/>
          </a:ln>
        </p:spPr>
      </p:pic>
      <p:sp>
        <p:nvSpPr>
          <p:cNvPr id="8196" name="1 Rectángulo"/>
          <p:cNvSpPr>
            <a:spLocks noChangeArrowheads="1"/>
          </p:cNvSpPr>
          <p:nvPr/>
        </p:nvSpPr>
        <p:spPr bwMode="auto">
          <a:xfrm>
            <a:off x="1528690" y="10004443"/>
            <a:ext cx="20931188" cy="5293757"/>
          </a:xfrm>
          <a:prstGeom prst="rect">
            <a:avLst/>
          </a:prstGeom>
          <a:noFill/>
          <a:ln w="9525">
            <a:noFill/>
            <a:miter lim="800000"/>
            <a:headEnd/>
            <a:tailEnd/>
          </a:ln>
        </p:spPr>
        <p:txBody>
          <a:bodyPr>
            <a:spAutoFit/>
          </a:bodyPr>
          <a:lstStyle/>
          <a:p>
            <a:pPr algn="ctr"/>
            <a:r>
              <a:rPr lang="es-ES" sz="3600" i="1" dirty="0"/>
              <a:t>El </a:t>
            </a:r>
            <a:r>
              <a:rPr lang="es-ES" sz="3600" b="1" i="1" dirty="0"/>
              <a:t>lago </a:t>
            </a:r>
            <a:r>
              <a:rPr lang="es-ES" sz="3600" b="1" i="1" dirty="0" err="1"/>
              <a:t>Hillier</a:t>
            </a:r>
            <a:r>
              <a:rPr lang="es-ES" sz="3600" i="1" dirty="0"/>
              <a:t> es un lago de color rosa situado en la</a:t>
            </a:r>
            <a:r>
              <a:rPr lang="es-ES" sz="3600" b="1" i="1" dirty="0"/>
              <a:t> isla </a:t>
            </a:r>
            <a:r>
              <a:rPr lang="es-ES" sz="3600" b="1" i="1" dirty="0" err="1"/>
              <a:t>Middle</a:t>
            </a:r>
            <a:r>
              <a:rPr lang="es-ES" sz="3600" i="1" dirty="0"/>
              <a:t>, la mayor isla de las 105 que forman el </a:t>
            </a:r>
            <a:r>
              <a:rPr lang="es-ES" sz="3600" b="1" i="1" dirty="0"/>
              <a:t>archipiélago de La </a:t>
            </a:r>
            <a:r>
              <a:rPr lang="es-ES" sz="3600" b="1" i="1" dirty="0" err="1"/>
              <a:t>Recherche</a:t>
            </a:r>
            <a:r>
              <a:rPr lang="es-ES" sz="3600" i="1" dirty="0"/>
              <a:t>, en </a:t>
            </a:r>
            <a:r>
              <a:rPr lang="es-ES" sz="3600" b="1" i="1" dirty="0"/>
              <a:t>Australia Occidental</a:t>
            </a:r>
            <a:r>
              <a:rPr lang="es-ES" sz="3600" i="1" dirty="0"/>
              <a:t>. Destaca por la inusual y llamativa tonalidad de sus aguas.</a:t>
            </a:r>
            <a:br>
              <a:rPr lang="es-ES" sz="3600" i="1" dirty="0"/>
            </a:br>
            <a:r>
              <a:rPr lang="es-ES" sz="3600" i="1" dirty="0" smtClean="0"/>
              <a:t>Aunque </a:t>
            </a:r>
            <a:r>
              <a:rPr lang="es-ES" sz="3600" i="1" dirty="0"/>
              <a:t>en el caso del </a:t>
            </a:r>
            <a:r>
              <a:rPr lang="es-ES" sz="3600" b="1" i="1" dirty="0"/>
              <a:t>lago </a:t>
            </a:r>
            <a:r>
              <a:rPr lang="es-ES" sz="3600" b="1" i="1" dirty="0" err="1"/>
              <a:t>Hillier</a:t>
            </a:r>
            <a:r>
              <a:rPr lang="es-ES" sz="3600" b="1" i="1" dirty="0"/>
              <a:t> </a:t>
            </a:r>
            <a:r>
              <a:rPr lang="es-ES" sz="3600" i="1" dirty="0"/>
              <a:t>el origen de su color rosa no ha sido definitivamente demostrado, se sabe que el color rosa de otros lagos salados de la región surge de un medio de contraste creado por organismos </a:t>
            </a:r>
            <a:r>
              <a:rPr lang="es-ES" sz="3600" i="1" dirty="0" err="1"/>
              <a:t>Dunaliella</a:t>
            </a:r>
            <a:r>
              <a:rPr lang="es-ES" sz="3600" i="1" dirty="0"/>
              <a:t> salina y </a:t>
            </a:r>
            <a:r>
              <a:rPr lang="es-ES" sz="3600" i="1" dirty="0" err="1"/>
              <a:t>Halobacteria</a:t>
            </a:r>
            <a:r>
              <a:rPr lang="es-ES" sz="3600" i="1" dirty="0"/>
              <a:t>. Otra hipótesis es que el color rosa se debe a bacterias halófilas rojas en las costras de sal.</a:t>
            </a:r>
            <a:r>
              <a:rPr lang="es-ES" dirty="0"/>
              <a:t/>
            </a:r>
            <a:br>
              <a:rPr lang="es-ES" dirty="0"/>
            </a:br>
            <a:r>
              <a:rPr lang="es-ES" dirty="0"/>
              <a:t/>
            </a:r>
            <a:br>
              <a:rPr lang="es-ES" dirty="0"/>
            </a:br>
            <a:endParaRPr lang="es-ES" dirty="0"/>
          </a:p>
        </p:txBody>
      </p:sp>
      <p:pic>
        <p:nvPicPr>
          <p:cNvPr id="4" name="Picture 4" descr="pc12"/>
          <p:cNvPicPr>
            <a:picLocks noChangeAspect="1" noChangeArrowheads="1" noCrop="1"/>
          </p:cNvPicPr>
          <p:nvPr/>
        </p:nvPicPr>
        <p:blipFill>
          <a:blip r:embed="rId3"/>
          <a:srcRect/>
          <a:stretch>
            <a:fillRect/>
          </a:stretch>
        </p:blipFill>
        <p:spPr bwMode="auto">
          <a:xfrm>
            <a:off x="0" y="13219113"/>
            <a:ext cx="1862138" cy="1503362"/>
          </a:xfrm>
          <a:prstGeom prst="rect">
            <a:avLst/>
          </a:prstGeom>
          <a:noFill/>
          <a:ln w="9525">
            <a:noFill/>
            <a:miter lim="800000"/>
            <a:headEnd/>
            <a:tailEnd/>
          </a:ln>
        </p:spPr>
      </p:pic>
      <p:pic>
        <p:nvPicPr>
          <p:cNvPr id="6" name="Picture 2" descr="C:\Documents and Settings\Dell\Escritorio\HILLIE~1.JPG"/>
          <p:cNvPicPr>
            <a:picLocks noChangeAspect="1" noChangeArrowheads="1"/>
          </p:cNvPicPr>
          <p:nvPr/>
        </p:nvPicPr>
        <p:blipFill>
          <a:blip r:embed="rId4"/>
          <a:srcRect/>
          <a:stretch>
            <a:fillRect/>
          </a:stretch>
        </p:blipFill>
        <p:spPr bwMode="auto">
          <a:xfrm>
            <a:off x="5029152" y="503189"/>
            <a:ext cx="15100323" cy="9351612"/>
          </a:xfrm>
          <a:prstGeom prst="rect">
            <a:avLst/>
          </a:prstGeom>
          <a:noFill/>
          <a:ln w="9525">
            <a:noFill/>
            <a:miter lim="800000"/>
            <a:headEnd/>
            <a:tailEnd/>
          </a:ln>
        </p:spPr>
      </p:pic>
    </p:spTree>
  </p:cSld>
  <p:clrMapOvr>
    <a:masterClrMapping/>
  </p:clrMapOvr>
  <p:transition spd="slow" advTm="4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400" decel="100000"/>
                                        <p:tgtEl>
                                          <p:spTgt spid="5"/>
                                        </p:tgtEl>
                                      </p:cBhvr>
                                    </p:animEffect>
                                    <p:anim calcmode="lin" valueType="num">
                                      <p:cBhvr>
                                        <p:cTn id="12" dur="2400" decel="100000" fill="hold"/>
                                        <p:tgtEl>
                                          <p:spTgt spid="5"/>
                                        </p:tgtEl>
                                        <p:attrNameLst>
                                          <p:attrName>style.rotation</p:attrName>
                                        </p:attrNameLst>
                                      </p:cBhvr>
                                      <p:tavLst>
                                        <p:tav tm="0">
                                          <p:val>
                                            <p:fltVal val="-90"/>
                                          </p:val>
                                        </p:tav>
                                        <p:tav tm="100000">
                                          <p:val>
                                            <p:fltVal val="0"/>
                                          </p:val>
                                        </p:tav>
                                      </p:tavLst>
                                    </p:anim>
                                    <p:anim calcmode="lin" valueType="num">
                                      <p:cBhvr>
                                        <p:cTn id="13" dur="2400" decel="100000" fill="hold"/>
                                        <p:tgtEl>
                                          <p:spTgt spid="5"/>
                                        </p:tgtEl>
                                        <p:attrNameLst>
                                          <p:attrName>ppt_x</p:attrName>
                                        </p:attrNameLst>
                                      </p:cBhvr>
                                      <p:tavLst>
                                        <p:tav tm="0">
                                          <p:val>
                                            <p:strVal val="#ppt_x+0.4"/>
                                          </p:val>
                                        </p:tav>
                                        <p:tav tm="100000">
                                          <p:val>
                                            <p:strVal val="#ppt_x-0.05"/>
                                          </p:val>
                                        </p:tav>
                                      </p:tavLst>
                                    </p:anim>
                                    <p:anim calcmode="lin" valueType="num">
                                      <p:cBhvr>
                                        <p:cTn id="14" dur="2400" decel="100000" fill="hold"/>
                                        <p:tgtEl>
                                          <p:spTgt spid="5"/>
                                        </p:tgtEl>
                                        <p:attrNameLst>
                                          <p:attrName>ppt_y</p:attrName>
                                        </p:attrNameLst>
                                      </p:cBhvr>
                                      <p:tavLst>
                                        <p:tav tm="0">
                                          <p:val>
                                            <p:strVal val="#ppt_y-0.4"/>
                                          </p:val>
                                        </p:tav>
                                        <p:tav tm="100000">
                                          <p:val>
                                            <p:strVal val="#ppt_y+0.1"/>
                                          </p:val>
                                        </p:tav>
                                      </p:tavLst>
                                    </p:anim>
                                    <p:anim calcmode="lin" valueType="num">
                                      <p:cBhvr>
                                        <p:cTn id="15"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6"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maxresdefault55.jpg"/>
          <p:cNvPicPr>
            <a:picLocks noChangeAspect="1" noChangeArrowheads="1"/>
          </p:cNvPicPr>
          <p:nvPr/>
        </p:nvPicPr>
        <p:blipFill>
          <a:blip r:embed="rId2"/>
          <a:srcRect/>
          <a:stretch>
            <a:fillRect/>
          </a:stretch>
        </p:blipFill>
        <p:spPr bwMode="auto">
          <a:xfrm>
            <a:off x="0" y="0"/>
            <a:ext cx="2388235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amazing-hillier-lake-aus.jpg"/>
          <p:cNvPicPr>
            <a:picLocks noChangeAspect="1" noChangeArrowheads="1"/>
          </p:cNvPicPr>
          <p:nvPr/>
        </p:nvPicPr>
        <p:blipFill>
          <a:blip r:embed="rId2"/>
          <a:srcRect/>
          <a:stretch>
            <a:fillRect/>
          </a:stretch>
        </p:blipFill>
        <p:spPr bwMode="auto">
          <a:xfrm>
            <a:off x="0" y="0"/>
            <a:ext cx="23774400" cy="14847888"/>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HILLIE~1.JPG"/>
          <p:cNvPicPr>
            <a:picLocks noChangeAspect="1" noChangeArrowheads="1"/>
          </p:cNvPicPr>
          <p:nvPr/>
        </p:nvPicPr>
        <p:blipFill>
          <a:blip r:embed="rId2"/>
          <a:srcRect r="34070" b="21857"/>
          <a:stretch>
            <a:fillRect/>
          </a:stretch>
        </p:blipFill>
        <p:spPr bwMode="auto">
          <a:xfrm>
            <a:off x="-1" y="0"/>
            <a:ext cx="23774401"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1385888" y="10647386"/>
            <a:ext cx="21002698" cy="4811690"/>
          </a:xfrm>
          <a:prstGeom prst="rect">
            <a:avLst/>
          </a:prstGeom>
          <a:noFill/>
          <a:ln w="9525">
            <a:noFill/>
            <a:miter lim="800000"/>
            <a:headEnd/>
            <a:tailEnd/>
          </a:ln>
        </p:spPr>
        <p:txBody>
          <a:bodyPr wrap="square">
            <a:spAutoFit/>
          </a:bodyPr>
          <a:lstStyle/>
          <a:p>
            <a:pPr algn="ctr"/>
            <a:r>
              <a:rPr lang="es-ES" sz="3600" i="1" dirty="0"/>
              <a:t>El</a:t>
            </a:r>
            <a:r>
              <a:rPr lang="es-ES" sz="3600" b="1" i="1" dirty="0"/>
              <a:t> lago </a:t>
            </a:r>
            <a:r>
              <a:rPr lang="es-ES" sz="3600" b="1" i="1" dirty="0" err="1"/>
              <a:t>Hillier</a:t>
            </a:r>
            <a:r>
              <a:rPr lang="es-ES" sz="3600" i="1" dirty="0"/>
              <a:t> tiene unos 600 m de longitud y esta rodeado por un borde de arena y un bosque denso de </a:t>
            </a:r>
            <a:r>
              <a:rPr lang="es-ES" sz="3600" i="1" dirty="0" err="1"/>
              <a:t>melaleuca</a:t>
            </a:r>
            <a:r>
              <a:rPr lang="es-ES" sz="3600" i="1" dirty="0"/>
              <a:t> y eucaliptus con una estrecha franja de dunas de arena al norte, cubiertas por vegetación, que lo separa del Océano Antártico. Su color es permanente, no se altera al tomar agua y ponerla en un recipiente. No presenta efectos adversos conocidos para el ser humano. Visto desde arriba el lago parece un sólido de color rosa chicle, pero desde la línea de costa se parece más a un tono rosa claro que está en el agua. El litoral está también cubierto por depósitos de costras de sal.</a:t>
            </a:r>
            <a:r>
              <a:rPr lang="es-ES" dirty="0"/>
              <a:t/>
            </a:r>
            <a:br>
              <a:rPr lang="es-ES" dirty="0"/>
            </a:br>
            <a:r>
              <a:rPr lang="es-ES" dirty="0"/>
              <a:t/>
            </a:r>
            <a:br>
              <a:rPr lang="es-ES" dirty="0"/>
            </a:br>
            <a:endParaRPr lang="es-ES" dirty="0"/>
          </a:p>
        </p:txBody>
      </p:sp>
      <p:pic>
        <p:nvPicPr>
          <p:cNvPr id="9219" name="Picture 2" descr="C:\Documents and Settings\Dell\Escritorio\SIN_TT~1.JPG"/>
          <p:cNvPicPr>
            <a:picLocks noChangeAspect="1" noChangeArrowheads="1"/>
          </p:cNvPicPr>
          <p:nvPr/>
        </p:nvPicPr>
        <p:blipFill>
          <a:blip r:embed="rId2"/>
          <a:srcRect/>
          <a:stretch>
            <a:fillRect/>
          </a:stretch>
        </p:blipFill>
        <p:spPr bwMode="auto">
          <a:xfrm>
            <a:off x="3814763" y="431800"/>
            <a:ext cx="16225837" cy="10025063"/>
          </a:xfrm>
          <a:prstGeom prst="rect">
            <a:avLst/>
          </a:prstGeom>
          <a:noFill/>
          <a:ln w="9525">
            <a:noFill/>
            <a:miter lim="800000"/>
            <a:headEnd/>
            <a:tailEnd/>
          </a:ln>
        </p:spPr>
      </p:pic>
      <p:pic>
        <p:nvPicPr>
          <p:cNvPr id="4" name="Image 4" descr="Cadre vert transp. Mince.png"/>
          <p:cNvPicPr>
            <a:picLocks noChangeAspect="1" noChangeArrowheads="1"/>
          </p:cNvPicPr>
          <p:nvPr/>
        </p:nvPicPr>
        <p:blipFill>
          <a:blip r:embed="rId3"/>
          <a:srcRect/>
          <a:stretch>
            <a:fillRect/>
          </a:stretch>
        </p:blipFill>
        <p:spPr bwMode="auto">
          <a:xfrm>
            <a:off x="-400136" y="-425504"/>
            <a:ext cx="24788813" cy="15644922"/>
          </a:xfrm>
          <a:prstGeom prst="rect">
            <a:avLst/>
          </a:prstGeom>
          <a:noFill/>
          <a:ln w="9525">
            <a:noFill/>
            <a:miter lim="800000"/>
            <a:headEnd/>
            <a:tailEnd/>
          </a:ln>
        </p:spPr>
      </p:pic>
    </p:spTree>
  </p:cSld>
  <p:clrMapOvr>
    <a:masterClrMapping/>
  </p:clrMapOvr>
  <p:transition spd="slow" advTm="33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400" decel="100000"/>
                                        <p:tgtEl>
                                          <p:spTgt spid="4"/>
                                        </p:tgtEl>
                                      </p:cBhvr>
                                    </p:animEffect>
                                    <p:anim calcmode="lin" valueType="num">
                                      <p:cBhvr>
                                        <p:cTn id="8" dur="2400" decel="100000" fill="hold"/>
                                        <p:tgtEl>
                                          <p:spTgt spid="4"/>
                                        </p:tgtEl>
                                        <p:attrNameLst>
                                          <p:attrName>style.rotation</p:attrName>
                                        </p:attrNameLst>
                                      </p:cBhvr>
                                      <p:tavLst>
                                        <p:tav tm="0">
                                          <p:val>
                                            <p:fltVal val="-90"/>
                                          </p:val>
                                        </p:tav>
                                        <p:tav tm="100000">
                                          <p:val>
                                            <p:fltVal val="0"/>
                                          </p:val>
                                        </p:tav>
                                      </p:tavLst>
                                    </p:anim>
                                    <p:anim calcmode="lin" valueType="num">
                                      <p:cBhvr>
                                        <p:cTn id="9" dur="2400" decel="100000" fill="hold"/>
                                        <p:tgtEl>
                                          <p:spTgt spid="4"/>
                                        </p:tgtEl>
                                        <p:attrNameLst>
                                          <p:attrName>ppt_x</p:attrName>
                                        </p:attrNameLst>
                                      </p:cBhvr>
                                      <p:tavLst>
                                        <p:tav tm="0">
                                          <p:val>
                                            <p:strVal val="#ppt_x+0.4"/>
                                          </p:val>
                                        </p:tav>
                                        <p:tav tm="100000">
                                          <p:val>
                                            <p:strVal val="#ppt_x-0.05"/>
                                          </p:val>
                                        </p:tav>
                                      </p:tavLst>
                                    </p:anim>
                                    <p:anim calcmode="lin" valueType="num">
                                      <p:cBhvr>
                                        <p:cTn id="10" dur="2400" decel="100000" fill="hold"/>
                                        <p:tgtEl>
                                          <p:spTgt spid="4"/>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ºººº.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SIN_TT~1.JPG"/>
          <p:cNvPicPr>
            <a:picLocks noChangeAspect="1" noChangeArrowheads="1"/>
          </p:cNvPicPr>
          <p:nvPr/>
        </p:nvPicPr>
        <p:blipFill>
          <a:blip r:embed="rId2"/>
          <a:srcRect/>
          <a:stretch>
            <a:fillRect/>
          </a:stretch>
        </p:blipFill>
        <p:spPr bwMode="auto">
          <a:xfrm>
            <a:off x="0" y="0"/>
            <a:ext cx="23826788"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lago-hillier-australia.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3314700" y="3074988"/>
            <a:ext cx="16373475" cy="9356725"/>
          </a:xfrm>
          <a:prstGeom prst="rect">
            <a:avLst/>
          </a:prstGeom>
          <a:noFill/>
          <a:ln w="9525">
            <a:noFill/>
            <a:miter lim="800000"/>
            <a:headEnd/>
            <a:tailEnd/>
          </a:ln>
        </p:spPr>
        <p:txBody>
          <a:bodyPr>
            <a:spAutoFit/>
          </a:bodyPr>
          <a:lstStyle/>
          <a:p>
            <a:pPr algn="ctr"/>
            <a:r>
              <a:rPr lang="es-ES" i="1"/>
              <a:t>Es un lago salado carente de afluentes situado a 600 metros del océano y separada por una estrecha franja de tierra. Su forma se asemeja a la de una huella humana que se extiende desde el borde del bosque y está separada por una porción de suelo compuesta de arena y sal. La vegetación consiste principalmente de eucaliptos de las especies de Melaleuca  leucadendra. La primera información sobre lago Hillier datan  de 1802. El color rosado de las aguas del lago es permanente y mantendría incluso cuando el agua se transfiere dentro de un contenedor. La razón de la presencia de un colorante de tal es actualmente no aún no se ha aclarado por la ciencia. Los científicos ya han intentado encontrar una explicación a la coloración rosada de las aguas del lago. En el siglo XX, algunos expertos trabajan para estudiar y analizar la composición de las aguas del lago.</a:t>
            </a:r>
          </a:p>
        </p:txBody>
      </p:sp>
      <p:pic>
        <p:nvPicPr>
          <p:cNvPr id="4" name="Image 4" descr="Cadre vert transp. Mince.png"/>
          <p:cNvPicPr>
            <a:picLocks noChangeAspect="1" noChangeArrowheads="1"/>
          </p:cNvPicPr>
          <p:nvPr/>
        </p:nvPicPr>
        <p:blipFill>
          <a:blip r:embed="rId2"/>
          <a:srcRect/>
          <a:stretch>
            <a:fillRect/>
          </a:stretch>
        </p:blipFill>
        <p:spPr bwMode="auto">
          <a:xfrm>
            <a:off x="-543012" y="-354066"/>
            <a:ext cx="24788813" cy="15573484"/>
          </a:xfrm>
          <a:prstGeom prst="rect">
            <a:avLst/>
          </a:prstGeom>
          <a:noFill/>
          <a:ln w="9525">
            <a:noFill/>
            <a:miter lim="800000"/>
            <a:headEnd/>
            <a:tailEnd/>
          </a:ln>
        </p:spPr>
      </p:pic>
    </p:spTree>
  </p:cSld>
  <p:clrMapOvr>
    <a:masterClrMapping/>
  </p:clrMapOvr>
  <p:transition spd="slow" advTm="4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400" decel="100000"/>
                                        <p:tgtEl>
                                          <p:spTgt spid="4"/>
                                        </p:tgtEl>
                                      </p:cBhvr>
                                    </p:animEffect>
                                    <p:anim calcmode="lin" valueType="num">
                                      <p:cBhvr>
                                        <p:cTn id="8" dur="2400" decel="100000" fill="hold"/>
                                        <p:tgtEl>
                                          <p:spTgt spid="4"/>
                                        </p:tgtEl>
                                        <p:attrNameLst>
                                          <p:attrName>style.rotation</p:attrName>
                                        </p:attrNameLst>
                                      </p:cBhvr>
                                      <p:tavLst>
                                        <p:tav tm="0">
                                          <p:val>
                                            <p:fltVal val="-90"/>
                                          </p:val>
                                        </p:tav>
                                        <p:tav tm="100000">
                                          <p:val>
                                            <p:fltVal val="0"/>
                                          </p:val>
                                        </p:tav>
                                      </p:tavLst>
                                    </p:anim>
                                    <p:anim calcmode="lin" valueType="num">
                                      <p:cBhvr>
                                        <p:cTn id="9" dur="2400" decel="100000" fill="hold"/>
                                        <p:tgtEl>
                                          <p:spTgt spid="4"/>
                                        </p:tgtEl>
                                        <p:attrNameLst>
                                          <p:attrName>ppt_x</p:attrName>
                                        </p:attrNameLst>
                                      </p:cBhvr>
                                      <p:tavLst>
                                        <p:tav tm="0">
                                          <p:val>
                                            <p:strVal val="#ppt_x+0.4"/>
                                          </p:val>
                                        </p:tav>
                                        <p:tav tm="100000">
                                          <p:val>
                                            <p:strVal val="#ppt_x-0.05"/>
                                          </p:val>
                                        </p:tav>
                                      </p:tavLst>
                                    </p:anim>
                                    <p:anim calcmode="lin" valueType="num">
                                      <p:cBhvr>
                                        <p:cTn id="10" dur="2400" decel="100000" fill="hold"/>
                                        <p:tgtEl>
                                          <p:spTgt spid="4"/>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lago hillier.jpg"/>
          <p:cNvPicPr>
            <a:picLocks noChangeAspect="1" noChangeArrowheads="1"/>
          </p:cNvPicPr>
          <p:nvPr/>
        </p:nvPicPr>
        <p:blipFill>
          <a:blip r:embed="rId2"/>
          <a:srcRect l="20251" r="24158" b="21448"/>
          <a:stretch>
            <a:fillRect/>
          </a:stretch>
        </p:blipFill>
        <p:spPr bwMode="auto">
          <a:xfrm>
            <a:off x="2386013" y="-763588"/>
            <a:ext cx="17359312" cy="15486063"/>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lake-retba-4[2].jpg"/>
          <p:cNvPicPr>
            <a:picLocks noChangeAspect="1" noChangeArrowheads="1"/>
          </p:cNvPicPr>
          <p:nvPr/>
        </p:nvPicPr>
        <p:blipFill>
          <a:blip r:embed="rId2"/>
          <a:srcRect/>
          <a:stretch>
            <a:fillRect/>
          </a:stretch>
        </p:blipFill>
        <p:spPr bwMode="auto">
          <a:xfrm>
            <a:off x="0" y="0"/>
            <a:ext cx="23980775"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imagesCAHT49W9.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1171575" y="10752138"/>
            <a:ext cx="21859875" cy="3416300"/>
          </a:xfrm>
          <a:prstGeom prst="rect">
            <a:avLst/>
          </a:prstGeom>
          <a:noFill/>
          <a:ln w="9525">
            <a:noFill/>
            <a:miter lim="800000"/>
            <a:headEnd/>
            <a:tailEnd/>
          </a:ln>
        </p:spPr>
        <p:txBody>
          <a:bodyPr>
            <a:spAutoFit/>
          </a:bodyPr>
          <a:lstStyle/>
          <a:p>
            <a:pPr algn="ctr"/>
            <a:r>
              <a:rPr lang="es-ES" sz="3600" i="1"/>
              <a:t>Australia nos ha demostrado en más de una ocasión que es un lugar de contrastes que esconde grandes maravillas. No es de extrañar por tanto que sea allí donde encontremos el lago Hillier. Se encuentra en la mayor de las 100 pequeñas islas que forman el archipiélago de Rechereche, en Australia Occidental. No está claro el motivo por el cual las aguas de lago Hillier tienen ese color rosado. Se puede otorgar a su concentración salina, sus minerales, las algas o los microorganismos que habitan en el fondo. Sea cual sea el motivo, lo que está claro es que es todo un espectáculo poco habitual.</a:t>
            </a:r>
          </a:p>
        </p:txBody>
      </p:sp>
      <p:pic>
        <p:nvPicPr>
          <p:cNvPr id="16387" name="Picture 2" descr="C:\Documents and Settings\Dell\Escritorio\lago%20hiller%20-%20australia.jpg"/>
          <p:cNvPicPr>
            <a:picLocks noChangeAspect="1" noChangeArrowheads="1"/>
          </p:cNvPicPr>
          <p:nvPr/>
        </p:nvPicPr>
        <p:blipFill>
          <a:blip r:embed="rId2"/>
          <a:srcRect/>
          <a:stretch>
            <a:fillRect/>
          </a:stretch>
        </p:blipFill>
        <p:spPr bwMode="auto">
          <a:xfrm>
            <a:off x="3529013" y="0"/>
            <a:ext cx="16563975" cy="10121900"/>
          </a:xfrm>
          <a:prstGeom prst="rect">
            <a:avLst/>
          </a:prstGeom>
          <a:noFill/>
          <a:ln w="9525">
            <a:noFill/>
            <a:miter lim="800000"/>
            <a:headEnd/>
            <a:tailEnd/>
          </a:ln>
        </p:spPr>
      </p:pic>
      <p:pic>
        <p:nvPicPr>
          <p:cNvPr id="4" name="Image 4" descr="Cadre vert transp. Mince.png"/>
          <p:cNvPicPr>
            <a:picLocks noChangeAspect="1" noChangeArrowheads="1"/>
          </p:cNvPicPr>
          <p:nvPr/>
        </p:nvPicPr>
        <p:blipFill>
          <a:blip r:embed="rId3"/>
          <a:srcRect/>
          <a:stretch>
            <a:fillRect/>
          </a:stretch>
        </p:blipFill>
        <p:spPr bwMode="auto">
          <a:xfrm>
            <a:off x="-542925" y="-354013"/>
            <a:ext cx="25074651" cy="15501938"/>
          </a:xfrm>
          <a:prstGeom prst="rect">
            <a:avLst/>
          </a:prstGeom>
          <a:noFill/>
          <a:ln w="9525">
            <a:noFill/>
            <a:miter lim="800000"/>
            <a:headEnd/>
            <a:tailEnd/>
          </a:ln>
        </p:spPr>
      </p:pic>
    </p:spTree>
  </p:cSld>
  <p:clrMapOvr>
    <a:masterClrMapping/>
  </p:clrMapOvr>
  <p:transition spd="slow" advTm="4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400" decel="100000"/>
                                        <p:tgtEl>
                                          <p:spTgt spid="4"/>
                                        </p:tgtEl>
                                      </p:cBhvr>
                                    </p:animEffect>
                                    <p:anim calcmode="lin" valueType="num">
                                      <p:cBhvr>
                                        <p:cTn id="8" dur="2400" decel="100000" fill="hold"/>
                                        <p:tgtEl>
                                          <p:spTgt spid="4"/>
                                        </p:tgtEl>
                                        <p:attrNameLst>
                                          <p:attrName>style.rotation</p:attrName>
                                        </p:attrNameLst>
                                      </p:cBhvr>
                                      <p:tavLst>
                                        <p:tav tm="0">
                                          <p:val>
                                            <p:fltVal val="-90"/>
                                          </p:val>
                                        </p:tav>
                                        <p:tav tm="100000">
                                          <p:val>
                                            <p:fltVal val="0"/>
                                          </p:val>
                                        </p:tav>
                                      </p:tavLst>
                                    </p:anim>
                                    <p:anim calcmode="lin" valueType="num">
                                      <p:cBhvr>
                                        <p:cTn id="9" dur="2400" decel="100000" fill="hold"/>
                                        <p:tgtEl>
                                          <p:spTgt spid="4"/>
                                        </p:tgtEl>
                                        <p:attrNameLst>
                                          <p:attrName>ppt_x</p:attrName>
                                        </p:attrNameLst>
                                      </p:cBhvr>
                                      <p:tavLst>
                                        <p:tav tm="0">
                                          <p:val>
                                            <p:strVal val="#ppt_x+0.4"/>
                                          </p:val>
                                        </p:tav>
                                        <p:tav tm="100000">
                                          <p:val>
                                            <p:strVal val="#ppt_x-0.05"/>
                                          </p:val>
                                        </p:tav>
                                      </p:tavLst>
                                    </p:anim>
                                    <p:anim calcmode="lin" valueType="num">
                                      <p:cBhvr>
                                        <p:cTn id="10" dur="2400" decel="100000" fill="hold"/>
                                        <p:tgtEl>
                                          <p:spTgt spid="4"/>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Encabezado para twitter de lago rosa.jpg"/>
          <p:cNvPicPr>
            <a:picLocks noChangeAspect="1" noChangeArrowheads="1"/>
          </p:cNvPicPr>
          <p:nvPr/>
        </p:nvPicPr>
        <p:blipFill>
          <a:blip r:embed="rId2"/>
          <a:srcRect b="8488"/>
          <a:stretch>
            <a:fillRect/>
          </a:stretch>
        </p:blipFill>
        <p:spPr bwMode="auto">
          <a:xfrm>
            <a:off x="0" y="0"/>
            <a:ext cx="2400935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images-112.jpg"/>
          <p:cNvPicPr>
            <a:picLocks noChangeAspect="1" noChangeArrowheads="1"/>
          </p:cNvPicPr>
          <p:nvPr/>
        </p:nvPicPr>
        <p:blipFill>
          <a:blip r:embed="rId2"/>
          <a:srcRect/>
          <a:stretch>
            <a:fillRect/>
          </a:stretch>
        </p:blipFill>
        <p:spPr bwMode="auto">
          <a:xfrm>
            <a:off x="0" y="0"/>
            <a:ext cx="23774400" cy="1582102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Lake-Hiller-2-455x327.jpg"/>
          <p:cNvPicPr>
            <a:picLocks noChangeAspect="1" noChangeArrowheads="1"/>
          </p:cNvPicPr>
          <p:nvPr/>
        </p:nvPicPr>
        <p:blipFill>
          <a:blip r:embed="rId2"/>
          <a:srcRect/>
          <a:stretch>
            <a:fillRect/>
          </a:stretch>
        </p:blipFill>
        <p:spPr bwMode="auto">
          <a:xfrm>
            <a:off x="0" y="-906463"/>
            <a:ext cx="23774400" cy="15628938"/>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lago2.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2232.jpg"/>
          <p:cNvPicPr>
            <a:picLocks noChangeAspect="1" noChangeArrowheads="1"/>
          </p:cNvPicPr>
          <p:nvPr/>
        </p:nvPicPr>
        <p:blipFill>
          <a:blip r:embed="rId2"/>
          <a:srcRect/>
          <a:stretch>
            <a:fillRect/>
          </a:stretch>
        </p:blipFill>
        <p:spPr bwMode="auto">
          <a:xfrm>
            <a:off x="0" y="0"/>
            <a:ext cx="23774400" cy="1571942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Hutt Lagoon - Australia's beautiful pink lake (04).jpg"/>
          <p:cNvPicPr>
            <a:picLocks noChangeAspect="1" noChangeArrowheads="1"/>
          </p:cNvPicPr>
          <p:nvPr/>
        </p:nvPicPr>
        <p:blipFill>
          <a:blip r:embed="rId2"/>
          <a:srcRect/>
          <a:stretch>
            <a:fillRect/>
          </a:stretch>
        </p:blipFill>
        <p:spPr bwMode="auto">
          <a:xfrm>
            <a:off x="0" y="0"/>
            <a:ext cx="2378075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lago%20hiller%20-%20australia.jpg"/>
          <p:cNvPicPr>
            <a:picLocks noChangeAspect="1" noChangeArrowheads="1"/>
          </p:cNvPicPr>
          <p:nvPr/>
        </p:nvPicPr>
        <p:blipFill>
          <a:blip r:embed="rId2"/>
          <a:srcRect/>
          <a:stretch>
            <a:fillRect/>
          </a:stretch>
        </p:blipFill>
        <p:spPr bwMode="auto">
          <a:xfrm>
            <a:off x="0" y="0"/>
            <a:ext cx="24093488"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retba_lake_.jpg"/>
          <p:cNvPicPr>
            <a:picLocks noChangeAspect="1" noChangeArrowheads="1"/>
          </p:cNvPicPr>
          <p:nvPr/>
        </p:nvPicPr>
        <p:blipFill>
          <a:blip r:embed="rId2"/>
          <a:srcRect/>
          <a:stretch>
            <a:fillRect/>
          </a:stretch>
        </p:blipFill>
        <p:spPr bwMode="auto">
          <a:xfrm>
            <a:off x="0" y="0"/>
            <a:ext cx="23774400" cy="146716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Pink-Lake-Wallpaper-HD.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Lago-Hillier4.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lago rosa retba pink lake (1).png"/>
          <p:cNvPicPr>
            <a:picLocks noChangeAspect="1" noChangeArrowheads="1"/>
          </p:cNvPicPr>
          <p:nvPr/>
        </p:nvPicPr>
        <p:blipFill>
          <a:blip r:embed="rId2"/>
          <a:srcRect/>
          <a:stretch>
            <a:fillRect/>
          </a:stretch>
        </p:blipFill>
        <p:spPr bwMode="auto">
          <a:xfrm>
            <a:off x="-471488" y="-1139825"/>
            <a:ext cx="24245888" cy="15413038"/>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Encabezado para twitter de lago rosa.jpg"/>
          <p:cNvPicPr>
            <a:picLocks noChangeAspect="1" noChangeArrowheads="1"/>
          </p:cNvPicPr>
          <p:nvPr/>
        </p:nvPicPr>
        <p:blipFill>
          <a:blip r:embed="rId2"/>
          <a:srcRect b="8828"/>
          <a:stretch>
            <a:fillRect/>
          </a:stretch>
        </p:blipFill>
        <p:spPr bwMode="auto">
          <a:xfrm>
            <a:off x="0" y="0"/>
            <a:ext cx="23774400" cy="14722475"/>
          </a:xfrm>
          <a:prstGeom prst="rect">
            <a:avLst/>
          </a:prstGeom>
          <a:noFill/>
          <a:ln w="9525">
            <a:noFill/>
            <a:miter lim="800000"/>
            <a:headEnd/>
            <a:tailEnd/>
          </a:ln>
        </p:spPr>
      </p:pic>
      <p:pic>
        <p:nvPicPr>
          <p:cNvPr id="9" name="Image 4" descr="Cadre vert transp. Mince.pn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4171950" y="1646238"/>
            <a:ext cx="7993063" cy="4102100"/>
          </a:xfrm>
          <a:prstGeom prst="rect">
            <a:avLst/>
          </a:prstGeom>
        </p:spPr>
        <p:txBody>
          <a:bodyPr wrap="none" fromWordArt="1">
            <a:prstTxWarp prst="textPlain">
              <a:avLst>
                <a:gd name="adj" fmla="val 50000"/>
              </a:avLst>
            </a:prstTxWarp>
          </a:bodyPr>
          <a:lstStyle/>
          <a:p>
            <a:pPr algn="ctr"/>
            <a:r>
              <a:rPr lang="es-ES" sz="3200" b="1" i="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Un Abrazo </a:t>
            </a:r>
          </a:p>
          <a:p>
            <a:pPr algn="ctr"/>
            <a:r>
              <a:rPr lang="es-ES" sz="3200" b="1" i="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Que tengas un </a:t>
            </a:r>
          </a:p>
          <a:p>
            <a:pPr algn="ctr"/>
            <a:r>
              <a:rPr lang="es-ES" sz="3200" b="1" i="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buen día!</a:t>
            </a:r>
          </a:p>
        </p:txBody>
      </p:sp>
      <p:pic>
        <p:nvPicPr>
          <p:cNvPr id="34821" name="Picture 4" descr="CARA"/>
          <p:cNvPicPr>
            <a:picLocks noChangeAspect="1" noChangeArrowheads="1"/>
          </p:cNvPicPr>
          <p:nvPr/>
        </p:nvPicPr>
        <p:blipFill>
          <a:blip r:embed="rId4"/>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34822"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34823" name="Image 2" descr="swirlrainbw3.gif"/>
          <p:cNvPicPr>
            <a:picLocks noChangeAspect="1"/>
          </p:cNvPicPr>
          <p:nvPr/>
        </p:nvPicPr>
        <p:blipFill>
          <a:blip r:embed="rId5"/>
          <a:srcRect/>
          <a:stretch>
            <a:fillRect/>
          </a:stretch>
        </p:blipFill>
        <p:spPr bwMode="auto">
          <a:xfrm rot="10800000">
            <a:off x="0" y="14573250"/>
            <a:ext cx="23774400" cy="149225"/>
          </a:xfrm>
          <a:prstGeom prst="rect">
            <a:avLst/>
          </a:prstGeom>
          <a:noFill/>
          <a:ln w="9525">
            <a:noFill/>
            <a:miter lim="800000"/>
            <a:headEnd/>
            <a:tailEnd/>
          </a:ln>
        </p:spPr>
      </p:pic>
      <p:pic>
        <p:nvPicPr>
          <p:cNvPr id="34824"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34825"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sp>
        <p:nvSpPr>
          <p:cNvPr id="34826"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solidFill>
                  <a:srgbClr val="FF0000"/>
                </a:solidFill>
                <a:effectLst>
                  <a:outerShdw dist="35921" dir="2700000" algn="ctr" rotWithShape="0">
                    <a:srgbClr val="808080">
                      <a:alpha val="79999"/>
                    </a:srgbClr>
                  </a:outerShdw>
                </a:effectLst>
                <a:latin typeface="Forte"/>
              </a:rPr>
              <a:t>José Luis</a:t>
            </a:r>
          </a:p>
        </p:txBody>
      </p:sp>
    </p:spTree>
  </p:cSld>
  <p:clrMapOvr>
    <a:masterClrMapping/>
  </p:clrMapOvr>
  <p:transition spd="slow" advTm="1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3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400" decel="100000"/>
                                        <p:tgtEl>
                                          <p:spTgt spid="9"/>
                                        </p:tgtEl>
                                      </p:cBhvr>
                                    </p:animEffect>
                                    <p:anim calcmode="lin" valueType="num">
                                      <p:cBhvr>
                                        <p:cTn id="13" dur="2400" decel="100000" fill="hold"/>
                                        <p:tgtEl>
                                          <p:spTgt spid="9"/>
                                        </p:tgtEl>
                                        <p:attrNameLst>
                                          <p:attrName>style.rotation</p:attrName>
                                        </p:attrNameLst>
                                      </p:cBhvr>
                                      <p:tavLst>
                                        <p:tav tm="0">
                                          <p:val>
                                            <p:fltVal val="-90"/>
                                          </p:val>
                                        </p:tav>
                                        <p:tav tm="100000">
                                          <p:val>
                                            <p:fltVal val="0"/>
                                          </p:val>
                                        </p:tav>
                                      </p:tavLst>
                                    </p:anim>
                                    <p:anim calcmode="lin" valueType="num">
                                      <p:cBhvr>
                                        <p:cTn id="14" dur="2400" decel="100000" fill="hold"/>
                                        <p:tgtEl>
                                          <p:spTgt spid="9"/>
                                        </p:tgtEl>
                                        <p:attrNameLst>
                                          <p:attrName>ppt_x</p:attrName>
                                        </p:attrNameLst>
                                      </p:cBhvr>
                                      <p:tavLst>
                                        <p:tav tm="0">
                                          <p:val>
                                            <p:strVal val="#ppt_x+0.4"/>
                                          </p:val>
                                        </p:tav>
                                        <p:tav tm="100000">
                                          <p:val>
                                            <p:strVal val="#ppt_x-0.05"/>
                                          </p:val>
                                        </p:tav>
                                      </p:tavLst>
                                    </p:anim>
                                    <p:anim calcmode="lin" valueType="num">
                                      <p:cBhvr>
                                        <p:cTn id="15" dur="2400" decel="100000" fill="hold"/>
                                        <p:tgtEl>
                                          <p:spTgt spid="9"/>
                                        </p:tgtEl>
                                        <p:attrNameLst>
                                          <p:attrName>ppt_y</p:attrName>
                                        </p:attrNameLst>
                                      </p:cBhvr>
                                      <p:tavLst>
                                        <p:tav tm="0">
                                          <p:val>
                                            <p:strVal val="#ppt_y-0.4"/>
                                          </p:val>
                                        </p:tav>
                                        <p:tav tm="100000">
                                          <p:val>
                                            <p:strVal val="#ppt_y+0.1"/>
                                          </p:val>
                                        </p:tav>
                                      </p:tavLst>
                                    </p:anim>
                                    <p:anim calcmode="lin" valueType="num">
                                      <p:cBhvr>
                                        <p:cTn id="16" dur="600" accel="100000" fill="hold">
                                          <p:stCondLst>
                                            <p:cond delay="2400"/>
                                          </p:stCondLst>
                                        </p:cTn>
                                        <p:tgtEl>
                                          <p:spTgt spid="9"/>
                                        </p:tgtEl>
                                        <p:attrNameLst>
                                          <p:attrName>ppt_x</p:attrName>
                                        </p:attrNameLst>
                                      </p:cBhvr>
                                      <p:tavLst>
                                        <p:tav tm="0">
                                          <p:val>
                                            <p:strVal val="#ppt_x-0.05"/>
                                          </p:val>
                                        </p:tav>
                                        <p:tav tm="100000">
                                          <p:val>
                                            <p:strVal val="#ppt_x"/>
                                          </p:val>
                                        </p:tav>
                                      </p:tavLst>
                                    </p:anim>
                                    <p:anim calcmode="lin" valueType="num">
                                      <p:cBhvr>
                                        <p:cTn id="17" dur="600" accel="100000" fill="hold">
                                          <p:stCondLst>
                                            <p:cond delay="24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Lago  Rosa  en  Australia">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Lago  Rosa  en  Australia</Template>
  <TotalTime>41</TotalTime>
  <Words>725</Words>
  <Application>Microsoft Office PowerPoint</Application>
  <PresentationFormat>Personalizado</PresentationFormat>
  <Paragraphs>44</Paragraphs>
  <Slides>33</Slides>
  <Notes>1</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33</vt:i4>
      </vt:variant>
    </vt:vector>
  </HeadingPairs>
  <TitlesOfParts>
    <vt:vector size="36" baseType="lpstr">
      <vt:lpstr>Arial</vt:lpstr>
      <vt:lpstr>El  Lago  Rosa  en  Australia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2014-02-06T14:01:00Z</dcterms:created>
  <dcterms:modified xsi:type="dcterms:W3CDTF">2014-02-06T14:42:14Z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