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  <p:sldMasterId id="2147483684" r:id="rId2"/>
    <p:sldMasterId id="2147483828" r:id="rId3"/>
    <p:sldMasterId id="2147483840" r:id="rId4"/>
  </p:sldMasterIdLst>
  <p:notesMasterIdLst>
    <p:notesMasterId r:id="rId34"/>
  </p:notesMasterIdLst>
  <p:sldIdLst>
    <p:sldId id="307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97" r:id="rId23"/>
    <p:sldId id="298" r:id="rId24"/>
    <p:sldId id="299" r:id="rId25"/>
    <p:sldId id="300" r:id="rId26"/>
    <p:sldId id="301" r:id="rId27"/>
    <p:sldId id="302" r:id="rId28"/>
    <p:sldId id="303" r:id="rId29"/>
    <p:sldId id="304" r:id="rId30"/>
    <p:sldId id="277" r:id="rId31"/>
    <p:sldId id="306" r:id="rId32"/>
    <p:sldId id="278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30Zc8jdLVbUd+2hQY2d/Q==" hashData="Vw4+Cb2seWmNE3XwfNGHaoxnAA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90778B-6937-4A26-9BBC-E3D6043720DC}" type="datetimeFigureOut">
              <a:rPr lang="es-MX" smtClean="0"/>
              <a:t>21/03/2015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16E02A-16AD-40C7-B122-2656C7071F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446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12B77-D6D7-4D0E-A8F0-59F38CC1914B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98EFD-87F7-42E0-A871-12CD679C279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70920215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C0CB9-DF51-422B-B751-E83269E579D2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E4D1B-2DD8-4487-8368-0ACC864B9D7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99944187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D166F-AF93-460F-9C78-8D11E4450309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06FD3-C621-4CBA-AD47-6D0937149CD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78409905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77576-900D-4983-B2CD-A12293C53DDA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6AA2B-0024-4A9B-BFA2-E64D23F2A7A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4287042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2D81C-61A0-4F9B-828B-0E27FB0DC36B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1A5EC-6C5F-4F4A-9973-7DF11EAF8B8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94717664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A8B7A-80EA-433A-89FF-CCC9F04E08F5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03D76-D373-40A7-8902-3573D034A3F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45527136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D0A9D-66D4-476E-AA49-FE9CECCDD85B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1C24B-159F-46F2-8018-820E7D64BA4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87928299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3C0C6-EE78-4D2A-A53B-80050332035C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34A97-0659-4895-8A81-30B8F321E92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45883288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14E66-D7E3-4DCD-BA26-F3ED1ED74404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1B855-E7A9-4C87-A5ED-03B1308E84E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68498388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AC87D-D19E-49B3-9205-B118E59F4F2A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D2238-CE65-4F98-B3B2-15A372CE5C0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51349584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A63DE-EE91-4E93-8BC4-0B6329ED47D6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45B50-FF6C-4E58-8801-BC9106CAA29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17650209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643147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512353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539734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070244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912387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014813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701193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271119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564478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069288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962767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8480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4687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4386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6251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4652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57652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2957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8686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9900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3712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94787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806057"/>
      </p:ext>
    </p:extLst>
  </p:cSld>
  <p:clrMapOvr>
    <a:masterClrMapping/>
  </p:clrMapOvr>
  <p:transition spd="med" advTm="500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101686"/>
      </p:ext>
    </p:extLst>
  </p:cSld>
  <p:clrMapOvr>
    <a:masterClrMapping/>
  </p:clrMapOvr>
  <p:transition spd="med" advTm="500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757345"/>
      </p:ext>
    </p:extLst>
  </p:cSld>
  <p:clrMapOvr>
    <a:masterClrMapping/>
  </p:clrMapOvr>
  <p:transition spd="med" advTm="500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387987"/>
      </p:ext>
    </p:extLst>
  </p:cSld>
  <p:clrMapOvr>
    <a:masterClrMapping/>
  </p:clrMapOvr>
  <p:transition spd="med" advTm="500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004802"/>
      </p:ext>
    </p:extLst>
  </p:cSld>
  <p:clrMapOvr>
    <a:masterClrMapping/>
  </p:clrMapOvr>
  <p:transition spd="med" advTm="500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056206"/>
      </p:ext>
    </p:extLst>
  </p:cSld>
  <p:clrMapOvr>
    <a:masterClrMapping/>
  </p:clrMapOvr>
  <p:transition spd="med" advTm="500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489624"/>
      </p:ext>
    </p:extLst>
  </p:cSld>
  <p:clrMapOvr>
    <a:masterClrMapping/>
  </p:clrMapOvr>
  <p:transition spd="med" advTm="5000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191617"/>
      </p:ext>
    </p:extLst>
  </p:cSld>
  <p:clrMapOvr>
    <a:masterClrMapping/>
  </p:clrMapOvr>
  <p:transition spd="med" advTm="5000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189975"/>
      </p:ext>
    </p:extLst>
  </p:cSld>
  <p:clrMapOvr>
    <a:masterClrMapping/>
  </p:clrMapOvr>
  <p:transition spd="med" advTm="5000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704594"/>
      </p:ext>
    </p:extLst>
  </p:cSld>
  <p:clrMapOvr>
    <a:masterClrMapping/>
  </p:clrMapOvr>
  <p:transition spd="med" advTm="5000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035075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661629-12F1-42BC-AFDA-755AC4CE4404}" type="datetimeFigureOut">
              <a:rPr lang="es-ES"/>
              <a:pPr>
                <a:defRPr/>
              </a:pPr>
              <a:t>21/03/2015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935A19-36AC-41BF-B000-F17F78FA9D1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0">
              <a:srgbClr val="292929"/>
            </a:gs>
            <a:gs pos="34000">
              <a:srgbClr val="9D9D9D"/>
            </a:gs>
            <a:gs pos="0">
              <a:srgbClr val="EAEAEA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63375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0">
              <a:srgbClr val="292929"/>
            </a:gs>
            <a:gs pos="34000">
              <a:srgbClr val="9D9D9D"/>
            </a:gs>
            <a:gs pos="0">
              <a:srgbClr val="EAEAEA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134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Relationship Id="rId4" Type="http://schemas.openxmlformats.org/officeDocument/2006/relationships/slide" Target="slide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piritscienceandmetaphysics.com/out-of-body-experiences-validated-by-scientific-study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taylormarshall.com/2011/06/you-are-not-allowed-to-name-your.html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verydayislikewednesday.blogspot.com/2012/02/two-childrens-books-about-childrens.html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macabremuseum.com/collections-database/ghost-family-spirit-photograph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beforeitsnews.com/beyond-science/2013/09/scientist-photographs-the-soul-leaving-the-body-2443674.html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piritscienceandmetaphysics.com/out-of-body-experiences-validated-by-scientific-study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taylormarshall.com/2011/06/you-are-not-allowed-to-name-your.html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everydayislikewednesday.blogspot.com/2012/02/two-childrens-books-about-childrens.html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macabremuseum.com/collections-database/ghost-family-spirit-photograph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beforeitsnews.com/beyond-science/2013/09/scientist-photographs-the-soul-leaving-the-body-2443674.html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3">
            <a:lum/>
          </a:blip>
          <a:srcRect/>
          <a:stretch>
            <a:fillRect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 rot="20639466">
            <a:off x="380332" y="3245436"/>
            <a:ext cx="5658317" cy="1699637"/>
          </a:xfrm>
          <a:custGeom>
            <a:avLst/>
            <a:gdLst>
              <a:gd name="connsiteX0" fmla="*/ 0 w 5611764"/>
              <a:gd name="connsiteY0" fmla="*/ 0 h 1416511"/>
              <a:gd name="connsiteX1" fmla="*/ 5611764 w 5611764"/>
              <a:gd name="connsiteY1" fmla="*/ 0 h 1416511"/>
              <a:gd name="connsiteX2" fmla="*/ 5611764 w 5611764"/>
              <a:gd name="connsiteY2" fmla="*/ 1416511 h 1416511"/>
              <a:gd name="connsiteX3" fmla="*/ 0 w 5611764"/>
              <a:gd name="connsiteY3" fmla="*/ 1416511 h 1416511"/>
              <a:gd name="connsiteX4" fmla="*/ 0 w 5611764"/>
              <a:gd name="connsiteY4" fmla="*/ 0 h 1416511"/>
              <a:gd name="connsiteX0" fmla="*/ 0 w 5658317"/>
              <a:gd name="connsiteY0" fmla="*/ 0 h 1699637"/>
              <a:gd name="connsiteX1" fmla="*/ 5658317 w 5658317"/>
              <a:gd name="connsiteY1" fmla="*/ 283126 h 1699637"/>
              <a:gd name="connsiteX2" fmla="*/ 5658317 w 5658317"/>
              <a:gd name="connsiteY2" fmla="*/ 1699637 h 1699637"/>
              <a:gd name="connsiteX3" fmla="*/ 46553 w 5658317"/>
              <a:gd name="connsiteY3" fmla="*/ 1699637 h 1699637"/>
              <a:gd name="connsiteX4" fmla="*/ 0 w 5658317"/>
              <a:gd name="connsiteY4" fmla="*/ 0 h 1699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58317" h="1699637">
                <a:moveTo>
                  <a:pt x="0" y="0"/>
                </a:moveTo>
                <a:lnTo>
                  <a:pt x="5658317" y="283126"/>
                </a:lnTo>
                <a:lnTo>
                  <a:pt x="5658317" y="1699637"/>
                </a:lnTo>
                <a:lnTo>
                  <a:pt x="46553" y="1699637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none" lIns="91440" tIns="45720" rIns="91440" bIns="45720">
            <a:prstTxWarp prst="textFadeRight">
              <a:avLst>
                <a:gd name="adj" fmla="val 47549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¿ Hay un más allá… ?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sp>
        <p:nvSpPr>
          <p:cNvPr id="6" name="5 CuadroTexto">
            <a:hlinkClick r:id="rId4" action="ppaction://hlinksldjump"/>
          </p:cNvPr>
          <p:cNvSpPr txBox="1"/>
          <p:nvPr/>
        </p:nvSpPr>
        <p:spPr>
          <a:xfrm>
            <a:off x="5076056" y="6279703"/>
            <a:ext cx="2160240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AUTOMATICA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AQUI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411761" y="6279703"/>
            <a:ext cx="2160239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MANUAL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EN LA PANTALLA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911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litter dir="u" pattern="hexagon"/>
        <p:sndAc>
          <p:stSnd loop="1">
            <p:snd r:embed="rId2" name="Ema -  1 Phantom of the Opera ( Mix ).wav"/>
          </p:stSnd>
        </p:sndAc>
      </p:transition>
    </mc:Choice>
    <mc:Fallback>
      <p:transition spd="slow">
        <p:fade/>
        <p:sndAc>
          <p:stSnd loop="1">
            <p:snd r:embed="rId2" name="Ema -  1 Phantom of the Opera ( Mix 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8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milio\Desktop\_Reikimanoconbrill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15" y="417350"/>
            <a:ext cx="6223777" cy="466783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520" y="116632"/>
            <a:ext cx="864096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¿</a:t>
            </a:r>
            <a:r>
              <a:rPr lang="es-MX" sz="2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Hay un más allá</a:t>
            </a:r>
            <a:r>
              <a:rPr lang="es-MX" sz="2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Ha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habido muchos casos donde la gente dice que han muerto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y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vió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el más allá, pero luego fueron traídas a la vida.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Sus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historias son verdaderamente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fascinantes,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incluso reconfortantes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y tal vez incluso un poco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aterradoras.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5868144" y="1700808"/>
            <a:ext cx="31318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Esa es la pregunta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con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que mucha gente lucha,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pero no lo sabremos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hasta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que perecemos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de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esta vida...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¿? </a:t>
            </a:r>
          </a:p>
        </p:txBody>
      </p:sp>
    </p:spTree>
    <p:extLst>
      <p:ext uri="{BB962C8B-B14F-4D97-AF65-F5344CB8AC3E}">
        <p14:creationId xmlns:p14="http://schemas.microsoft.com/office/powerpoint/2010/main" val="20863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971600" y="44624"/>
            <a:ext cx="7164288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La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parte más interesante es también la más espeluznante: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muchos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de estos extraños compartieron experiencias similares mientras estaban "muertos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".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9 cosas que pasarán cuando te mueras,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según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estas personas.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Esto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es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todo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lo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que han visto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, oído 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sentido…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 </a:t>
            </a:r>
          </a:p>
        </p:txBody>
      </p:sp>
      <p:pic>
        <p:nvPicPr>
          <p:cNvPr id="2050" name="Picture 2" descr="C:\Users\Emilio\Desktop\adios-mi-am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675" y="1124744"/>
            <a:ext cx="6350000" cy="4699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20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Comprimir\Image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6672"/>
            <a:ext cx="5818565" cy="458828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71600" y="44624"/>
            <a:ext cx="7200800" cy="731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1.)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la luz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Debaere</a:t>
            </a:r>
            <a:r>
              <a:rPr lang="es-MX" sz="2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La mayoría de las personas que han muerto reportaron haber visto la famosa "luz al final del túnel".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Es la ocurrencia más común que la gente tiene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cuando son técnicamente muertos.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5385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Comprimir\Image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31" y="159708"/>
            <a:ext cx="6422586" cy="312527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572000" y="44624"/>
            <a:ext cx="457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2.)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pueden 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ver 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su 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cuerpo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156176" y="1628800"/>
            <a:ext cx="2232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i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  <a:hlinkClick r:id="rId3"/>
              </a:rPr>
              <a:t>Spirits</a:t>
            </a:r>
            <a:r>
              <a:rPr lang="es-MX" sz="2000" b="1" i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  <a:hlinkClick r:id="rId3"/>
              </a:rPr>
              <a:t> </a:t>
            </a:r>
            <a:r>
              <a:rPr lang="es-MX" sz="2000" b="1" i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  <a:hlinkClick r:id="rId3"/>
              </a:rPr>
              <a:t>cience</a:t>
            </a:r>
            <a:r>
              <a:rPr lang="es-MX" sz="2000" b="1" i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  <a:hlinkClick r:id="rId3"/>
              </a:rPr>
              <a:t> </a:t>
            </a:r>
            <a:endParaRPr lang="es-MX" sz="2000" b="1" i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  <a:hlinkClick r:id="rId3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i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  <a:hlinkClick r:id="rId3"/>
              </a:rPr>
              <a:t>and </a:t>
            </a:r>
            <a:r>
              <a:rPr lang="es-MX" sz="2000" b="1" i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  <a:hlinkClick r:id="rId3"/>
              </a:rPr>
              <a:t>metaphysics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3140968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Muchas personas tienen esta "experiencia fuera del cuerpo" y ven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su cuerpo sin vida debajo de ellos cuando son técnicamente muertos.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Eso significa que son un espíritu incorpóreo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flotando por encima de su cuerpo.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Pueden ver todo lo que está pasando en la habitación y que está en él.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 Cualquier intento de restaurar la conectividad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entre la conciencia y el cuerpo físico falla,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dejando a la persona desesperada por varios momentos.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548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Comprimir\Imagen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74481"/>
            <a:ext cx="4413676" cy="5490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572000" y="404664"/>
            <a:ext cx="4572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3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.)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Angeles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 Guardianes</a:t>
            </a:r>
            <a:endParaRPr lang="es-MX" sz="32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 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tayloemarshall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srgbClr val="000000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Numerosas personas afirmaron haber visto al menos un ángel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espíritu mirando por encima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de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ellos y aparentemente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teniendo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cuidado de ellos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durante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su breve parada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garras de la muerte.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Algunos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dicen que son ayudados por el espíritu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través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del mas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alla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antes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de 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sean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envíados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a su cuerpo.</a:t>
            </a:r>
          </a:p>
        </p:txBody>
      </p:sp>
    </p:spTree>
    <p:extLst>
      <p:ext uri="{BB962C8B-B14F-4D97-AF65-F5344CB8AC3E}">
        <p14:creationId xmlns:p14="http://schemas.microsoft.com/office/powerpoint/2010/main" val="176190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5817458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Muchas personas dicen que fueron visitados por su madre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a través de visiones, mientras estaban en su lecho de muerte o muerto.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4098" name="Picture 2" descr="E:\Comprimir\Imagen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124744"/>
            <a:ext cx="5472608" cy="45290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-27384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4.)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Son 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visitados por su madre 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835696" y="2740488"/>
            <a:ext cx="148309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Everyday</a:t>
            </a:r>
            <a:r>
              <a:rPr lang="es-MX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 </a:t>
            </a:r>
            <a:endParaRPr lang="es-MX" sz="2000" i="1" dirty="0">
              <a:solidFill>
                <a:srgbClr val="000000"/>
              </a:solidFill>
              <a:latin typeface="Arial"/>
              <a:ea typeface="Times New Roman"/>
              <a:cs typeface="Times New Roman"/>
              <a:hlinkClick r:id="rId3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is</a:t>
            </a:r>
            <a:r>
              <a:rPr lang="es-MX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 </a:t>
            </a:r>
            <a:r>
              <a:rPr lang="es-MX" sz="2000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like</a:t>
            </a:r>
            <a:r>
              <a:rPr lang="es-MX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 </a:t>
            </a:r>
            <a:endParaRPr lang="es-MX" sz="2000" i="1" dirty="0">
              <a:solidFill>
                <a:srgbClr val="000000"/>
              </a:solidFill>
              <a:latin typeface="Arial"/>
              <a:ea typeface="Times New Roman"/>
              <a:cs typeface="Times New Roman"/>
              <a:hlinkClick r:id="rId3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wednesday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0847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51520" y="4149080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</a:rPr>
              <a:t>Si usted tiene una familia numerosa, prepárate verlos de nuevo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</a:rPr>
              <a:t>en el más allá.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</a:rPr>
              <a:t>Muchas personas que han muerto y vuelven a la vida dicen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</a:rPr>
              <a:t>que vieron a sus familiares mientras que detenerse en el más allá.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</a:rPr>
              <a:t>Al parecer algunos de ellos incluso son recibidos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</a:rPr>
              <a:t>por lo que parece ser una gran fiesta por sus parientes muertos.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5122" name="Picture 2" descr="E:\Comprimir\Imagen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556792"/>
            <a:ext cx="4267200" cy="25336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-36512" y="40151"/>
            <a:ext cx="9180512" cy="1578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5.)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Ven a Parientes muertos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 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r>
              <a:rPr lang="es-MX" sz="2000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Macabre</a:t>
            </a:r>
            <a:r>
              <a:rPr lang="es-MX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 </a:t>
            </a:r>
            <a:r>
              <a:rPr lang="es-MX" sz="2000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museum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2514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Comprimir\Imagen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7605915" cy="4176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520" y="4581128"/>
            <a:ext cx="86409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Prepárate a revivir los mejores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los peores momentos.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Muchas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personas ven sus vidas flash ante sus ojos en la muerte cerca o incluso muerte post experiencias.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Verán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sus logros y sus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recuerdos, jugar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ante sus ojos,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como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una presentación de su vida.</a:t>
            </a:r>
            <a:endParaRPr lang="es-MX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75856" y="-27384"/>
            <a:ext cx="229524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6.)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vida 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Flash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812360" y="2492896"/>
            <a:ext cx="9989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500px </a:t>
            </a:r>
          </a:p>
        </p:txBody>
      </p:sp>
    </p:spTree>
    <p:extLst>
      <p:ext uri="{BB962C8B-B14F-4D97-AF65-F5344CB8AC3E}">
        <p14:creationId xmlns:p14="http://schemas.microsoft.com/office/powerpoint/2010/main" val="161458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236835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7.)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Experiencias cercanas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Mucha gente relata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su capacidad para ver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y oír 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la gente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la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habitación,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 intentar interactuar con ellos, pero no pueden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porque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su cuerpo sin vida y su espíritu/conciencia permanece despierto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.</a:t>
            </a:r>
          </a:p>
        </p:txBody>
      </p:sp>
      <p:pic>
        <p:nvPicPr>
          <p:cNvPr id="7170" name="Picture 2" descr="E:\Comprimir\Imagen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51347"/>
            <a:ext cx="6480720" cy="38019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588224" y="3717032"/>
            <a:ext cx="25557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Son inútiles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todos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los intentos de llegar a la gente alrededor de ellos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para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reconocerlas. </a:t>
            </a:r>
            <a:endParaRPr lang="es-MX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3268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4894128"/>
            <a:ext cx="9144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Una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gran mayoría,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ha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dicho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que los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difuntos que han regresado a la vida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 sentían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una abrumadora sensación de paz y tranquilidad.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tan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poderosa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amorosa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que el alma/conciencia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no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sabe comprender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su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sentido calmante. </a:t>
            </a:r>
            <a:endParaRPr lang="es-MX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8194" name="Picture 2" descr="E:\Comprimir\Imagen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404664"/>
            <a:ext cx="5836661" cy="4377497"/>
          </a:xfrm>
          <a:prstGeom prst="ellipse">
            <a:avLst/>
          </a:prstGeom>
          <a:ln w="190500" cap="rnd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1"/>
              <a:tileRect/>
            </a:gra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215272" y="2492896"/>
            <a:ext cx="28761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 err="1">
                <a:solidFill>
                  <a:srgbClr val="1F497D">
                    <a:lumMod val="40000"/>
                    <a:lumOff val="60000"/>
                  </a:srgbClr>
                </a:solidFill>
                <a:latin typeface="Arial Rounded MT Bold" panose="020F0704030504030204" pitchFamily="34" charset="0"/>
                <a:ea typeface="Calibri"/>
                <a:cs typeface="Times New Roman"/>
              </a:rPr>
              <a:t>The</a:t>
            </a:r>
            <a:r>
              <a:rPr lang="es-MX" sz="2000" dirty="0">
                <a:solidFill>
                  <a:srgbClr val="1F497D">
                    <a:lumMod val="40000"/>
                    <a:lumOff val="60000"/>
                  </a:srgbClr>
                </a:solidFill>
                <a:latin typeface="Arial Rounded MT Bold" panose="020F0704030504030204" pitchFamily="34" charset="0"/>
                <a:ea typeface="Calibri"/>
                <a:cs typeface="Times New Roman"/>
              </a:rPr>
              <a:t> American </a:t>
            </a:r>
            <a:r>
              <a:rPr lang="es-MX" sz="2000" dirty="0" err="1">
                <a:solidFill>
                  <a:srgbClr val="1F497D">
                    <a:lumMod val="40000"/>
                    <a:lumOff val="60000"/>
                  </a:srgbClr>
                </a:solidFill>
                <a:latin typeface="Arial Rounded MT Bold" panose="020F0704030504030204" pitchFamily="34" charset="0"/>
                <a:ea typeface="Calibri"/>
                <a:cs typeface="Times New Roman"/>
              </a:rPr>
              <a:t>Jesus</a:t>
            </a:r>
            <a:r>
              <a:rPr lang="es-MX" sz="2000" dirty="0">
                <a:solidFill>
                  <a:srgbClr val="1F497D">
                    <a:lumMod val="40000"/>
                    <a:lumOff val="60000"/>
                  </a:srgbClr>
                </a:solidFill>
                <a:latin typeface="Arial Rounded MT Bold" panose="020F0704030504030204" pitchFamily="34" charset="0"/>
                <a:ea typeface="Calibri"/>
                <a:cs typeface="Times New Roman"/>
              </a:rPr>
              <a:t> </a:t>
            </a:r>
            <a:endParaRPr lang="es-MX" sz="2000" dirty="0">
              <a:solidFill>
                <a:srgbClr val="1F497D">
                  <a:lumMod val="40000"/>
                  <a:lumOff val="60000"/>
                </a:srgbClr>
              </a:solidFill>
              <a:latin typeface="Arial Rounded MT Bold" panose="020F0704030504030204" pitchFamily="34" charset="0"/>
              <a:ea typeface="Calibri"/>
              <a:cs typeface="Times New Roman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870053" y="539969"/>
            <a:ext cx="108632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8.)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PAZ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960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Comprimir\Imagen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819991"/>
            <a:ext cx="4602163" cy="280349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2" name="1 Rectángulo"/>
          <p:cNvSpPr/>
          <p:nvPr/>
        </p:nvSpPr>
        <p:spPr>
          <a:xfrm>
            <a:off x="4701070" y="-27384"/>
            <a:ext cx="375936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9.)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No 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quieren volver </a:t>
            </a:r>
            <a:endParaRPr lang="es-MX" sz="3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4077072"/>
            <a:ext cx="913889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Durante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esta vida, nunca sabremos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sucede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una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vez 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cruzamos.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Tal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vez habrá una luz brillante y muchos seres queridos...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tal vez sólo nos sentiremos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felices.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Pero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una cosa es cierta...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¿ si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una persona falleció 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sintió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estaba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en el cielo,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sólo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para ser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expulsada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traída de vuelta ?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332656"/>
            <a:ext cx="429031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Según numerosos informes,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la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experiencia de la muerte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es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tan tranquila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relajante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muchas personas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la experimentan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no desean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volver a despertar a la vida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Imagina sentir algo tan bueno que no quieres volver a la vida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que ha estado luchando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difícilmente por ser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retenida.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411250" y="3343983"/>
            <a:ext cx="2289409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r>
              <a:rPr lang="es-MX" sz="24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  <a:hlinkClick r:id="rId3"/>
              </a:rPr>
              <a:t>Before</a:t>
            </a:r>
            <a:r>
              <a:rPr lang="es-MX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  <a:hlinkClick r:id="rId3"/>
              </a:rPr>
              <a:t> </a:t>
            </a:r>
            <a:r>
              <a:rPr lang="es-MX" sz="24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  <a:hlinkClick r:id="rId3"/>
              </a:rPr>
              <a:t>its</a:t>
            </a:r>
            <a:r>
              <a:rPr lang="es-MX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  <a:hlinkClick r:id="rId3"/>
              </a:rPr>
              <a:t> news</a:t>
            </a:r>
            <a:endParaRPr lang="es-MX" sz="2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5353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>
          <a:gsLst>
            <a:gs pos="100000">
              <a:srgbClr val="292929"/>
            </a:gs>
            <a:gs pos="34000">
              <a:srgbClr val="9D9D9D"/>
            </a:gs>
            <a:gs pos="0">
              <a:srgbClr val="EAEAEA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620688"/>
            <a:ext cx="9138895" cy="1138773"/>
          </a:xfrm>
          <a:prstGeom prst="rect">
            <a:avLst/>
          </a:prstGeom>
          <a:gradFill>
            <a:gsLst>
              <a:gs pos="100000">
                <a:srgbClr val="292929"/>
              </a:gs>
              <a:gs pos="34000">
                <a:srgbClr val="9D9D9D"/>
              </a:gs>
              <a:gs pos="0">
                <a:srgbClr val="EAEAEA"/>
              </a:gs>
            </a:gsLst>
            <a:path path="shape">
              <a:fillToRect l="50000" t="50000" r="50000" b="50000"/>
            </a:path>
          </a:gradFill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Bueno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eso será un infierno…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 </a:t>
            </a:r>
          </a:p>
        </p:txBody>
      </p:sp>
      <p:pic>
        <p:nvPicPr>
          <p:cNvPr id="4098" name="Picture 2" descr="C:\Users\Emilio\Desktop\Fantasm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088" y="1700808"/>
            <a:ext cx="737846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89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1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1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 shadeToTitle="1">
        <a:blipFill dpi="0" rotWithShape="1">
          <a:blip r:embed="rId3">
            <a:lum/>
          </a:blip>
          <a:srcRect/>
          <a:stretch>
            <a:fillRect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 rot="20639466">
            <a:off x="465024" y="3516653"/>
            <a:ext cx="5611764" cy="141651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FadeRight">
              <a:avLst>
                <a:gd name="adj" fmla="val 47549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i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¿ Hay un más allá… ?</a:t>
            </a:r>
            <a:endParaRPr lang="es-MX" sz="5400" b="1" i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50453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0">
        <p:sndAc>
          <p:stSnd>
            <p:snd r:embed="rId2" name="Ema -  1 Phantom of the Opera ( Mix ).wav"/>
          </p:stSnd>
        </p:sndAc>
      </p:transition>
    </mc:Choice>
    <mc:Fallback>
      <p:transition advTm="0">
        <p:sndAc>
          <p:stSnd>
            <p:snd r:embed="rId2" name="Ema -  1 Phantom of the Opera ( Mix 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milio\Desktop\_Reikimanoconbrill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15" y="417350"/>
            <a:ext cx="6223777" cy="466783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520" y="116632"/>
            <a:ext cx="864096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¿</a:t>
            </a:r>
            <a:r>
              <a:rPr lang="es-MX" sz="2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Hay un más allá</a:t>
            </a:r>
            <a:r>
              <a:rPr lang="es-MX" sz="2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Ha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habido muchos casos donde la gente dice que han muerto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y </a:t>
            </a:r>
            <a:r>
              <a:rPr lang="es-MX" sz="20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vió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el más allá, pero luego fueron traídas a la vida.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Sus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historias son verdaderamente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fascinantes,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incluso reconfortantes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y tal vez incluso un poco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aterradoras.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5868144" y="1700808"/>
            <a:ext cx="31318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Esa es la pregunta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con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que mucha gente lucha,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pero no lo sabremos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hasta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que perecemos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de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esta vida...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¿? </a:t>
            </a:r>
          </a:p>
        </p:txBody>
      </p:sp>
    </p:spTree>
    <p:extLst>
      <p:ext uri="{BB962C8B-B14F-4D97-AF65-F5344CB8AC3E}">
        <p14:creationId xmlns:p14="http://schemas.microsoft.com/office/powerpoint/2010/main" val="104327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25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3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2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1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8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7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6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36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1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8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971600" y="44624"/>
            <a:ext cx="7164288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La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parte más interesante es también la más espeluznante: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muchos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de estos extraños compartieron experiencias similares mientras estaban "muertos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".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9 cosas que pasarán cuando te mueras,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según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estas personas.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Esto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es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todo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lo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que han visto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, oído 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sentido…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alibri"/>
              </a:rPr>
              <a:t> </a:t>
            </a:r>
          </a:p>
        </p:txBody>
      </p:sp>
      <p:pic>
        <p:nvPicPr>
          <p:cNvPr id="2050" name="Picture 2" descr="C:\Users\Emilio\Desktop\adios-mi-am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675" y="1124744"/>
            <a:ext cx="6350000" cy="4699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975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625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1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Comprimir\Image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6672"/>
            <a:ext cx="5818565" cy="458828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71600" y="44624"/>
            <a:ext cx="7200800" cy="766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1.)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la luz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b="1" i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00FF"/>
                </a:solidFill>
                <a:latin typeface="Arial"/>
                <a:ea typeface="Times New Roman"/>
                <a:cs typeface="Times New Roman"/>
              </a:rPr>
              <a:t>Debaere</a:t>
            </a:r>
            <a:r>
              <a:rPr lang="es-MX" sz="2400" b="1" i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latin typeface="Arial"/>
                <a:ea typeface="Times New Roman"/>
                <a:cs typeface="Times New Roman"/>
              </a:rPr>
              <a:t>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La mayoría de las personas que han muerto reportaron haber visto la famosa "luz al final del túnel".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Es la ocurrencia más común que la gente tiene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cuando son técnicamente muertos.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4075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5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6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Comprimir\Image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31" y="159708"/>
            <a:ext cx="6422586" cy="312527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572000" y="44624"/>
            <a:ext cx="457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2.)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pueden 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ver 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su 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cuerpo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156176" y="1628800"/>
            <a:ext cx="2232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i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  <a:hlinkClick r:id="rId3"/>
              </a:rPr>
              <a:t>Spirits</a:t>
            </a:r>
            <a:r>
              <a:rPr lang="es-MX" sz="2000" b="1" i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  <a:hlinkClick r:id="rId3"/>
              </a:rPr>
              <a:t> </a:t>
            </a:r>
            <a:r>
              <a:rPr lang="es-MX" sz="2000" b="1" i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  <a:hlinkClick r:id="rId3"/>
              </a:rPr>
              <a:t>cience</a:t>
            </a:r>
            <a:r>
              <a:rPr lang="es-MX" sz="2000" b="1" i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  <a:hlinkClick r:id="rId3"/>
              </a:rPr>
              <a:t> </a:t>
            </a:r>
            <a:endParaRPr lang="es-MX" sz="2000" b="1" i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  <a:hlinkClick r:id="rId3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i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  <a:hlinkClick r:id="rId3"/>
              </a:rPr>
              <a:t>and </a:t>
            </a:r>
            <a:r>
              <a:rPr lang="es-MX" sz="2000" b="1" i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latin typeface="Arial"/>
                <a:ea typeface="Times New Roman"/>
                <a:cs typeface="Times New Roman"/>
                <a:hlinkClick r:id="rId3"/>
              </a:rPr>
              <a:t>metaphysics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3140968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Muchas personas tienen esta "experiencia fuera del cuerpo" y ven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su cuerpo sin vida debajo de ellos cuando son técnicamente muertos.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Eso significa que son un espíritu incorpóreo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flotando por encima de su cuerpo.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Pueden ver todo lo que está pasando en la habitación y que está en él.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 Cualquier intento de restaurar la conectividad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entre la conciencia y el cuerpo físico falla,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dejando a la persona desesperada por varios momentos.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9115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5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3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8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6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6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8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6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27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775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13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425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Comprimir\Imagen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74481"/>
            <a:ext cx="4413676" cy="54908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572000" y="404664"/>
            <a:ext cx="45720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3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.)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 err="1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Angeles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 Guardianes</a:t>
            </a:r>
            <a:endParaRPr lang="es-MX" sz="32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 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Tayloe</a:t>
            </a:r>
            <a:r>
              <a:rPr lang="es-MX" sz="2000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 </a:t>
            </a:r>
            <a:r>
              <a:rPr lang="es-MX" sz="2000" b="1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marshall</a:t>
            </a:r>
            <a:endParaRPr lang="es-MX" sz="2000" b="1" i="1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srgbClr val="000000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Numerosas personas afirmaron haber visto al menos un ángel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espíritu mirando por encima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de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ellos y aparentemente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teniendo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cuidado de ellos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durante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su breve parada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garras de la muerte.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Algunos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dicen que son ayudados por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un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espíritu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través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del mas allá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antes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de 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sean enviados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a su cuerpo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12159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4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9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325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875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125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4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625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725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75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025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435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775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5817458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Muchas personas dicen que fueron visitados por su madre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a través de visiones, mientras estaban en su lecho de muerte o muerto.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4098" name="Picture 2" descr="E:\Comprimir\Imagen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124744"/>
            <a:ext cx="5472608" cy="45290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-27384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4.)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Son 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visitados por su madre 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793216" y="2740488"/>
            <a:ext cx="156805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Everyday</a:t>
            </a:r>
            <a:r>
              <a:rPr lang="es-MX" sz="2000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 </a:t>
            </a:r>
            <a:endParaRPr lang="es-MX" sz="2000" b="1" i="1" dirty="0">
              <a:solidFill>
                <a:srgbClr val="000000"/>
              </a:solidFill>
              <a:latin typeface="Arial"/>
              <a:ea typeface="Times New Roman"/>
              <a:cs typeface="Times New Roman"/>
              <a:hlinkClick r:id="rId3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is</a:t>
            </a:r>
            <a:r>
              <a:rPr lang="es-MX" sz="2000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 </a:t>
            </a:r>
            <a:r>
              <a:rPr lang="es-MX" sz="2000" b="1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like</a:t>
            </a:r>
            <a:r>
              <a:rPr lang="es-MX" sz="2000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 </a:t>
            </a:r>
            <a:endParaRPr lang="es-MX" sz="2000" b="1" i="1" dirty="0">
              <a:solidFill>
                <a:srgbClr val="000000"/>
              </a:solidFill>
              <a:latin typeface="Arial"/>
              <a:ea typeface="Times New Roman"/>
              <a:cs typeface="Times New Roman"/>
              <a:hlinkClick r:id="rId3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wednesday</a:t>
            </a:r>
            <a:endParaRPr lang="es-MX" sz="2000" b="1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9788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25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7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92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9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51520" y="4149080"/>
            <a:ext cx="8640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</a:rPr>
              <a:t>Si tienes una familia numerosa,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</a:rPr>
              <a:t>prepárate a verlos de nuevo en el más allá.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</a:rPr>
              <a:t>Muchas personas que han muerto y vuelven a la vida dicen…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</a:rPr>
              <a:t>que vieron a sus familiares mientras se dirigían al más allá.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</a:rPr>
              <a:t>Al parecer algunos de ellos incluso fueron recibidos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</a:rPr>
              <a:t>con lo que parece ser una gran fiesta, por sus parientes muertos.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</a:rPr>
              <a:t>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5122" name="Picture 2" descr="E:\Comprimir\Imagen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556792"/>
            <a:ext cx="4267200" cy="25336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-36512" y="40151"/>
            <a:ext cx="9180512" cy="1578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5.)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Ven a Parientes muertos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Times New Roman"/>
                <a:cs typeface="Times New Roman"/>
              </a:rPr>
              <a:t> 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r>
              <a:rPr lang="es-MX" sz="2000" b="1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Macabre</a:t>
            </a:r>
            <a:r>
              <a:rPr lang="es-MX" sz="2000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 </a:t>
            </a:r>
            <a:r>
              <a:rPr lang="es-MX" sz="2000" b="1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museum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7160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75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75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2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52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32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Comprimir\Imagen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7605915" cy="4176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520" y="4581128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Prepárate a revivir los mejores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los peores momentos.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Muchas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personas ven sus vidas flash ante sus ojos en la muerte cerca o incluso muerte post experiencias.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Verán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sus logros y sus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recuerdos, jugar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ante sus ojos,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como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una presentación de su vida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cs typeface="Times New Roman"/>
              </a:rPr>
              <a:t> </a:t>
            </a:r>
            <a:endParaRPr lang="es-MX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428884" y="44624"/>
            <a:ext cx="229524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6.)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vida 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Flash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812360" y="2492896"/>
            <a:ext cx="9989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i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500px </a:t>
            </a:r>
          </a:p>
        </p:txBody>
      </p:sp>
    </p:spTree>
    <p:extLst>
      <p:ext uri="{BB962C8B-B14F-4D97-AF65-F5344CB8AC3E}">
        <p14:creationId xmlns:p14="http://schemas.microsoft.com/office/powerpoint/2010/main" val="245963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7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2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37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325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125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9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236835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7.)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Experiencias cercanas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Mucha gente relata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su capacidad para ver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y oír 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la gente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la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habitación,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 intentar interactuar con ellos, pero no pueden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porque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su cuerpo sin vida y su espíritu/conciencia permanece despierto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.</a:t>
            </a:r>
          </a:p>
        </p:txBody>
      </p:sp>
      <p:pic>
        <p:nvPicPr>
          <p:cNvPr id="7170" name="Picture 2" descr="E:\Comprimir\Imagen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51347"/>
            <a:ext cx="6480720" cy="38019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588224" y="3717032"/>
            <a:ext cx="25557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Son inútiles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todos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los intentos de llegar a la gente alrededor de ellos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para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reconocerlas.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 </a:t>
            </a:r>
            <a:endParaRPr lang="es-MX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904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2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4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4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9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9175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1125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4941168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Una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gran mayoría,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ha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dicho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que los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difuntos que han regresado a la vida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 sentían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una abrumadora sensación de paz y tranquilidad.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Es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tan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poderosa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amorosa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que el alma/conciencia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no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sabe comprender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su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sentido calmante.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cs typeface="Times New Roman"/>
              </a:rPr>
              <a:t> </a:t>
            </a:r>
            <a:endParaRPr lang="es-MX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alibri"/>
            </a:endParaRPr>
          </a:p>
        </p:txBody>
      </p:sp>
      <p:pic>
        <p:nvPicPr>
          <p:cNvPr id="8194" name="Picture 2" descr="E:\Comprimir\Imagen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32656"/>
            <a:ext cx="5836661" cy="4377497"/>
          </a:xfrm>
          <a:prstGeom prst="ellipse">
            <a:avLst/>
          </a:prstGeom>
          <a:ln w="190500" cap="rnd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1"/>
              <a:tileRect/>
            </a:gra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215272" y="2492896"/>
            <a:ext cx="28761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i="1" dirty="0" err="1">
                <a:solidFill>
                  <a:srgbClr val="1F497D">
                    <a:lumMod val="40000"/>
                    <a:lumOff val="60000"/>
                  </a:srgbClr>
                </a:solidFill>
                <a:latin typeface="Arial Rounded MT Bold" panose="020F0704030504030204" pitchFamily="34" charset="0"/>
                <a:ea typeface="Calibri"/>
                <a:cs typeface="Times New Roman"/>
              </a:rPr>
              <a:t>The</a:t>
            </a:r>
            <a:r>
              <a:rPr lang="es-MX" sz="2000" b="1" i="1" dirty="0">
                <a:solidFill>
                  <a:srgbClr val="1F497D">
                    <a:lumMod val="40000"/>
                    <a:lumOff val="60000"/>
                  </a:srgbClr>
                </a:solidFill>
                <a:latin typeface="Arial Rounded MT Bold" panose="020F0704030504030204" pitchFamily="34" charset="0"/>
                <a:ea typeface="Calibri"/>
                <a:cs typeface="Times New Roman"/>
              </a:rPr>
              <a:t> American </a:t>
            </a:r>
            <a:r>
              <a:rPr lang="es-MX" sz="2000" b="1" i="1" dirty="0" err="1">
                <a:solidFill>
                  <a:srgbClr val="1F497D">
                    <a:lumMod val="40000"/>
                    <a:lumOff val="60000"/>
                  </a:srgbClr>
                </a:solidFill>
                <a:latin typeface="Arial Rounded MT Bold" panose="020F0704030504030204" pitchFamily="34" charset="0"/>
                <a:ea typeface="Calibri"/>
                <a:cs typeface="Times New Roman"/>
              </a:rPr>
              <a:t>Jesus</a:t>
            </a:r>
            <a:r>
              <a:rPr lang="es-MX" sz="2000" b="1" i="1" dirty="0">
                <a:solidFill>
                  <a:srgbClr val="1F497D">
                    <a:lumMod val="40000"/>
                    <a:lumOff val="60000"/>
                  </a:srgbClr>
                </a:solidFill>
                <a:latin typeface="Arial Rounded MT Bold" panose="020F0704030504030204" pitchFamily="34" charset="0"/>
                <a:ea typeface="Calibri"/>
                <a:cs typeface="Times New Roman"/>
              </a:rPr>
              <a:t> </a:t>
            </a:r>
            <a:endParaRPr lang="es-MX" sz="2000" b="1" i="1" dirty="0">
              <a:solidFill>
                <a:srgbClr val="1F497D">
                  <a:lumMod val="40000"/>
                  <a:lumOff val="60000"/>
                </a:srgbClr>
              </a:solidFill>
              <a:latin typeface="Arial Rounded MT Bold" panose="020F0704030504030204" pitchFamily="34" charset="0"/>
              <a:ea typeface="Calibri"/>
              <a:cs typeface="Times New Roman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086077" y="551582"/>
            <a:ext cx="108632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8.)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 Rounded MT Bold" panose="020F0704030504030204" pitchFamily="34" charset="0"/>
                <a:ea typeface="Calibri"/>
                <a:cs typeface="Times New Roman"/>
              </a:rPr>
              <a:t>PAZ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 Rounded MT Bold" panose="020F0704030504030204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7473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8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3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925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425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6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Comprimir\Imagen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819991"/>
            <a:ext cx="4602163" cy="280349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2" name="1 Rectángulo"/>
          <p:cNvSpPr/>
          <p:nvPr/>
        </p:nvSpPr>
        <p:spPr>
          <a:xfrm>
            <a:off x="4701070" y="-27384"/>
            <a:ext cx="375936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9.) </a:t>
            </a:r>
            <a:endParaRPr lang="es-MX" sz="3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No </a:t>
            </a:r>
            <a:r>
              <a:rPr lang="es-MX" sz="32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quieren volver </a:t>
            </a:r>
            <a:endParaRPr lang="es-MX" sz="3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4077072"/>
            <a:ext cx="913889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Durante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esta vida, nunca sabremos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sucede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una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vez 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cruzamos.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Tal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vez habrá una luz brillante y muchos seres queridos...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tal vez sólo nos sentiremos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felices.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Pero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una cosa es cierta...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¿ si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una persona falleció 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sintió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estaba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en el cielo,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sólo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para ser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expulsada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traída de vuelta 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332656"/>
            <a:ext cx="429031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Según numerosos informes,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la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experiencia de la muerte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es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tan tranquila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y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relajante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muchas personas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que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la experimentan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no desean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volver a despertar a la vida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Imagina sentir algo tan bueno que no quieres volver a la vida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que ha estado luchando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difícilmente por ser 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retenida.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326291" y="3343983"/>
            <a:ext cx="2459327" cy="4897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r>
              <a:rPr lang="es-MX" sz="2400" b="1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Before</a:t>
            </a:r>
            <a:r>
              <a:rPr lang="es-MX" sz="2400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 </a:t>
            </a:r>
            <a:r>
              <a:rPr lang="es-MX" sz="2400" b="1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its</a:t>
            </a:r>
            <a:r>
              <a:rPr lang="es-MX" sz="2400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  <a:hlinkClick r:id="rId3"/>
              </a:rPr>
              <a:t> news</a:t>
            </a:r>
            <a:endParaRPr lang="es-MX" sz="2400" b="1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6115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7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3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1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625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57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925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1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12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39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525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4625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77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775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725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91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7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5" grpId="0" build="p"/>
      <p:bldP spid="6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 shadeToTitle="1">
        <a:gradFill>
          <a:gsLst>
            <a:gs pos="100000">
              <a:srgbClr val="292929"/>
            </a:gs>
            <a:gs pos="34000">
              <a:srgbClr val="9D9D9D"/>
            </a:gs>
            <a:gs pos="0">
              <a:srgbClr val="EAEAEA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620688"/>
            <a:ext cx="9138895" cy="1138773"/>
          </a:xfrm>
          <a:prstGeom prst="rect">
            <a:avLst/>
          </a:prstGeom>
          <a:gradFill>
            <a:gsLst>
              <a:gs pos="100000">
                <a:srgbClr val="292929"/>
              </a:gs>
              <a:gs pos="34000">
                <a:srgbClr val="9D9D9D"/>
              </a:gs>
              <a:gs pos="0">
                <a:srgbClr val="EAEAEA"/>
              </a:gs>
            </a:gsLst>
            <a:path path="shape">
              <a:fillToRect l="50000" t="50000" r="50000" b="50000"/>
            </a:path>
          </a:gradFill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Bueno</a:t>
            </a: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, </a:t>
            </a:r>
            <a:endParaRPr lang="es-MX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800" b="1" i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latin typeface="Arial"/>
                <a:ea typeface="Calibri"/>
                <a:cs typeface="Times New Roman"/>
              </a:rPr>
              <a:t>eso será un infierno…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rial"/>
                <a:ea typeface="Calibri"/>
                <a:cs typeface="Times New Roman"/>
              </a:rPr>
              <a:t> </a:t>
            </a:r>
          </a:p>
        </p:txBody>
      </p:sp>
      <p:pic>
        <p:nvPicPr>
          <p:cNvPr id="4098" name="Picture 2" descr="C:\Users\Emilio\Desktop\Fantasm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088" y="1700808"/>
            <a:ext cx="737846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323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125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1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18:38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21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The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phantom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of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the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opera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Richard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Clayderman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en </a:t>
            </a: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automatico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07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17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8000">
        <p:fade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-1044624" y="76470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</a:rPr>
              <a:t>.</a:t>
            </a:r>
            <a:endParaRPr lang="es-MX" dirty="0">
              <a:solidFill>
                <a:prstClr val="white">
                  <a:lumMod val="8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5094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>
        <p14:vortex dir="r"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1362</Words>
  <Application>Microsoft Office PowerPoint</Application>
  <PresentationFormat>Presentación en pantalla (4:3)</PresentationFormat>
  <Paragraphs>367</Paragraphs>
  <Slides>29</Slides>
  <Notes>0</Notes>
  <HiddenSlides>13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29</vt:i4>
      </vt:variant>
    </vt:vector>
  </HeadingPairs>
  <TitlesOfParts>
    <vt:vector size="38" baseType="lpstr">
      <vt:lpstr>Arial</vt:lpstr>
      <vt:lpstr>Calibri</vt:lpstr>
      <vt:lpstr>Arial Black</vt:lpstr>
      <vt:lpstr>Arial Narrow</vt:lpstr>
      <vt:lpstr>Kristen ITC</vt:lpstr>
      <vt:lpstr>2_Tema de Office</vt:lpstr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2015-03-21T13:32:37Z</dcterms:created>
  <dcterms:modified xsi:type="dcterms:W3CDTF">2015-03-22T01:23:17Z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