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72" r:id="rId2"/>
  </p:sldMasterIdLst>
  <p:sldIdLst>
    <p:sldId id="316" r:id="rId3"/>
    <p:sldId id="366" r:id="rId4"/>
    <p:sldId id="339" r:id="rId5"/>
    <p:sldId id="340" r:id="rId6"/>
    <p:sldId id="396" r:id="rId7"/>
    <p:sldId id="399" r:id="rId8"/>
    <p:sldId id="372" r:id="rId9"/>
    <p:sldId id="404" r:id="rId10"/>
    <p:sldId id="401" r:id="rId11"/>
    <p:sldId id="403" r:id="rId12"/>
    <p:sldId id="405" r:id="rId13"/>
    <p:sldId id="318" r:id="rId14"/>
    <p:sldId id="397" r:id="rId15"/>
    <p:sldId id="342" r:id="rId16"/>
    <p:sldId id="343" r:id="rId17"/>
    <p:sldId id="346" r:id="rId18"/>
    <p:sldId id="400" r:id="rId19"/>
    <p:sldId id="393" r:id="rId20"/>
    <p:sldId id="344" r:id="rId21"/>
    <p:sldId id="357" r:id="rId22"/>
    <p:sldId id="345" r:id="rId23"/>
    <p:sldId id="347" r:id="rId24"/>
    <p:sldId id="348" r:id="rId25"/>
    <p:sldId id="349" r:id="rId26"/>
    <p:sldId id="390" r:id="rId27"/>
    <p:sldId id="380" r:id="rId28"/>
    <p:sldId id="392" r:id="rId29"/>
    <p:sldId id="395" r:id="rId30"/>
    <p:sldId id="350" r:id="rId31"/>
    <p:sldId id="351" r:id="rId32"/>
    <p:sldId id="352" r:id="rId33"/>
    <p:sldId id="359" r:id="rId34"/>
    <p:sldId id="377" r:id="rId35"/>
    <p:sldId id="378" r:id="rId36"/>
    <p:sldId id="379" r:id="rId37"/>
    <p:sldId id="394" r:id="rId38"/>
    <p:sldId id="353" r:id="rId39"/>
    <p:sldId id="407" r:id="rId40"/>
    <p:sldId id="409" r:id="rId41"/>
    <p:sldId id="391" r:id="rId42"/>
    <p:sldId id="382" r:id="rId43"/>
    <p:sldId id="383" r:id="rId44"/>
    <p:sldId id="365" r:id="rId45"/>
    <p:sldId id="381" r:id="rId46"/>
    <p:sldId id="388" r:id="rId47"/>
    <p:sldId id="373" r:id="rId48"/>
    <p:sldId id="354" r:id="rId49"/>
    <p:sldId id="355" r:id="rId50"/>
    <p:sldId id="356" r:id="rId51"/>
    <p:sldId id="358" r:id="rId52"/>
    <p:sldId id="370" r:id="rId53"/>
    <p:sldId id="374" r:id="rId54"/>
    <p:sldId id="360" r:id="rId55"/>
    <p:sldId id="364" r:id="rId56"/>
    <p:sldId id="361" r:id="rId57"/>
    <p:sldId id="384" r:id="rId58"/>
    <p:sldId id="367" r:id="rId59"/>
    <p:sldId id="362" r:id="rId60"/>
    <p:sldId id="363" r:id="rId61"/>
    <p:sldId id="369" r:id="rId62"/>
    <p:sldId id="371" r:id="rId63"/>
    <p:sldId id="375" r:id="rId64"/>
    <p:sldId id="376" r:id="rId65"/>
    <p:sldId id="387" r:id="rId66"/>
    <p:sldId id="389" r:id="rId67"/>
    <p:sldId id="386" r:id="rId68"/>
    <p:sldId id="402" r:id="rId69"/>
    <p:sldId id="410" r:id="rId70"/>
    <p:sldId id="385" r:id="rId71"/>
    <p:sldId id="338" r:id="rId72"/>
    <p:sldId id="406" r:id="rId73"/>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8Lz9CqfFY/tImPmHGjQ+5w" hashData="cxDLYNuxzkY6HRSP2gf114Kb/AY"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a:srgbClr val="FF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19" autoAdjust="0"/>
    <p:restoredTop sz="94718" autoAdjust="0"/>
  </p:normalViewPr>
  <p:slideViewPr>
    <p:cSldViewPr>
      <p:cViewPr varScale="1">
        <p:scale>
          <a:sx n="75" d="100"/>
          <a:sy n="75" d="100"/>
        </p:scale>
        <p:origin x="-84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theme" Target="theme/theme1.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37E238C-1A38-4E19-8825-3E8C96D52BD8}" type="slidenum">
              <a:rPr lang="es-ES_tradnl"/>
              <a:pPr/>
              <a:t>‹Nº›</a:t>
            </a:fld>
            <a:endParaRPr lang="es-ES_tradnl"/>
          </a:p>
        </p:txBody>
      </p:sp>
    </p:spTree>
  </p:cSld>
  <p:clrMapOvr>
    <a:masterClrMapping/>
  </p:clrMapOvr>
  <p:transition spd="slow" advTm="5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C07F7FC-923B-47A4-9EC3-E7E42F2CE8C5}" type="slidenum">
              <a:rPr lang="es-ES_tradnl"/>
              <a:pPr/>
              <a:t>‹Nº›</a:t>
            </a:fld>
            <a:endParaRPr lang="es-ES_tradnl"/>
          </a:p>
        </p:txBody>
      </p:sp>
    </p:spTree>
  </p:cSld>
  <p:clrMapOvr>
    <a:masterClrMapping/>
  </p:clrMapOvr>
  <p:transition spd="slow" advTm="5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1D4825F-06F6-43D5-AF32-A4C5FE6C32CF}" type="slidenum">
              <a:rPr lang="es-ES_tradnl"/>
              <a:pPr/>
              <a:t>‹Nº›</a:t>
            </a:fld>
            <a:endParaRPr lang="es-ES_tradnl"/>
          </a:p>
        </p:txBody>
      </p:sp>
    </p:spTree>
  </p:cSld>
  <p:clrMapOvr>
    <a:masterClrMapping/>
  </p:clrMapOvr>
  <p:transition spd="slow" advTm="5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E06A56A4-A6BC-49DC-BC82-2302EE719461}" type="slidenum">
              <a:rPr lang="es-ES_tradnl"/>
              <a:pPr/>
              <a:t>‹Nº›</a:t>
            </a:fld>
            <a:endParaRPr lang="es-ES_tradnl"/>
          </a:p>
        </p:txBody>
      </p:sp>
    </p:spTree>
  </p:cSld>
  <p:clrMapOvr>
    <a:masterClrMapping/>
  </p:clrMapOvr>
  <p:transition spd="slow" advTm="5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9822644C-83F9-436D-B238-F985D420DEA3}" type="slidenum">
              <a:rPr lang="es-ES_tradnl"/>
              <a:pPr/>
              <a:t>‹Nº›</a:t>
            </a:fld>
            <a:endParaRPr lang="es-ES_tradnl"/>
          </a:p>
        </p:txBody>
      </p:sp>
    </p:spTree>
  </p:cSld>
  <p:clrMapOvr>
    <a:masterClrMapping/>
  </p:clrMapOvr>
  <p:transition spd="slow" advTm="5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1BA64A07-AD7E-49C1-A962-25792DAA8A21}" type="slidenum">
              <a:rPr lang="es-ES_tradnl"/>
              <a:pPr/>
              <a:t>‹Nº›</a:t>
            </a:fld>
            <a:endParaRPr lang="es-ES_tradnl"/>
          </a:p>
        </p:txBody>
      </p:sp>
    </p:spTree>
  </p:cSld>
  <p:clrMapOvr>
    <a:masterClrMapping/>
  </p:clrMapOvr>
  <p:transition spd="slow" advTm="5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B5322F76-0C5A-4162-B619-56118810EAFB}" type="slidenum">
              <a:rPr lang="es-ES_tradnl"/>
              <a:pPr/>
              <a:t>‹Nº›</a:t>
            </a:fld>
            <a:endParaRPr lang="es-ES_tradnl"/>
          </a:p>
        </p:txBody>
      </p:sp>
    </p:spTree>
  </p:cSld>
  <p:clrMapOvr>
    <a:masterClrMapping/>
  </p:clrMapOvr>
  <p:transition spd="slow" advTm="5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4A39CC6D-EEC0-4DA4-8934-A76D74A4CBC9}" type="slidenum">
              <a:rPr lang="es-ES_tradnl"/>
              <a:pPr/>
              <a:t>‹Nº›</a:t>
            </a:fld>
            <a:endParaRPr lang="es-ES_tradnl"/>
          </a:p>
        </p:txBody>
      </p:sp>
    </p:spTree>
  </p:cSld>
  <p:clrMapOvr>
    <a:masterClrMapping/>
  </p:clrMapOvr>
  <p:transition spd="slow" advTm="5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54B70D98-54F7-4314-B87B-70FF33DFA5AB}" type="slidenum">
              <a:rPr lang="es-ES_tradnl"/>
              <a:pPr/>
              <a:t>‹Nº›</a:t>
            </a:fld>
            <a:endParaRPr lang="es-ES_tradnl"/>
          </a:p>
        </p:txBody>
      </p:sp>
    </p:spTree>
  </p:cSld>
  <p:clrMapOvr>
    <a:masterClrMapping/>
  </p:clrMapOvr>
  <p:transition spd="slow" advTm="5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E4566D1-2AC8-4C3F-9797-15245C73303F}" type="slidenum">
              <a:rPr lang="es-ES_tradnl"/>
              <a:pPr/>
              <a:t>‹Nº›</a:t>
            </a:fld>
            <a:endParaRPr lang="es-ES_tradnl"/>
          </a:p>
        </p:txBody>
      </p:sp>
    </p:spTree>
  </p:cSld>
  <p:clrMapOvr>
    <a:masterClrMapping/>
  </p:clrMapOvr>
  <p:transition spd="slow" advTm="5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9D88A84-0A2C-4101-8B10-1AED7EC90E5B}" type="slidenum">
              <a:rPr lang="es-ES_tradnl"/>
              <a:pPr/>
              <a:t>‹Nº›</a:t>
            </a:fld>
            <a:endParaRPr lang="es-ES_tradnl"/>
          </a:p>
        </p:txBody>
      </p:sp>
    </p:spTree>
  </p:cSld>
  <p:clrMapOvr>
    <a:masterClrMapping/>
  </p:clrMapOvr>
  <p:transition spd="slow" advTm="5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D042FEBB-5270-4AD6-A175-3682B70FEA1B}"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lin ang="5400000" scaled="0"/>
          <a:tileRect/>
        </a:gradFill>
        <a:effectLst/>
      </p:bgPr>
    </p:bg>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6553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7409136-0C6B-488B-87D9-9141800A21B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advTm="5000">
    <p:dissolve/>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7773A681-A357-47C2-A68D-EA06E3EF5179}"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7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4.jpeg"/></Relationships>
</file>

<file path=ppt/slides/_rels/slide71.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66.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67.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68.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4" name="Picture 2" descr="C:\Documents and Settings\Dell\Escritorio\PENDIENTES\GERREROS DE TERRACOTA\BB.jpg"/>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6" name="5 Rectángulo"/>
          <p:cNvSpPr/>
          <p:nvPr/>
        </p:nvSpPr>
        <p:spPr>
          <a:xfrm>
            <a:off x="357158" y="1142984"/>
            <a:ext cx="7500958" cy="4524297"/>
          </a:xfrm>
          <a:prstGeom prst="rect">
            <a:avLst/>
          </a:prstGeom>
        </p:spPr>
        <p:txBody>
          <a:bodyPr wrap="square" lIns="91422" tIns="45711" rIns="91422" bIns="45711">
            <a:spAutoFit/>
          </a:bodyPr>
          <a:lstStyle/>
          <a:p>
            <a:pPr algn="ctr"/>
            <a:r>
              <a:rPr lang="es-ES" sz="9600" b="1" i="1" kern="10" dirty="0" smtClean="0">
                <a:ln w="25400">
                  <a:solidFill>
                    <a:srgbClr val="E31C07"/>
                  </a:solidFill>
                  <a:round/>
                  <a:headEnd/>
                  <a:tailEnd/>
                </a:ln>
                <a:solidFill>
                  <a:srgbClr val="663300"/>
                </a:solidFill>
                <a:effectLst>
                  <a:outerShdw dist="35921" dir="2700000" algn="ctr" rotWithShape="0">
                    <a:srgbClr val="808080">
                      <a:alpha val="79999"/>
                    </a:srgbClr>
                  </a:outerShdw>
                </a:effectLst>
                <a:latin typeface="Arial Black" pitchFamily="34" charset="0"/>
                <a:cs typeface="Times New Roman"/>
              </a:rPr>
              <a:t>Guerreros de Terracota</a:t>
            </a:r>
            <a:endParaRPr lang="es-ES" sz="9600" b="1" i="1" kern="10" dirty="0">
              <a:ln w="25400">
                <a:solidFill>
                  <a:srgbClr val="E31C07"/>
                </a:solidFill>
                <a:round/>
                <a:headEnd/>
                <a:tailEnd/>
              </a:ln>
              <a:solidFill>
                <a:srgbClr val="663300"/>
              </a:solidFill>
              <a:effectLst>
                <a:outerShdw dist="35921" dir="2700000" algn="ctr" rotWithShape="0">
                  <a:srgbClr val="808080">
                    <a:alpha val="79999"/>
                  </a:srgbClr>
                </a:outerShdw>
              </a:effectLst>
              <a:latin typeface="Arial Black" pitchFamily="34" charset="0"/>
              <a:cs typeface="Times New Roman"/>
            </a:endParaRPr>
          </a:p>
        </p:txBody>
      </p:sp>
      <p:pic>
        <p:nvPicPr>
          <p:cNvPr id="8" name="Picture 8"/>
          <p:cNvPicPr>
            <a:picLocks noChangeAspect="1" noChangeArrowheads="1"/>
          </p:cNvPicPr>
          <p:nvPr/>
        </p:nvPicPr>
        <p:blipFill>
          <a:blip r:embed="rId4"/>
          <a:srcRect/>
          <a:stretch>
            <a:fillRect/>
          </a:stretch>
        </p:blipFill>
        <p:spPr bwMode="auto">
          <a:xfrm>
            <a:off x="428596" y="142852"/>
            <a:ext cx="1025525" cy="723900"/>
          </a:xfrm>
          <a:prstGeom prst="rect">
            <a:avLst/>
          </a:prstGeom>
          <a:noFill/>
          <a:ln w="9525">
            <a:noFill/>
            <a:round/>
            <a:headEnd/>
            <a:tailEnd/>
          </a:ln>
          <a:effectLst/>
        </p:spPr>
      </p:pic>
      <p:pic>
        <p:nvPicPr>
          <p:cNvPr id="9" name="Image 2" descr="swirlrainbw3.gif"/>
          <p:cNvPicPr>
            <a:picLocks noChangeAspect="1"/>
          </p:cNvPicPr>
          <p:nvPr/>
        </p:nvPicPr>
        <p:blipFill>
          <a:blip r:embed="rId5"/>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5"/>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5"/>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5"/>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6" cstate="print"/>
          <a:srcRect/>
          <a:stretch>
            <a:fillRect/>
          </a:stretch>
        </p:blipFill>
        <p:spPr bwMode="auto">
          <a:xfrm>
            <a:off x="500034" y="5357826"/>
            <a:ext cx="1000132" cy="1052513"/>
          </a:xfrm>
          <a:prstGeom prst="rect">
            <a:avLst/>
          </a:prstGeom>
          <a:noFill/>
          <a:ln w="38100">
            <a:solidFill>
              <a:srgbClr val="1CDEF8"/>
            </a:solidFill>
            <a:miter lim="800000"/>
            <a:headEnd/>
            <a:tailEnd/>
          </a:ln>
        </p:spPr>
      </p:pic>
      <p:sp>
        <p:nvSpPr>
          <p:cNvPr id="15" name="14 Rectángulo"/>
          <p:cNvSpPr/>
          <p:nvPr/>
        </p:nvSpPr>
        <p:spPr>
          <a:xfrm>
            <a:off x="1500166" y="5786454"/>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p:transition spd="slow" advTm="10000">
    <p:dissolve/>
    <p:sndAc>
      <p:stSnd>
        <p:snd r:embed="rId2" name="Baby-Happy-Sinfonia-del-nuevo-mundo.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2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8" dur="2000" fill="hold"/>
                                        <p:tgtEl>
                                          <p:spTgt spid="6">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PENDIENTES\GERREROS DE TERRACOTA\12808_XiC2B4an248-28Guerreros-de-Terracota29b.jpg"/>
          <p:cNvPicPr>
            <a:picLocks noChangeAspect="1" noChangeArrowheads="1"/>
          </p:cNvPicPr>
          <p:nvPr/>
        </p:nvPicPr>
        <p:blipFill>
          <a:blip r:embed="rId2"/>
          <a:srcRect/>
          <a:stretch>
            <a:fillRect/>
          </a:stretch>
        </p:blipFill>
        <p:spPr bwMode="auto">
          <a:xfrm>
            <a:off x="-219076" y="0"/>
            <a:ext cx="9363076"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4"/>
          <p:cNvSpPr>
            <a:spLocks noChangeArrowheads="1"/>
          </p:cNvSpPr>
          <p:nvPr/>
        </p:nvSpPr>
        <p:spPr bwMode="auto">
          <a:xfrm>
            <a:off x="571472" y="785794"/>
            <a:ext cx="8001056" cy="5072098"/>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a:p>
        </p:txBody>
      </p:sp>
      <p:sp>
        <p:nvSpPr>
          <p:cNvPr id="5121" name="Rectangle 1"/>
          <p:cNvSpPr>
            <a:spLocks noChangeArrowheads="1"/>
          </p:cNvSpPr>
          <p:nvPr/>
        </p:nvSpPr>
        <p:spPr bwMode="auto">
          <a:xfrm>
            <a:off x="857224" y="1071546"/>
            <a:ext cx="7643866" cy="4708981"/>
          </a:xfrm>
          <a:prstGeom prst="rect">
            <a:avLst/>
          </a:prstGeom>
          <a:noFill/>
          <a:ln w="9525">
            <a:noFill/>
            <a:miter lim="800000"/>
            <a:headEnd/>
            <a:tailEnd/>
          </a:ln>
          <a:effectLst/>
        </p:spPr>
        <p:txBody>
          <a:bodyPr vert="horz" wrap="square" lIns="17457" tIns="0" rIns="17457" bIns="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3200" b="1" i="1" u="none" strike="noStrike" cap="none" normalizeH="0" baseline="0" dirty="0" smtClean="0">
                <a:ln>
                  <a:noFill/>
                </a:ln>
                <a:effectLst/>
                <a:latin typeface="Arial" charset="0"/>
              </a:rPr>
              <a:t>Parece ser, que la tradición oral china no se equivocaba. Lejos de ser un “cuento chino” y por aquello de que ”cuando el río suena, agua lleva”; el descubrimiento de esta grandiosa sepultura viene a darle la razón a una antigua leyenda china que situaba en esta zona el enterramiento del primer emperador de China.</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s-ES" sz="1800" b="0" i="0" u="none" strike="noStrike" cap="none" normalizeH="0" baseline="0" dirty="0" smtClean="0">
              <a:ln>
                <a:noFill/>
              </a:ln>
              <a:solidFill>
                <a:schemeClr val="tx1"/>
              </a:solidFill>
              <a:effectLst/>
              <a:latin typeface="Arial" charset="0"/>
            </a:endParaRPr>
          </a:p>
        </p:txBody>
      </p:sp>
    </p:spTree>
  </p:cSld>
  <p:clrMapOvr>
    <a:masterClrMapping/>
  </p:clrMapOvr>
  <p:transition spd="slow" advTm="23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4000" decel="100000"/>
                                        <p:tgtEl>
                                          <p:spTgt spid="3"/>
                                        </p:tgtEl>
                                      </p:cBhvr>
                                    </p:animEffect>
                                    <p:anim calcmode="lin" valueType="num">
                                      <p:cBhvr>
                                        <p:cTn id="8" dur="4000" decel="100000" fill="hold"/>
                                        <p:tgtEl>
                                          <p:spTgt spid="3"/>
                                        </p:tgtEl>
                                        <p:attrNameLst>
                                          <p:attrName>style.rotation</p:attrName>
                                        </p:attrNameLst>
                                      </p:cBhvr>
                                      <p:tavLst>
                                        <p:tav tm="0">
                                          <p:val>
                                            <p:fltVal val="-90"/>
                                          </p:val>
                                        </p:tav>
                                        <p:tav tm="100000">
                                          <p:val>
                                            <p:fltVal val="0"/>
                                          </p:val>
                                        </p:tav>
                                      </p:tavLst>
                                    </p:anim>
                                    <p:anim calcmode="lin" valueType="num">
                                      <p:cBhvr>
                                        <p:cTn id="9" dur="4000" decel="100000" fill="hold"/>
                                        <p:tgtEl>
                                          <p:spTgt spid="3"/>
                                        </p:tgtEl>
                                        <p:attrNameLst>
                                          <p:attrName>ppt_x</p:attrName>
                                        </p:attrNameLst>
                                      </p:cBhvr>
                                      <p:tavLst>
                                        <p:tav tm="0">
                                          <p:val>
                                            <p:strVal val="#ppt_x+0.4"/>
                                          </p:val>
                                        </p:tav>
                                        <p:tav tm="100000">
                                          <p:val>
                                            <p:strVal val="#ppt_x-0.05"/>
                                          </p:val>
                                        </p:tav>
                                      </p:tavLst>
                                    </p:anim>
                                    <p:anim calcmode="lin" valueType="num">
                                      <p:cBhvr>
                                        <p:cTn id="10" dur="4000" decel="100000" fill="hold"/>
                                        <p:tgtEl>
                                          <p:spTgt spid="3"/>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3"/>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3"/>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Xian_guerreros_terracota_general.jpg"/>
          <p:cNvPicPr>
            <a:picLocks noChangeAspect="1" noChangeArrowheads="1"/>
          </p:cNvPicPr>
          <p:nvPr/>
        </p:nvPicPr>
        <p:blipFill>
          <a:blip r:embed="rId2"/>
          <a:srcRect/>
          <a:stretch>
            <a:fillRect/>
          </a:stretch>
        </p:blipFill>
        <p:spPr bwMode="auto">
          <a:xfrm>
            <a:off x="-1" y="0"/>
            <a:ext cx="9278560"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GUERREROS-DE-TERRACOTA.jpg"/>
          <p:cNvPicPr>
            <a:picLocks noChangeAspect="1" noChangeArrowheads="1"/>
          </p:cNvPicPr>
          <p:nvPr/>
        </p:nvPicPr>
        <p:blipFill>
          <a:blip r:embed="rId2"/>
          <a:srcRect/>
          <a:stretch>
            <a:fillRect/>
          </a:stretch>
        </p:blipFill>
        <p:spPr bwMode="auto">
          <a:xfrm>
            <a:off x="0" y="0"/>
            <a:ext cx="9144021"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vuelosbaratosestocolmo.jpg"/>
          <p:cNvPicPr>
            <a:picLocks noChangeAspect="1" noChangeArrowheads="1"/>
          </p:cNvPicPr>
          <p:nvPr/>
        </p:nvPicPr>
        <p:blipFill>
          <a:blip r:embed="rId2"/>
          <a:srcRect/>
          <a:stretch>
            <a:fillRect/>
          </a:stretch>
        </p:blipFill>
        <p:spPr bwMode="auto">
          <a:xfrm>
            <a:off x="0" y="0"/>
            <a:ext cx="9331952"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4"/>
          <p:cNvSpPr>
            <a:spLocks noChangeArrowheads="1"/>
          </p:cNvSpPr>
          <p:nvPr/>
        </p:nvSpPr>
        <p:spPr bwMode="auto">
          <a:xfrm>
            <a:off x="571472" y="785794"/>
            <a:ext cx="8001056" cy="5786478"/>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a:p>
        </p:txBody>
      </p:sp>
      <p:sp>
        <p:nvSpPr>
          <p:cNvPr id="37889" name="Rectangle 1"/>
          <p:cNvSpPr>
            <a:spLocks noChangeArrowheads="1"/>
          </p:cNvSpPr>
          <p:nvPr/>
        </p:nvSpPr>
        <p:spPr bwMode="auto">
          <a:xfrm>
            <a:off x="785786" y="1000108"/>
            <a:ext cx="7643834" cy="5170646"/>
          </a:xfrm>
          <a:prstGeom prst="rect">
            <a:avLst/>
          </a:prstGeom>
          <a:noFill/>
          <a:ln w="9525">
            <a:noFill/>
            <a:miter lim="800000"/>
            <a:headEnd/>
            <a:tailEnd/>
          </a:ln>
          <a:effectLst/>
        </p:spPr>
        <p:txBody>
          <a:bodyPr vert="horz" wrap="square" lIns="17457" tIns="0" rIns="17457" bIns="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2400" b="0" i="1" u="none" strike="noStrike" cap="none" normalizeH="0" baseline="0" dirty="0" smtClean="0">
                <a:ln>
                  <a:noFill/>
                </a:ln>
                <a:solidFill>
                  <a:srgbClr val="000000"/>
                </a:solidFill>
                <a:effectLst/>
                <a:latin typeface="Arial" charset="0"/>
              </a:rPr>
              <a:t>El emperador ten</a:t>
            </a:r>
            <a:r>
              <a:rPr lang="es-ES" sz="2400" i="1" dirty="0" smtClean="0">
                <a:solidFill>
                  <a:srgbClr val="000000"/>
                </a:solidFill>
              </a:rPr>
              <a:t>í</a:t>
            </a:r>
            <a:r>
              <a:rPr kumimoji="0" lang="es-ES" sz="2400" b="0" i="1" u="none" strike="noStrike" cap="none" normalizeH="0" baseline="0" dirty="0" smtClean="0">
                <a:ln>
                  <a:noFill/>
                </a:ln>
                <a:solidFill>
                  <a:srgbClr val="000000"/>
                </a:solidFill>
                <a:effectLst/>
                <a:latin typeface="Arial" charset="0"/>
              </a:rPr>
              <a:t>a la creencia basada en la tradición popular china de que había de rodearse de riquezas e imágenes de soldados, para poder  recrear su vida suntuosa y su poder terrenal en la otra vida. </a:t>
            </a:r>
            <a:endParaRPr kumimoji="0" lang="es-ES" sz="2400" b="0" i="1" u="none" strike="noStrike" cap="none" normalizeH="0" baseline="0" dirty="0" smtClean="0">
              <a:ln>
                <a:noFill/>
              </a:ln>
              <a:solidFill>
                <a:schemeClr val="tx1"/>
              </a:solidFill>
              <a:effectLst/>
              <a:latin typeface="Arial"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s-ES" sz="2400" b="0" i="1" u="none" strike="noStrike" cap="none" normalizeH="0" baseline="0" dirty="0" smtClean="0">
                <a:ln>
                  <a:noFill/>
                </a:ln>
                <a:solidFill>
                  <a:srgbClr val="000000"/>
                </a:solidFill>
                <a:effectLst/>
                <a:latin typeface="Arial" charset="0"/>
              </a:rPr>
              <a:t>“Se cree que los antecesores de Qin Shihuang se hacían enterrar con soldados y concubinas de carne y hueso, pero que en la época del Primer Emperador ya se había cambiado esta cruel práctica por la de hacer dobles de arcilla”.</a:t>
            </a:r>
            <a:endParaRPr kumimoji="0" lang="es-ES" sz="2400" b="0" i="1" u="none" strike="noStrike" cap="none" normalizeH="0" baseline="0" dirty="0" smtClean="0">
              <a:ln>
                <a:noFill/>
              </a:ln>
              <a:solidFill>
                <a:schemeClr val="tx1"/>
              </a:solidFill>
              <a:effectLst/>
              <a:latin typeface="Arial" charset="0"/>
            </a:endParaRPr>
          </a:p>
          <a:p>
            <a:pPr marL="0" marR="0" lvl="0" indent="0" algn="ctr" defTabSz="914400" rtl="0" eaLnBrk="0" fontAlgn="ctr" latinLnBrk="0" hangingPunct="0">
              <a:lnSpc>
                <a:spcPct val="100000"/>
              </a:lnSpc>
              <a:spcBef>
                <a:spcPct val="0"/>
              </a:spcBef>
              <a:spcAft>
                <a:spcPct val="0"/>
              </a:spcAft>
              <a:buClrTx/>
              <a:buSzTx/>
              <a:buFontTx/>
              <a:buNone/>
              <a:tabLst/>
            </a:pPr>
            <a:r>
              <a:rPr kumimoji="0" lang="es-ES" sz="2400" b="0" i="1" u="none" strike="noStrike" cap="none" normalizeH="0" baseline="0" dirty="0" smtClean="0">
                <a:ln>
                  <a:noFill/>
                </a:ln>
                <a:solidFill>
                  <a:srgbClr val="000000"/>
                </a:solidFill>
                <a:effectLst/>
                <a:latin typeface="Arial" charset="0"/>
              </a:rPr>
              <a:t>Los científicos chinos consideran que todavía quedan muchos más hallazgos por descubrir en este complejo titánico pero cuestiones económicas y dificultades técnicas impiden realizar más labores de prospección en este mausoleo.  </a:t>
            </a:r>
          </a:p>
        </p:txBody>
      </p:sp>
    </p:spTree>
  </p:cSld>
  <p:clrMapOvr>
    <a:masterClrMapping/>
  </p:clrMapOvr>
  <p:transition spd="slow" advTm="4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4000" decel="100000"/>
                                        <p:tgtEl>
                                          <p:spTgt spid="3"/>
                                        </p:tgtEl>
                                      </p:cBhvr>
                                    </p:animEffect>
                                    <p:anim calcmode="lin" valueType="num">
                                      <p:cBhvr>
                                        <p:cTn id="8" dur="4000" decel="100000" fill="hold"/>
                                        <p:tgtEl>
                                          <p:spTgt spid="3"/>
                                        </p:tgtEl>
                                        <p:attrNameLst>
                                          <p:attrName>style.rotation</p:attrName>
                                        </p:attrNameLst>
                                      </p:cBhvr>
                                      <p:tavLst>
                                        <p:tav tm="0">
                                          <p:val>
                                            <p:fltVal val="-90"/>
                                          </p:val>
                                        </p:tav>
                                        <p:tav tm="100000">
                                          <p:val>
                                            <p:fltVal val="0"/>
                                          </p:val>
                                        </p:tav>
                                      </p:tavLst>
                                    </p:anim>
                                    <p:anim calcmode="lin" valueType="num">
                                      <p:cBhvr>
                                        <p:cTn id="9" dur="4000" decel="100000" fill="hold"/>
                                        <p:tgtEl>
                                          <p:spTgt spid="3"/>
                                        </p:tgtEl>
                                        <p:attrNameLst>
                                          <p:attrName>ppt_x</p:attrName>
                                        </p:attrNameLst>
                                      </p:cBhvr>
                                      <p:tavLst>
                                        <p:tav tm="0">
                                          <p:val>
                                            <p:strVal val="#ppt_x+0.4"/>
                                          </p:val>
                                        </p:tav>
                                        <p:tav tm="100000">
                                          <p:val>
                                            <p:strVal val="#ppt_x-0.05"/>
                                          </p:val>
                                        </p:tav>
                                      </p:tavLst>
                                    </p:anim>
                                    <p:anim calcmode="lin" valueType="num">
                                      <p:cBhvr>
                                        <p:cTn id="10" dur="4000" decel="100000" fill="hold"/>
                                        <p:tgtEl>
                                          <p:spTgt spid="3"/>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3"/>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3"/>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Xi'an_location.png"/>
          <p:cNvPicPr>
            <a:picLocks noChangeAspect="1" noChangeArrowheads="1"/>
          </p:cNvPicPr>
          <p:nvPr/>
        </p:nvPicPr>
        <p:blipFill>
          <a:blip r:embed="rId2"/>
          <a:srcRect/>
          <a:stretch>
            <a:fillRect/>
          </a:stretch>
        </p:blipFill>
        <p:spPr bwMode="auto">
          <a:xfrm>
            <a:off x="0" y="-1"/>
            <a:ext cx="9144000" cy="6991693"/>
          </a:xfrm>
          <a:prstGeom prst="rect">
            <a:avLst/>
          </a:prstGeom>
          <a:noFill/>
        </p:spPr>
      </p:pic>
    </p:spTree>
  </p:cSld>
  <p:clrMapOvr>
    <a:masterClrMapping/>
  </p:clrMapOvr>
  <p:transition spd="slow" advTm="8000">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00080287d0960844651701.jpg"/>
          <p:cNvPicPr>
            <a:picLocks noChangeAspect="1" noChangeArrowheads="1"/>
          </p:cNvPicPr>
          <p:nvPr/>
        </p:nvPicPr>
        <p:blipFill>
          <a:blip r:embed="rId2"/>
          <a:srcRect/>
          <a:stretch>
            <a:fillRect/>
          </a:stretch>
        </p:blipFill>
        <p:spPr bwMode="auto">
          <a:xfrm>
            <a:off x="-1" y="0"/>
            <a:ext cx="9360063"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6319619077_b89a92655b.jpg"/>
          <p:cNvPicPr>
            <a:picLocks noChangeAspect="1" noChangeArrowheads="1"/>
          </p:cNvPicPr>
          <p:nvPr/>
        </p:nvPicPr>
        <p:blipFill>
          <a:blip r:embed="rId2"/>
          <a:srcRect/>
          <a:stretch>
            <a:fillRect/>
          </a:stretch>
        </p:blipFill>
        <p:spPr bwMode="auto">
          <a:xfrm>
            <a:off x="-1" y="0"/>
            <a:ext cx="9224691" cy="7143776"/>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xian-5.jpg"/>
          <p:cNvPicPr>
            <a:picLocks noChangeAspect="1" noChangeArrowheads="1"/>
          </p:cNvPicPr>
          <p:nvPr/>
        </p:nvPicPr>
        <p:blipFill>
          <a:blip r:embed="rId2"/>
          <a:srcRect/>
          <a:stretch>
            <a:fillRect/>
          </a:stretch>
        </p:blipFill>
        <p:spPr bwMode="auto">
          <a:xfrm>
            <a:off x="0" y="0"/>
            <a:ext cx="9186046"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12"/>
          <p:cNvPicPr>
            <a:picLocks noChangeAspect="1" noChangeArrowheads="1"/>
          </p:cNvPicPr>
          <p:nvPr/>
        </p:nvPicPr>
        <p:blipFill>
          <a:blip r:embed="rId2"/>
          <a:srcRect/>
          <a:stretch>
            <a:fillRect/>
          </a:stretch>
        </p:blipFill>
        <p:spPr bwMode="auto">
          <a:xfrm>
            <a:off x="1571604" y="1357298"/>
            <a:ext cx="6643694" cy="4286250"/>
          </a:xfrm>
          <a:prstGeom prst="rect">
            <a:avLst/>
          </a:prstGeom>
          <a:noFill/>
          <a:ln w="9525">
            <a:noFill/>
            <a:miter lim="800000"/>
            <a:headEnd/>
            <a:tailEnd/>
          </a:ln>
        </p:spPr>
      </p:pic>
      <p:sp>
        <p:nvSpPr>
          <p:cNvPr id="35844" name="Rectangle 4"/>
          <p:cNvSpPr>
            <a:spLocks noChangeArrowheads="1"/>
          </p:cNvSpPr>
          <p:nvPr/>
        </p:nvSpPr>
        <p:spPr bwMode="auto">
          <a:xfrm>
            <a:off x="1785918" y="1571612"/>
            <a:ext cx="6186494" cy="3857652"/>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a:p>
        </p:txBody>
      </p:sp>
      <p:sp>
        <p:nvSpPr>
          <p:cNvPr id="35847" name="WordArt 7"/>
          <p:cNvSpPr>
            <a:spLocks noChangeArrowheads="1" noChangeShapeType="1" noTextEdit="1"/>
          </p:cNvSpPr>
          <p:nvPr/>
        </p:nvSpPr>
        <p:spPr bwMode="auto">
          <a:xfrm>
            <a:off x="1857356" y="1857364"/>
            <a:ext cx="6000792" cy="3214710"/>
          </a:xfrm>
          <a:prstGeom prst="rect">
            <a:avLst/>
          </a:prstGeom>
        </p:spPr>
        <p:txBody>
          <a:bodyPr wrap="none" fromWordArt="1">
            <a:prstTxWarp prst="textPlain">
              <a:avLst>
                <a:gd name="adj" fmla="val 51270"/>
              </a:avLst>
            </a:prstTxWarp>
          </a:bodyPr>
          <a:lstStyle/>
          <a:p>
            <a:pPr algn="ctr"/>
            <a:r>
              <a:rPr lang="es-ES" sz="4000" b="1" i="1" dirty="0" smtClean="0">
                <a:solidFill>
                  <a:srgbClr val="663300"/>
                </a:solidFill>
              </a:rPr>
              <a:t>“A día de hoy este enclave funerario</a:t>
            </a:r>
          </a:p>
          <a:p>
            <a:pPr algn="ctr"/>
            <a:r>
              <a:rPr lang="es-ES" sz="4000" b="1" i="1" dirty="0" smtClean="0">
                <a:solidFill>
                  <a:srgbClr val="663300"/>
                </a:solidFill>
              </a:rPr>
              <a:t> todavía sigue rodeado de </a:t>
            </a:r>
            <a:r>
              <a:rPr lang="es-ES" sz="4000" b="1" i="1" dirty="0" smtClean="0">
                <a:solidFill>
                  <a:srgbClr val="663300"/>
                </a:solidFill>
                <a:latin typeface="+mj-lt"/>
              </a:rPr>
              <a:t>enigmas</a:t>
            </a:r>
            <a:r>
              <a:rPr lang="es-ES" sz="4000" b="1" i="1" dirty="0" smtClean="0">
                <a:solidFill>
                  <a:srgbClr val="663300"/>
                </a:solidFill>
              </a:rPr>
              <a:t> </a:t>
            </a:r>
          </a:p>
          <a:p>
            <a:pPr algn="ctr"/>
            <a:r>
              <a:rPr lang="es-ES" sz="4000" b="1" i="1" dirty="0" smtClean="0">
                <a:solidFill>
                  <a:srgbClr val="663300"/>
                </a:solidFill>
              </a:rPr>
              <a:t>y leyendas ya que una gran parte de este tesoro</a:t>
            </a:r>
          </a:p>
          <a:p>
            <a:pPr algn="ctr"/>
            <a:r>
              <a:rPr lang="es-ES" sz="4000" b="1" i="1" dirty="0" smtClean="0">
                <a:solidFill>
                  <a:srgbClr val="663300"/>
                </a:solidFill>
              </a:rPr>
              <a:t> arqueológico está por desenterrar al igual </a:t>
            </a:r>
          </a:p>
          <a:p>
            <a:pPr algn="ctr"/>
            <a:r>
              <a:rPr lang="es-ES" sz="4000" b="1" i="1" dirty="0" smtClean="0">
                <a:solidFill>
                  <a:srgbClr val="663300"/>
                </a:solidFill>
              </a:rPr>
              <a:t>que la enigmática tumba del emperador ” </a:t>
            </a:r>
            <a:endParaRPr lang="es-ES" sz="4000" b="1" i="1" kern="10" dirty="0">
              <a:ln w="12700">
                <a:solidFill>
                  <a:schemeClr val="tx1"/>
                </a:solidFill>
                <a:round/>
                <a:headEnd/>
                <a:tailEnd/>
              </a:ln>
              <a:solidFill>
                <a:srgbClr val="663300"/>
              </a:solidFill>
              <a:effectLst>
                <a:outerShdw dist="35921" dir="2700000" sy="50000" kx="2115830" algn="bl" rotWithShape="0">
                  <a:srgbClr val="C0C0C0">
                    <a:alpha val="80000"/>
                  </a:srgbClr>
                </a:outerShdw>
              </a:effectLst>
              <a:latin typeface="Arial" pitchFamily="34" charset="0"/>
              <a:cs typeface="Arial" pitchFamily="34" charset="0"/>
            </a:endParaRPr>
          </a:p>
        </p:txBody>
      </p:sp>
    </p:spTree>
  </p:cSld>
  <p:clrMapOvr>
    <a:masterClrMapping/>
  </p:clrMapOvr>
  <p:transition spd="slow" advTm="2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2052"/>
                                        </p:tgtEl>
                                        <p:attrNameLst>
                                          <p:attrName>style.visibility</p:attrName>
                                        </p:attrNameLst>
                                      </p:cBhvr>
                                      <p:to>
                                        <p:strVal val="visible"/>
                                      </p:to>
                                    </p:set>
                                    <p:anim calcmode="lin" valueType="num">
                                      <p:cBhvr>
                                        <p:cTn id="7" dur="5000" fill="hold"/>
                                        <p:tgtEl>
                                          <p:spTgt spid="2052"/>
                                        </p:tgtEl>
                                        <p:attrNameLst>
                                          <p:attrName>ppt_w</p:attrName>
                                        </p:attrNameLst>
                                      </p:cBhvr>
                                      <p:tavLst>
                                        <p:tav tm="0">
                                          <p:val>
                                            <p:fltVal val="0"/>
                                          </p:val>
                                        </p:tav>
                                        <p:tav tm="100000">
                                          <p:val>
                                            <p:strVal val="#ppt_w"/>
                                          </p:val>
                                        </p:tav>
                                      </p:tavLst>
                                    </p:anim>
                                    <p:anim calcmode="lin" valueType="num">
                                      <p:cBhvr>
                                        <p:cTn id="8" dur="5000" fill="hold"/>
                                        <p:tgtEl>
                                          <p:spTgt spid="2052"/>
                                        </p:tgtEl>
                                        <p:attrNameLst>
                                          <p:attrName>ppt_h</p:attrName>
                                        </p:attrNameLst>
                                      </p:cBhvr>
                                      <p:tavLst>
                                        <p:tav tm="0">
                                          <p:val>
                                            <p:fltVal val="0"/>
                                          </p:val>
                                        </p:tav>
                                        <p:tav tm="100000">
                                          <p:val>
                                            <p:strVal val="#ppt_h"/>
                                          </p:val>
                                        </p:tav>
                                      </p:tavLst>
                                    </p:anim>
                                    <p:anim calcmode="lin" valueType="num">
                                      <p:cBhvr>
                                        <p:cTn id="9" dur="5000" fill="hold"/>
                                        <p:tgtEl>
                                          <p:spTgt spid="2052"/>
                                        </p:tgtEl>
                                        <p:attrNameLst>
                                          <p:attrName>style.rotation</p:attrName>
                                        </p:attrNameLst>
                                      </p:cBhvr>
                                      <p:tavLst>
                                        <p:tav tm="0">
                                          <p:val>
                                            <p:fltVal val="90"/>
                                          </p:val>
                                        </p:tav>
                                        <p:tav tm="100000">
                                          <p:val>
                                            <p:fltVal val="0"/>
                                          </p:val>
                                        </p:tav>
                                      </p:tavLst>
                                    </p:anim>
                                    <p:animEffect transition="in" filter="fade">
                                      <p:cBhvr>
                                        <p:cTn id="10" dur="5000"/>
                                        <p:tgtEl>
                                          <p:spTgt spid="2052"/>
                                        </p:tgtEl>
                                      </p:cBhvr>
                                    </p:animEffect>
                                  </p:childTnLst>
                                </p:cTn>
                              </p:par>
                              <p:par>
                                <p:cTn id="11" presetID="30" presetClass="entr" presetSubtype="0" fill="hold" grpId="0" nodeType="withEffect">
                                  <p:stCondLst>
                                    <p:cond delay="0"/>
                                  </p:stCondLst>
                                  <p:childTnLst>
                                    <p:set>
                                      <p:cBhvr>
                                        <p:cTn id="12" dur="1" fill="hold">
                                          <p:stCondLst>
                                            <p:cond delay="0"/>
                                          </p:stCondLst>
                                        </p:cTn>
                                        <p:tgtEl>
                                          <p:spTgt spid="35844"/>
                                        </p:tgtEl>
                                        <p:attrNameLst>
                                          <p:attrName>style.visibility</p:attrName>
                                        </p:attrNameLst>
                                      </p:cBhvr>
                                      <p:to>
                                        <p:strVal val="visible"/>
                                      </p:to>
                                    </p:set>
                                    <p:animEffect transition="in" filter="fade">
                                      <p:cBhvr>
                                        <p:cTn id="13" dur="4000" decel="100000"/>
                                        <p:tgtEl>
                                          <p:spTgt spid="35844"/>
                                        </p:tgtEl>
                                      </p:cBhvr>
                                    </p:animEffect>
                                    <p:anim calcmode="lin" valueType="num">
                                      <p:cBhvr>
                                        <p:cTn id="14" dur="4000" decel="100000" fill="hold"/>
                                        <p:tgtEl>
                                          <p:spTgt spid="35844"/>
                                        </p:tgtEl>
                                        <p:attrNameLst>
                                          <p:attrName>style.rotation</p:attrName>
                                        </p:attrNameLst>
                                      </p:cBhvr>
                                      <p:tavLst>
                                        <p:tav tm="0">
                                          <p:val>
                                            <p:fltVal val="-90"/>
                                          </p:val>
                                        </p:tav>
                                        <p:tav tm="100000">
                                          <p:val>
                                            <p:fltVal val="0"/>
                                          </p:val>
                                        </p:tav>
                                      </p:tavLst>
                                    </p:anim>
                                    <p:anim calcmode="lin" valueType="num">
                                      <p:cBhvr>
                                        <p:cTn id="15" dur="4000" decel="100000" fill="hold"/>
                                        <p:tgtEl>
                                          <p:spTgt spid="35844"/>
                                        </p:tgtEl>
                                        <p:attrNameLst>
                                          <p:attrName>ppt_x</p:attrName>
                                        </p:attrNameLst>
                                      </p:cBhvr>
                                      <p:tavLst>
                                        <p:tav tm="0">
                                          <p:val>
                                            <p:strVal val="#ppt_x+0.4"/>
                                          </p:val>
                                        </p:tav>
                                        <p:tav tm="100000">
                                          <p:val>
                                            <p:strVal val="#ppt_x-0.05"/>
                                          </p:val>
                                        </p:tav>
                                      </p:tavLst>
                                    </p:anim>
                                    <p:anim calcmode="lin" valueType="num">
                                      <p:cBhvr>
                                        <p:cTn id="16" dur="4000" decel="100000" fill="hold"/>
                                        <p:tgtEl>
                                          <p:spTgt spid="35844"/>
                                        </p:tgtEl>
                                        <p:attrNameLst>
                                          <p:attrName>ppt_y</p:attrName>
                                        </p:attrNameLst>
                                      </p:cBhvr>
                                      <p:tavLst>
                                        <p:tav tm="0">
                                          <p:val>
                                            <p:strVal val="#ppt_y-0.4"/>
                                          </p:val>
                                        </p:tav>
                                        <p:tav tm="100000">
                                          <p:val>
                                            <p:strVal val="#ppt_y+0.1"/>
                                          </p:val>
                                        </p:tav>
                                      </p:tavLst>
                                    </p:anim>
                                    <p:anim calcmode="lin" valueType="num">
                                      <p:cBhvr>
                                        <p:cTn id="17" dur="1000" accel="100000" fill="hold">
                                          <p:stCondLst>
                                            <p:cond delay="4000"/>
                                          </p:stCondLst>
                                        </p:cTn>
                                        <p:tgtEl>
                                          <p:spTgt spid="35844"/>
                                        </p:tgtEl>
                                        <p:attrNameLst>
                                          <p:attrName>ppt_x</p:attrName>
                                        </p:attrNameLst>
                                      </p:cBhvr>
                                      <p:tavLst>
                                        <p:tav tm="0">
                                          <p:val>
                                            <p:strVal val="#ppt_x-0.05"/>
                                          </p:val>
                                        </p:tav>
                                        <p:tav tm="100000">
                                          <p:val>
                                            <p:strVal val="#ppt_x"/>
                                          </p:val>
                                        </p:tav>
                                      </p:tavLst>
                                    </p:anim>
                                    <p:anim calcmode="lin" valueType="num">
                                      <p:cBhvr>
                                        <p:cTn id="18" dur="1000" accel="100000" fill="hold">
                                          <p:stCondLst>
                                            <p:cond delay="4000"/>
                                          </p:stCondLst>
                                        </p:cTn>
                                        <p:tgtEl>
                                          <p:spTgt spid="35844"/>
                                        </p:tgtEl>
                                        <p:attrNameLst>
                                          <p:attrName>ppt_y</p:attrName>
                                        </p:attrNameLst>
                                      </p:cBhvr>
                                      <p:tavLst>
                                        <p:tav tm="0">
                                          <p:val>
                                            <p:strVal val="#ppt_y+0.1"/>
                                          </p:val>
                                        </p:tav>
                                        <p:tav tm="100000">
                                          <p:val>
                                            <p:strVal val="#ppt_y"/>
                                          </p:val>
                                        </p:tav>
                                      </p:tavLst>
                                    </p:anim>
                                  </p:childTnLst>
                                </p:cTn>
                              </p:par>
                              <p:par>
                                <p:cTn id="19" presetID="23" presetClass="entr" presetSubtype="16" fill="hold" grpId="0" nodeType="withEffect">
                                  <p:stCondLst>
                                    <p:cond delay="0"/>
                                  </p:stCondLst>
                                  <p:childTnLst>
                                    <p:set>
                                      <p:cBhvr>
                                        <p:cTn id="20" dur="1" fill="hold">
                                          <p:stCondLst>
                                            <p:cond delay="0"/>
                                          </p:stCondLst>
                                        </p:cTn>
                                        <p:tgtEl>
                                          <p:spTgt spid="35847"/>
                                        </p:tgtEl>
                                        <p:attrNameLst>
                                          <p:attrName>style.visibility</p:attrName>
                                        </p:attrNameLst>
                                      </p:cBhvr>
                                      <p:to>
                                        <p:strVal val="visible"/>
                                      </p:to>
                                    </p:set>
                                    <p:anim calcmode="lin" valueType="num">
                                      <p:cBhvr>
                                        <p:cTn id="21" dur="5000" fill="hold"/>
                                        <p:tgtEl>
                                          <p:spTgt spid="35847"/>
                                        </p:tgtEl>
                                        <p:attrNameLst>
                                          <p:attrName>ppt_w</p:attrName>
                                        </p:attrNameLst>
                                      </p:cBhvr>
                                      <p:tavLst>
                                        <p:tav tm="0">
                                          <p:val>
                                            <p:fltVal val="0"/>
                                          </p:val>
                                        </p:tav>
                                        <p:tav tm="100000">
                                          <p:val>
                                            <p:strVal val="#ppt_w"/>
                                          </p:val>
                                        </p:tav>
                                      </p:tavLst>
                                    </p:anim>
                                    <p:anim calcmode="lin" valueType="num">
                                      <p:cBhvr>
                                        <p:cTn id="22" dur="5000" fill="hold"/>
                                        <p:tgtEl>
                                          <p:spTgt spid="3584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4" grpId="0" animBg="1"/>
      <p:bldP spid="3584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20131115054523.jpg"/>
          <p:cNvPicPr>
            <a:picLocks noChangeAspect="1" noChangeArrowheads="1"/>
          </p:cNvPicPr>
          <p:nvPr/>
        </p:nvPicPr>
        <p:blipFill>
          <a:blip r:embed="rId2"/>
          <a:srcRect l="17800" r="11684"/>
          <a:stretch>
            <a:fillRect/>
          </a:stretch>
        </p:blipFill>
        <p:spPr bwMode="auto">
          <a:xfrm>
            <a:off x="1" y="0"/>
            <a:ext cx="9144000"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C:\Documents and Settings\Dell\Escritorio\Xian%20Terra-Cotta%20Army.jpg"/>
          <p:cNvPicPr>
            <a:picLocks noChangeAspect="1" noChangeArrowheads="1"/>
          </p:cNvPicPr>
          <p:nvPr/>
        </p:nvPicPr>
        <p:blipFill>
          <a:blip r:embed="rId2"/>
          <a:srcRect/>
          <a:stretch>
            <a:fillRect/>
          </a:stretch>
        </p:blipFill>
        <p:spPr bwMode="auto">
          <a:xfrm>
            <a:off x="-214346" y="0"/>
            <a:ext cx="9515718" cy="7072338"/>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4"/>
          <p:cNvSpPr>
            <a:spLocks noChangeArrowheads="1"/>
          </p:cNvSpPr>
          <p:nvPr/>
        </p:nvSpPr>
        <p:spPr bwMode="auto">
          <a:xfrm>
            <a:off x="571472" y="785794"/>
            <a:ext cx="8001056" cy="5429288"/>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a:p>
        </p:txBody>
      </p:sp>
      <p:sp>
        <p:nvSpPr>
          <p:cNvPr id="2" name="1 Rectángulo"/>
          <p:cNvSpPr/>
          <p:nvPr/>
        </p:nvSpPr>
        <p:spPr>
          <a:xfrm>
            <a:off x="1142976" y="1214422"/>
            <a:ext cx="6858000" cy="4524315"/>
          </a:xfrm>
          <a:prstGeom prst="rect">
            <a:avLst/>
          </a:prstGeom>
        </p:spPr>
        <p:txBody>
          <a:bodyPr wrap="square">
            <a:spAutoFit/>
          </a:bodyPr>
          <a:lstStyle/>
          <a:p>
            <a:pPr algn="ctr"/>
            <a:r>
              <a:rPr lang="es-ES" sz="2400" i="1" dirty="0" smtClean="0"/>
              <a:t>Los guerreros de terracota de Xi´an son uno de los monumentos más conocidos de China y, al mismo tiempo, uno de sus mayores misterios. Aunque estos 7.000 soldados de arcilla, modelados a escala real y cada uno con rasgos fisonómicos distintos, ya constituyen un tesoro arqueológico por sí mismos, se supone que son sólo una pequeña parte de un hallazgo mucho mayor: el espectacular mausoleo de Qin Shi Huang, el primer emperador que unificó China en el año 221 antes de Cristo y ordenó erigir los tramos más antiguos de la Gran Muralla.</a:t>
            </a:r>
            <a:endParaRPr lang="es-ES" sz="2400" i="1" dirty="0"/>
          </a:p>
        </p:txBody>
      </p:sp>
    </p:spTree>
  </p:cSld>
  <p:clrMapOvr>
    <a:masterClrMapping/>
  </p:clrMapOvr>
  <p:transition spd="slow" advTm="34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4000" decel="100000"/>
                                        <p:tgtEl>
                                          <p:spTgt spid="3"/>
                                        </p:tgtEl>
                                      </p:cBhvr>
                                    </p:animEffect>
                                    <p:anim calcmode="lin" valueType="num">
                                      <p:cBhvr>
                                        <p:cTn id="8" dur="4000" decel="100000" fill="hold"/>
                                        <p:tgtEl>
                                          <p:spTgt spid="3"/>
                                        </p:tgtEl>
                                        <p:attrNameLst>
                                          <p:attrName>style.rotation</p:attrName>
                                        </p:attrNameLst>
                                      </p:cBhvr>
                                      <p:tavLst>
                                        <p:tav tm="0">
                                          <p:val>
                                            <p:fltVal val="-90"/>
                                          </p:val>
                                        </p:tav>
                                        <p:tav tm="100000">
                                          <p:val>
                                            <p:fltVal val="0"/>
                                          </p:val>
                                        </p:tav>
                                      </p:tavLst>
                                    </p:anim>
                                    <p:anim calcmode="lin" valueType="num">
                                      <p:cBhvr>
                                        <p:cTn id="9" dur="4000" decel="100000" fill="hold"/>
                                        <p:tgtEl>
                                          <p:spTgt spid="3"/>
                                        </p:tgtEl>
                                        <p:attrNameLst>
                                          <p:attrName>ppt_x</p:attrName>
                                        </p:attrNameLst>
                                      </p:cBhvr>
                                      <p:tavLst>
                                        <p:tav tm="0">
                                          <p:val>
                                            <p:strVal val="#ppt_x+0.4"/>
                                          </p:val>
                                        </p:tav>
                                        <p:tav tm="100000">
                                          <p:val>
                                            <p:strVal val="#ppt_x-0.05"/>
                                          </p:val>
                                        </p:tav>
                                      </p:tavLst>
                                    </p:anim>
                                    <p:anim calcmode="lin" valueType="num">
                                      <p:cBhvr>
                                        <p:cTn id="10" dur="4000" decel="100000" fill="hold"/>
                                        <p:tgtEl>
                                          <p:spTgt spid="3"/>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3"/>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3"/>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C:\Documents and Settings\Dell\Escritorio\_2000x1419.jpg"/>
          <p:cNvPicPr>
            <a:picLocks noChangeAspect="1" noChangeArrowheads="1"/>
          </p:cNvPicPr>
          <p:nvPr/>
        </p:nvPicPr>
        <p:blipFill>
          <a:blip r:embed="rId2"/>
          <a:srcRect/>
          <a:stretch>
            <a:fillRect/>
          </a:stretch>
        </p:blipFill>
        <p:spPr bwMode="auto">
          <a:xfrm>
            <a:off x="0" y="0"/>
            <a:ext cx="9783797" cy="6941604"/>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F201206111040223778603631.jpg"/>
          <p:cNvPicPr>
            <a:picLocks noChangeAspect="1" noChangeArrowheads="1"/>
          </p:cNvPicPr>
          <p:nvPr/>
        </p:nvPicPr>
        <p:blipFill>
          <a:blip r:embed="rId2"/>
          <a:srcRect/>
          <a:stretch>
            <a:fillRect/>
          </a:stretch>
        </p:blipFill>
        <p:spPr bwMode="auto">
          <a:xfrm>
            <a:off x="0" y="0"/>
            <a:ext cx="9268862" cy="7500966"/>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untitled.bmp"/>
          <p:cNvPicPr>
            <a:picLocks noChangeAspect="1" noChangeArrowheads="1"/>
          </p:cNvPicPr>
          <p:nvPr/>
        </p:nvPicPr>
        <p:blipFill>
          <a:blip r:embed="rId2"/>
          <a:srcRect/>
          <a:stretch>
            <a:fillRect/>
          </a:stretch>
        </p:blipFill>
        <p:spPr bwMode="auto">
          <a:xfrm>
            <a:off x="0" y="0"/>
            <a:ext cx="9416380" cy="664371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4"/>
          <p:cNvSpPr>
            <a:spLocks noChangeArrowheads="1"/>
          </p:cNvSpPr>
          <p:nvPr/>
        </p:nvSpPr>
        <p:spPr bwMode="auto">
          <a:xfrm>
            <a:off x="571472" y="785794"/>
            <a:ext cx="8001056" cy="5500726"/>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a:p>
        </p:txBody>
      </p:sp>
      <p:sp>
        <p:nvSpPr>
          <p:cNvPr id="4" name="3 Rectángulo"/>
          <p:cNvSpPr/>
          <p:nvPr/>
        </p:nvSpPr>
        <p:spPr>
          <a:xfrm>
            <a:off x="857224" y="1214422"/>
            <a:ext cx="7358114" cy="4524315"/>
          </a:xfrm>
          <a:prstGeom prst="rect">
            <a:avLst/>
          </a:prstGeom>
        </p:spPr>
        <p:txBody>
          <a:bodyPr wrap="square">
            <a:spAutoFit/>
          </a:bodyPr>
          <a:lstStyle/>
          <a:p>
            <a:pPr algn="ctr"/>
            <a:r>
              <a:rPr lang="es-ES" sz="2400" i="1" dirty="0" smtClean="0"/>
              <a:t>Durante más de 2.000 años un poderoso ejército de soldados de barro ha protegido la tumba secreta de </a:t>
            </a:r>
            <a:r>
              <a:rPr lang="es-ES" sz="2400" b="1" i="1" dirty="0"/>
              <a:t>Qin Shi Huangdi, el primer emperador de China</a:t>
            </a:r>
            <a:r>
              <a:rPr lang="es-ES" sz="2400" i="1" dirty="0" smtClean="0"/>
              <a:t>. Hasta comienzos de 1974 nadie sabía de su existencia, pero hasta la fecha los arqueólogos chinos continúan tratando de descifrar su misterio. Qin Shi Huangdi ascendió al trono del estado septentrional de Chin en 247 a.C., a los 13 años de edad, y 26 años después ya había conquistado toda China y fundado la dinastía Chin; trató de unificar el país y también emprendió la construcción de la </a:t>
            </a:r>
            <a:r>
              <a:rPr lang="es-ES" sz="2400" b="1" dirty="0"/>
              <a:t>Gran</a:t>
            </a:r>
            <a:r>
              <a:rPr lang="es-ES" sz="2400" b="1" u="sng" dirty="0"/>
              <a:t> </a:t>
            </a:r>
            <a:r>
              <a:rPr lang="es-ES" sz="2400" b="1" dirty="0"/>
              <a:t>Muralla</a:t>
            </a:r>
            <a:r>
              <a:rPr lang="es-ES" sz="2400" i="1" dirty="0" smtClean="0"/>
              <a:t> para proteger sus extensos dominios. </a:t>
            </a:r>
            <a:endParaRPr lang="es-ES" sz="2400" dirty="0"/>
          </a:p>
        </p:txBody>
      </p:sp>
    </p:spTree>
  </p:cSld>
  <p:clrMapOvr>
    <a:masterClrMapping/>
  </p:clrMapOvr>
  <p:transition spd="slow" advTm="4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4000" decel="100000"/>
                                        <p:tgtEl>
                                          <p:spTgt spid="3"/>
                                        </p:tgtEl>
                                      </p:cBhvr>
                                    </p:animEffect>
                                    <p:anim calcmode="lin" valueType="num">
                                      <p:cBhvr>
                                        <p:cTn id="8" dur="4000" decel="100000" fill="hold"/>
                                        <p:tgtEl>
                                          <p:spTgt spid="3"/>
                                        </p:tgtEl>
                                        <p:attrNameLst>
                                          <p:attrName>style.rotation</p:attrName>
                                        </p:attrNameLst>
                                      </p:cBhvr>
                                      <p:tavLst>
                                        <p:tav tm="0">
                                          <p:val>
                                            <p:fltVal val="-90"/>
                                          </p:val>
                                        </p:tav>
                                        <p:tav tm="100000">
                                          <p:val>
                                            <p:fltVal val="0"/>
                                          </p:val>
                                        </p:tav>
                                      </p:tavLst>
                                    </p:anim>
                                    <p:anim calcmode="lin" valueType="num">
                                      <p:cBhvr>
                                        <p:cTn id="9" dur="4000" decel="100000" fill="hold"/>
                                        <p:tgtEl>
                                          <p:spTgt spid="3"/>
                                        </p:tgtEl>
                                        <p:attrNameLst>
                                          <p:attrName>ppt_x</p:attrName>
                                        </p:attrNameLst>
                                      </p:cBhvr>
                                      <p:tavLst>
                                        <p:tav tm="0">
                                          <p:val>
                                            <p:strVal val="#ppt_x+0.4"/>
                                          </p:val>
                                        </p:tav>
                                        <p:tav tm="100000">
                                          <p:val>
                                            <p:strVal val="#ppt_x-0.05"/>
                                          </p:val>
                                        </p:tav>
                                      </p:tavLst>
                                    </p:anim>
                                    <p:anim calcmode="lin" valueType="num">
                                      <p:cBhvr>
                                        <p:cTn id="10" dur="4000" decel="100000" fill="hold"/>
                                        <p:tgtEl>
                                          <p:spTgt spid="3"/>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3"/>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3"/>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PENDIENTES\GERREROS DE TERRACOTA\terracota1MMM.jpg"/>
          <p:cNvPicPr>
            <a:picLocks noChangeAspect="1" noChangeArrowheads="1"/>
          </p:cNvPicPr>
          <p:nvPr/>
        </p:nvPicPr>
        <p:blipFill>
          <a:blip r:embed="rId3"/>
          <a:srcRect/>
          <a:stretch>
            <a:fillRect/>
          </a:stretch>
        </p:blipFill>
        <p:spPr bwMode="auto">
          <a:xfrm>
            <a:off x="0" y="0"/>
            <a:ext cx="9240517" cy="6858000"/>
          </a:xfrm>
          <a:prstGeom prst="rect">
            <a:avLst/>
          </a:prstGeom>
          <a:noFill/>
        </p:spPr>
      </p:pic>
    </p:spTree>
  </p:cSld>
  <p:clrMapOvr>
    <a:masterClrMapping/>
  </p:clrMapOvr>
  <p:transition spd="slow" advTm="5000">
    <p:dissolve/>
    <p:sndAc>
      <p:stSnd>
        <p:snd r:embed="rId2" name="Clayderman-The-Way-You-Look-Tonight.wav"/>
      </p:stSnd>
    </p:sndAc>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4"/>
          <p:cNvSpPr>
            <a:spLocks noChangeArrowheads="1"/>
          </p:cNvSpPr>
          <p:nvPr/>
        </p:nvSpPr>
        <p:spPr bwMode="auto">
          <a:xfrm>
            <a:off x="571472" y="785794"/>
            <a:ext cx="8001056" cy="5572164"/>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a:p>
        </p:txBody>
      </p:sp>
      <p:sp>
        <p:nvSpPr>
          <p:cNvPr id="2" name="1 Rectángulo"/>
          <p:cNvSpPr/>
          <p:nvPr/>
        </p:nvSpPr>
        <p:spPr>
          <a:xfrm>
            <a:off x="1142976" y="1571612"/>
            <a:ext cx="7072362" cy="4832092"/>
          </a:xfrm>
          <a:prstGeom prst="rect">
            <a:avLst/>
          </a:prstGeom>
        </p:spPr>
        <p:txBody>
          <a:bodyPr wrap="square">
            <a:spAutoFit/>
          </a:bodyPr>
          <a:lstStyle/>
          <a:p>
            <a:pPr algn="ctr"/>
            <a:r>
              <a:rPr lang="es-ES" sz="2800" i="1" dirty="0" smtClean="0"/>
              <a:t>Los excavadores no salían de su asombro cuando hallaron, mientras excavaban una tumba, las primeras once galenas recubiertas con ladrillos que guardaban en su interior estatuas de terracota dispuestas en formación de combate sobre treinta y ocho hileras. Hallaron más de ocho mil, de tamaño natural, y todas perfectamente conservadas. Un hecho excepcional en la historia de la arqueología.</a:t>
            </a:r>
            <a:r>
              <a:rPr lang="es-ES" sz="2800" dirty="0" smtClean="0"/>
              <a:t/>
            </a:r>
            <a:br>
              <a:rPr lang="es-ES" sz="2800" dirty="0" smtClean="0"/>
            </a:br>
            <a:r>
              <a:rPr lang="es-ES" sz="2800" dirty="0" smtClean="0"/>
              <a:t> </a:t>
            </a:r>
            <a:endParaRPr lang="es-ES" sz="2800" dirty="0"/>
          </a:p>
        </p:txBody>
      </p:sp>
    </p:spTree>
  </p:cSld>
  <p:clrMapOvr>
    <a:masterClrMapping/>
  </p:clrMapOvr>
  <p:transition spd="slow" advTm="3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4000" decel="100000"/>
                                        <p:tgtEl>
                                          <p:spTgt spid="3"/>
                                        </p:tgtEl>
                                      </p:cBhvr>
                                    </p:animEffect>
                                    <p:anim calcmode="lin" valueType="num">
                                      <p:cBhvr>
                                        <p:cTn id="8" dur="4000" decel="100000" fill="hold"/>
                                        <p:tgtEl>
                                          <p:spTgt spid="3"/>
                                        </p:tgtEl>
                                        <p:attrNameLst>
                                          <p:attrName>style.rotation</p:attrName>
                                        </p:attrNameLst>
                                      </p:cBhvr>
                                      <p:tavLst>
                                        <p:tav tm="0">
                                          <p:val>
                                            <p:fltVal val="-90"/>
                                          </p:val>
                                        </p:tav>
                                        <p:tav tm="100000">
                                          <p:val>
                                            <p:fltVal val="0"/>
                                          </p:val>
                                        </p:tav>
                                      </p:tavLst>
                                    </p:anim>
                                    <p:anim calcmode="lin" valueType="num">
                                      <p:cBhvr>
                                        <p:cTn id="9" dur="4000" decel="100000" fill="hold"/>
                                        <p:tgtEl>
                                          <p:spTgt spid="3"/>
                                        </p:tgtEl>
                                        <p:attrNameLst>
                                          <p:attrName>ppt_x</p:attrName>
                                        </p:attrNameLst>
                                      </p:cBhvr>
                                      <p:tavLst>
                                        <p:tav tm="0">
                                          <p:val>
                                            <p:strVal val="#ppt_x+0.4"/>
                                          </p:val>
                                        </p:tav>
                                        <p:tav tm="100000">
                                          <p:val>
                                            <p:strVal val="#ppt_x-0.05"/>
                                          </p:val>
                                        </p:tav>
                                      </p:tavLst>
                                    </p:anim>
                                    <p:anim calcmode="lin" valueType="num">
                                      <p:cBhvr>
                                        <p:cTn id="10" dur="4000" decel="100000" fill="hold"/>
                                        <p:tgtEl>
                                          <p:spTgt spid="3"/>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3"/>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3"/>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C:\Documents and Settings\Dell\Escritorio\imagesCAZSYACY.jpg"/>
          <p:cNvPicPr>
            <a:picLocks noChangeAspect="1" noChangeArrowheads="1"/>
          </p:cNvPicPr>
          <p:nvPr/>
        </p:nvPicPr>
        <p:blipFill>
          <a:blip r:embed="rId2"/>
          <a:srcRect/>
          <a:stretch>
            <a:fillRect/>
          </a:stretch>
        </p:blipFill>
        <p:spPr bwMode="auto">
          <a:xfrm>
            <a:off x="0" y="0"/>
            <a:ext cx="9221290"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C:\Documents and Settings\Dell\Escritorio\1652529510_546c1845fe.jpg"/>
          <p:cNvPicPr>
            <a:picLocks noChangeAspect="1" noChangeArrowheads="1"/>
          </p:cNvPicPr>
          <p:nvPr/>
        </p:nvPicPr>
        <p:blipFill>
          <a:blip r:embed="rId2"/>
          <a:srcRect/>
          <a:stretch>
            <a:fillRect/>
          </a:stretch>
        </p:blipFill>
        <p:spPr bwMode="auto">
          <a:xfrm>
            <a:off x="0" y="0"/>
            <a:ext cx="9242432"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C:\Documents and Settings\Dell\Escritorio\317271_1.jpg"/>
          <p:cNvPicPr>
            <a:picLocks noChangeAspect="1" noChangeArrowheads="1"/>
          </p:cNvPicPr>
          <p:nvPr/>
        </p:nvPicPr>
        <p:blipFill>
          <a:blip r:embed="rId2"/>
          <a:srcRect/>
          <a:stretch>
            <a:fillRect/>
          </a:stretch>
        </p:blipFill>
        <p:spPr bwMode="auto">
          <a:xfrm>
            <a:off x="0" y="-1"/>
            <a:ext cx="9144000" cy="6959019"/>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20131029115420.jpg"/>
          <p:cNvPicPr>
            <a:picLocks noChangeAspect="1" noChangeArrowheads="1"/>
          </p:cNvPicPr>
          <p:nvPr/>
        </p:nvPicPr>
        <p:blipFill>
          <a:blip r:embed="rId2"/>
          <a:srcRect/>
          <a:stretch>
            <a:fillRect/>
          </a:stretch>
        </p:blipFill>
        <p:spPr bwMode="auto">
          <a:xfrm>
            <a:off x="0" y="0"/>
            <a:ext cx="9208272"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C:\Documents and Settings\Dell\Escritorio\1274260796_0.jpg"/>
          <p:cNvPicPr>
            <a:picLocks noChangeAspect="1" noChangeArrowheads="1"/>
          </p:cNvPicPr>
          <p:nvPr/>
        </p:nvPicPr>
        <p:blipFill>
          <a:blip r:embed="rId2"/>
          <a:srcRect/>
          <a:stretch>
            <a:fillRect/>
          </a:stretch>
        </p:blipFill>
        <p:spPr bwMode="auto">
          <a:xfrm>
            <a:off x="0" y="0"/>
            <a:ext cx="9177364"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GUERREROS-DE-TERRACOTA.jpg"/>
          <p:cNvPicPr>
            <a:picLocks noChangeAspect="1" noChangeArrowheads="1"/>
          </p:cNvPicPr>
          <p:nvPr/>
        </p:nvPicPr>
        <p:blipFill>
          <a:blip r:embed="rId2"/>
          <a:srcRect/>
          <a:stretch>
            <a:fillRect/>
          </a:stretch>
        </p:blipFill>
        <p:spPr bwMode="auto">
          <a:xfrm>
            <a:off x="-1" y="0"/>
            <a:ext cx="9144021"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F201206111039412894471661.jpg"/>
          <p:cNvPicPr>
            <a:picLocks noChangeAspect="1" noChangeArrowheads="1"/>
          </p:cNvPicPr>
          <p:nvPr/>
        </p:nvPicPr>
        <p:blipFill>
          <a:blip r:embed="rId2"/>
          <a:srcRect b="8235"/>
          <a:stretch>
            <a:fillRect/>
          </a:stretch>
        </p:blipFill>
        <p:spPr bwMode="auto">
          <a:xfrm>
            <a:off x="0" y="0"/>
            <a:ext cx="9132090" cy="6715148"/>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PENDIENTES\GERREROS DE TERRACOTA\guerreros_dentro.jpg"/>
          <p:cNvPicPr>
            <a:picLocks noChangeAspect="1" noChangeArrowheads="1"/>
          </p:cNvPicPr>
          <p:nvPr/>
        </p:nvPicPr>
        <p:blipFill>
          <a:blip r:embed="rId2"/>
          <a:srcRect/>
          <a:stretch>
            <a:fillRect/>
          </a:stretch>
        </p:blipFill>
        <p:spPr bwMode="auto">
          <a:xfrm>
            <a:off x="-1" y="0"/>
            <a:ext cx="9151449"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C:\Documents and Settings\Dell\Escritorio\BMY3.jpg"/>
          <p:cNvPicPr>
            <a:picLocks noChangeAspect="1" noChangeArrowheads="1"/>
          </p:cNvPicPr>
          <p:nvPr/>
        </p:nvPicPr>
        <p:blipFill>
          <a:blip r:embed="rId2"/>
          <a:srcRect/>
          <a:stretch>
            <a:fillRect/>
          </a:stretch>
        </p:blipFill>
        <p:spPr bwMode="auto">
          <a:xfrm>
            <a:off x="0" y="0"/>
            <a:ext cx="9184850"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4"/>
          <p:cNvSpPr>
            <a:spLocks noChangeArrowheads="1"/>
          </p:cNvSpPr>
          <p:nvPr/>
        </p:nvSpPr>
        <p:spPr bwMode="auto">
          <a:xfrm>
            <a:off x="571472" y="785794"/>
            <a:ext cx="8001056" cy="5072098"/>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a:p>
        </p:txBody>
      </p:sp>
      <p:sp>
        <p:nvSpPr>
          <p:cNvPr id="8193" name="Rectangle 1"/>
          <p:cNvSpPr>
            <a:spLocks noChangeArrowheads="1"/>
          </p:cNvSpPr>
          <p:nvPr/>
        </p:nvSpPr>
        <p:spPr bwMode="auto">
          <a:xfrm>
            <a:off x="1000100" y="1357298"/>
            <a:ext cx="6929486" cy="4062651"/>
          </a:xfrm>
          <a:prstGeom prst="rect">
            <a:avLst/>
          </a:prstGeom>
          <a:noFill/>
          <a:ln w="9525">
            <a:noFill/>
            <a:miter lim="800000"/>
            <a:headEnd/>
            <a:tailEnd/>
          </a:ln>
          <a:effectLst/>
        </p:spPr>
        <p:txBody>
          <a:bodyPr vert="horz" wrap="square" lIns="0" tIns="0" rIns="0" bIns="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sz="2400" b="0" i="1" strike="noStrike" cap="none" normalizeH="0" baseline="0" dirty="0" smtClean="0">
                <a:ln>
                  <a:noFill/>
                </a:ln>
                <a:effectLst/>
                <a:latin typeface="+mn-lt"/>
              </a:rPr>
              <a:t>Como ya había pasado la época en que los esclavos y los cortesanos eran sepultados vivos con el monarca muerto, tamaño real, el emperador</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2400" b="0" i="1" strike="noStrike" cap="none" normalizeH="0" baseline="0" dirty="0" smtClean="0">
                <a:ln>
                  <a:noFill/>
                </a:ln>
                <a:effectLst/>
                <a:latin typeface="+mn-lt"/>
              </a:rPr>
              <a:t> ordenó que se hiciera un ejército de más de 7.000 soldados de barro de tamaño natural para que lo cuidaran en la otra vida.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2400" b="0" i="1" strike="noStrike" cap="none" normalizeH="0" baseline="0" dirty="0" smtClean="0">
                <a:ln>
                  <a:noFill/>
                </a:ln>
                <a:effectLst/>
                <a:latin typeface="+mn-lt"/>
              </a:rPr>
              <a:t>Cuando murió, su tumba lucía tan suntuosa como los sarcófagos llenos de reliquias de los faraones egipcios. El sitio de la sepultura mide unos 5 Km. de ancho, y para construirlo se necesitaron 700.000 hombres. </a:t>
            </a:r>
          </a:p>
        </p:txBody>
      </p:sp>
    </p:spTree>
  </p:cSld>
  <p:clrMapOvr>
    <a:masterClrMapping/>
  </p:clrMapOvr>
  <p:transition spd="slow" advTm="2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4000" decel="100000"/>
                                        <p:tgtEl>
                                          <p:spTgt spid="3"/>
                                        </p:tgtEl>
                                      </p:cBhvr>
                                    </p:animEffect>
                                    <p:anim calcmode="lin" valueType="num">
                                      <p:cBhvr>
                                        <p:cTn id="8" dur="4000" decel="100000" fill="hold"/>
                                        <p:tgtEl>
                                          <p:spTgt spid="3"/>
                                        </p:tgtEl>
                                        <p:attrNameLst>
                                          <p:attrName>style.rotation</p:attrName>
                                        </p:attrNameLst>
                                      </p:cBhvr>
                                      <p:tavLst>
                                        <p:tav tm="0">
                                          <p:val>
                                            <p:fltVal val="-90"/>
                                          </p:val>
                                        </p:tav>
                                        <p:tav tm="100000">
                                          <p:val>
                                            <p:fltVal val="0"/>
                                          </p:val>
                                        </p:tav>
                                      </p:tavLst>
                                    </p:anim>
                                    <p:anim calcmode="lin" valueType="num">
                                      <p:cBhvr>
                                        <p:cTn id="9" dur="4000" decel="100000" fill="hold"/>
                                        <p:tgtEl>
                                          <p:spTgt spid="3"/>
                                        </p:tgtEl>
                                        <p:attrNameLst>
                                          <p:attrName>ppt_x</p:attrName>
                                        </p:attrNameLst>
                                      </p:cBhvr>
                                      <p:tavLst>
                                        <p:tav tm="0">
                                          <p:val>
                                            <p:strVal val="#ppt_x+0.4"/>
                                          </p:val>
                                        </p:tav>
                                        <p:tav tm="100000">
                                          <p:val>
                                            <p:strVal val="#ppt_x-0.05"/>
                                          </p:val>
                                        </p:tav>
                                      </p:tavLst>
                                    </p:anim>
                                    <p:anim calcmode="lin" valueType="num">
                                      <p:cBhvr>
                                        <p:cTn id="10" dur="4000" decel="100000" fill="hold"/>
                                        <p:tgtEl>
                                          <p:spTgt spid="3"/>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3"/>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3"/>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PENDIENTES\GERREROS DE TERRACOTA\guerreros-chinos.jpg"/>
          <p:cNvPicPr>
            <a:picLocks noChangeAspect="1" noChangeArrowheads="1"/>
          </p:cNvPicPr>
          <p:nvPr/>
        </p:nvPicPr>
        <p:blipFill>
          <a:blip r:embed="rId2"/>
          <a:srcRect/>
          <a:stretch>
            <a:fillRect/>
          </a:stretch>
        </p:blipFill>
        <p:spPr bwMode="auto">
          <a:xfrm>
            <a:off x="-1" y="0"/>
            <a:ext cx="9144001"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C:\Documents and Settings\Dell\Escritorio\2701114313_6f2653f2aa.jpg"/>
          <p:cNvPicPr>
            <a:picLocks noChangeAspect="1" noChangeArrowheads="1"/>
          </p:cNvPicPr>
          <p:nvPr/>
        </p:nvPicPr>
        <p:blipFill>
          <a:blip r:embed="rId2"/>
          <a:srcRect/>
          <a:stretch>
            <a:fillRect/>
          </a:stretch>
        </p:blipFill>
        <p:spPr bwMode="auto">
          <a:xfrm>
            <a:off x="0" y="0"/>
            <a:ext cx="9144001"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6" name="Picture 4" descr="C:\Documents and Settings\Dell\Escritorio\guerreros-terracota-xian.jpg"/>
          <p:cNvPicPr>
            <a:picLocks noChangeAspect="1" noChangeArrowheads="1"/>
          </p:cNvPicPr>
          <p:nvPr/>
        </p:nvPicPr>
        <p:blipFill>
          <a:blip r:embed="rId3"/>
          <a:srcRect/>
          <a:stretch>
            <a:fillRect/>
          </a:stretch>
        </p:blipFill>
        <p:spPr bwMode="auto">
          <a:xfrm>
            <a:off x="-142908" y="0"/>
            <a:ext cx="9286908" cy="6858000"/>
          </a:xfrm>
          <a:prstGeom prst="rect">
            <a:avLst/>
          </a:prstGeom>
          <a:noFill/>
        </p:spPr>
      </p:pic>
    </p:spTree>
  </p:cSld>
  <p:clrMapOvr>
    <a:masterClrMapping/>
  </p:clrMapOvr>
  <p:transition spd="slow" advTm="5000">
    <p:dissolve/>
    <p:sndAc>
      <p:stSnd>
        <p:snd r:embed="rId2" name="Spa-Moods-Indian-Summer-Rain.wav"/>
      </p:stSnd>
    </p:sndAc>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C:\Documents and Settings\Dell\Escritorio\fotos-xian-terracota-022.jpg"/>
          <p:cNvPicPr>
            <a:picLocks noChangeAspect="1" noChangeArrowheads="1"/>
          </p:cNvPicPr>
          <p:nvPr/>
        </p:nvPicPr>
        <p:blipFill>
          <a:blip r:embed="rId2"/>
          <a:srcRect/>
          <a:stretch>
            <a:fillRect/>
          </a:stretch>
        </p:blipFill>
        <p:spPr bwMode="auto">
          <a:xfrm>
            <a:off x="0" y="0"/>
            <a:ext cx="9160362"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52_thumb4.jpg"/>
          <p:cNvPicPr>
            <a:picLocks noChangeAspect="1" noChangeArrowheads="1"/>
          </p:cNvPicPr>
          <p:nvPr/>
        </p:nvPicPr>
        <p:blipFill>
          <a:blip r:embed="rId2"/>
          <a:srcRect/>
          <a:stretch>
            <a:fillRect/>
          </a:stretch>
        </p:blipFill>
        <p:spPr bwMode="auto">
          <a:xfrm>
            <a:off x="-1" y="0"/>
            <a:ext cx="9411219" cy="70009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5715008" y="1714488"/>
            <a:ext cx="2857520" cy="4714908"/>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a:p>
        </p:txBody>
      </p:sp>
      <p:sp>
        <p:nvSpPr>
          <p:cNvPr id="2" name="1 Rectángulo"/>
          <p:cNvSpPr/>
          <p:nvPr/>
        </p:nvSpPr>
        <p:spPr>
          <a:xfrm>
            <a:off x="5857884" y="2071678"/>
            <a:ext cx="2500330" cy="4154984"/>
          </a:xfrm>
          <a:prstGeom prst="rect">
            <a:avLst/>
          </a:prstGeom>
        </p:spPr>
        <p:txBody>
          <a:bodyPr wrap="square">
            <a:spAutoFit/>
          </a:bodyPr>
          <a:lstStyle/>
          <a:p>
            <a:pPr algn="ctr"/>
            <a:r>
              <a:rPr lang="es-ES" sz="2400" i="1" dirty="0" smtClean="0"/>
              <a:t>Un jinete de barro de 1.80 m. de altura sostiene la brida de su corcel enjaezado. </a:t>
            </a:r>
            <a:br>
              <a:rPr lang="es-ES" sz="2400" i="1" dirty="0" smtClean="0"/>
            </a:br>
            <a:r>
              <a:rPr lang="es-ES" sz="2400" i="1" dirty="0" smtClean="0"/>
              <a:t>El bocado y la rienda podrían quedarle sin ninguna duda a un caballo vivo.</a:t>
            </a:r>
            <a:endParaRPr lang="es-ES" sz="2400" i="1" dirty="0"/>
          </a:p>
        </p:txBody>
      </p:sp>
      <p:pic>
        <p:nvPicPr>
          <p:cNvPr id="3" name="Picture 2" descr="C:\Documents and Settings\Dell\Escritorio\PENDIENTES\GERREROS DE TERRACOTA\terracota2.jpg"/>
          <p:cNvPicPr>
            <a:picLocks noChangeAspect="1" noChangeArrowheads="1"/>
          </p:cNvPicPr>
          <p:nvPr/>
        </p:nvPicPr>
        <p:blipFill>
          <a:blip r:embed="rId2"/>
          <a:srcRect/>
          <a:stretch>
            <a:fillRect/>
          </a:stretch>
        </p:blipFill>
        <p:spPr bwMode="auto">
          <a:xfrm>
            <a:off x="0" y="0"/>
            <a:ext cx="5143500" cy="6858000"/>
          </a:xfrm>
          <a:prstGeom prst="rect">
            <a:avLst/>
          </a:prstGeom>
          <a:noFill/>
        </p:spPr>
      </p:pic>
    </p:spTree>
  </p:cSld>
  <p:clrMapOvr>
    <a:masterClrMapping/>
  </p:clrMapOvr>
  <p:transition spd="slow" advTm="19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decel="100000"/>
                                        <p:tgtEl>
                                          <p:spTgt spid="4"/>
                                        </p:tgtEl>
                                      </p:cBhvr>
                                    </p:animEffect>
                                    <p:anim calcmode="lin" valueType="num">
                                      <p:cBhvr>
                                        <p:cTn id="8" dur="4000" decel="100000" fill="hold"/>
                                        <p:tgtEl>
                                          <p:spTgt spid="4"/>
                                        </p:tgtEl>
                                        <p:attrNameLst>
                                          <p:attrName>style.rotation</p:attrName>
                                        </p:attrNameLst>
                                      </p:cBhvr>
                                      <p:tavLst>
                                        <p:tav tm="0">
                                          <p:val>
                                            <p:fltVal val="-90"/>
                                          </p:val>
                                        </p:tav>
                                        <p:tav tm="100000">
                                          <p:val>
                                            <p:fltVal val="0"/>
                                          </p:val>
                                        </p:tav>
                                      </p:tavLst>
                                    </p:anim>
                                    <p:anim calcmode="lin" valueType="num">
                                      <p:cBhvr>
                                        <p:cTn id="9" dur="4000" decel="100000" fill="hold"/>
                                        <p:tgtEl>
                                          <p:spTgt spid="4"/>
                                        </p:tgtEl>
                                        <p:attrNameLst>
                                          <p:attrName>ppt_x</p:attrName>
                                        </p:attrNameLst>
                                      </p:cBhvr>
                                      <p:tavLst>
                                        <p:tav tm="0">
                                          <p:val>
                                            <p:strVal val="#ppt_x+0.4"/>
                                          </p:val>
                                        </p:tav>
                                        <p:tav tm="100000">
                                          <p:val>
                                            <p:strVal val="#ppt_x-0.05"/>
                                          </p:val>
                                        </p:tav>
                                      </p:tavLst>
                                    </p:anim>
                                    <p:anim calcmode="lin" valueType="num">
                                      <p:cBhvr>
                                        <p:cTn id="10" dur="4000" decel="100000" fill="hold"/>
                                        <p:tgtEl>
                                          <p:spTgt spid="4"/>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4"/>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The Terracotta Warriors. Xi'an, China..jpg"/>
          <p:cNvPicPr>
            <a:picLocks noChangeAspect="1" noChangeArrowheads="1"/>
          </p:cNvPicPr>
          <p:nvPr/>
        </p:nvPicPr>
        <p:blipFill>
          <a:blip r:embed="rId2"/>
          <a:srcRect/>
          <a:stretch>
            <a:fillRect/>
          </a:stretch>
        </p:blipFill>
        <p:spPr bwMode="auto">
          <a:xfrm>
            <a:off x="-1" y="0"/>
            <a:ext cx="9334531" cy="70009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2013-12-27.jpg"/>
          <p:cNvPicPr>
            <a:picLocks noChangeAspect="1" noChangeArrowheads="1"/>
          </p:cNvPicPr>
          <p:nvPr/>
        </p:nvPicPr>
        <p:blipFill>
          <a:blip r:embed="rId2"/>
          <a:srcRect/>
          <a:stretch>
            <a:fillRect/>
          </a:stretch>
        </p:blipFill>
        <p:spPr bwMode="auto">
          <a:xfrm>
            <a:off x="0" y="0"/>
            <a:ext cx="9180934"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Los-Guerreros-de-Xian.jpg"/>
          <p:cNvPicPr>
            <a:picLocks noChangeAspect="1" noChangeArrowheads="1"/>
          </p:cNvPicPr>
          <p:nvPr/>
        </p:nvPicPr>
        <p:blipFill>
          <a:blip r:embed="rId2"/>
          <a:srcRect/>
          <a:stretch>
            <a:fillRect/>
          </a:stretch>
        </p:blipFill>
        <p:spPr bwMode="auto">
          <a:xfrm>
            <a:off x="0" y="0"/>
            <a:ext cx="9144026" cy="7072338"/>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C:\Documents and Settings\Dell\Escritorio\1434977514_758567890e.jpg"/>
          <p:cNvPicPr>
            <a:picLocks noChangeAspect="1" noChangeArrowheads="1"/>
          </p:cNvPicPr>
          <p:nvPr/>
        </p:nvPicPr>
        <p:blipFill>
          <a:blip r:embed="rId2"/>
          <a:srcRect/>
          <a:stretch>
            <a:fillRect/>
          </a:stretch>
        </p:blipFill>
        <p:spPr bwMode="auto">
          <a:xfrm>
            <a:off x="0" y="0"/>
            <a:ext cx="9144001"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C:\Documents and Settings\Dell\Escritorio\2634287340_1e5d03f555.jpg"/>
          <p:cNvPicPr>
            <a:picLocks noChangeAspect="1" noChangeArrowheads="1"/>
          </p:cNvPicPr>
          <p:nvPr/>
        </p:nvPicPr>
        <p:blipFill>
          <a:blip r:embed="rId2"/>
          <a:srcRect/>
          <a:stretch>
            <a:fillRect/>
          </a:stretch>
        </p:blipFill>
        <p:spPr bwMode="auto">
          <a:xfrm>
            <a:off x="-1" y="0"/>
            <a:ext cx="9224691"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C:\Documents and Settings\Dell\Escritorio\1343491048_081487_1343492401_noticia_normal.jpg"/>
          <p:cNvPicPr>
            <a:picLocks noChangeAspect="1" noChangeArrowheads="1"/>
          </p:cNvPicPr>
          <p:nvPr/>
        </p:nvPicPr>
        <p:blipFill>
          <a:blip r:embed="rId2"/>
          <a:srcRect/>
          <a:stretch>
            <a:fillRect/>
          </a:stretch>
        </p:blipFill>
        <p:spPr bwMode="auto">
          <a:xfrm>
            <a:off x="-1" y="0"/>
            <a:ext cx="9199039"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rot="10800000">
            <a:off x="6000760" y="928670"/>
            <a:ext cx="2928958" cy="5572164"/>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a:p>
        </p:txBody>
      </p:sp>
      <p:pic>
        <p:nvPicPr>
          <p:cNvPr id="59394" name="Picture 2" descr="C:\Documents and Settings\Dell\Escritorio\fotos-xian-terracota-038.jpg"/>
          <p:cNvPicPr>
            <a:picLocks noChangeAspect="1" noChangeArrowheads="1"/>
          </p:cNvPicPr>
          <p:nvPr/>
        </p:nvPicPr>
        <p:blipFill>
          <a:blip r:embed="rId2"/>
          <a:srcRect/>
          <a:stretch>
            <a:fillRect/>
          </a:stretch>
        </p:blipFill>
        <p:spPr bwMode="auto">
          <a:xfrm>
            <a:off x="0" y="0"/>
            <a:ext cx="5918088" cy="6858000"/>
          </a:xfrm>
          <a:prstGeom prst="rect">
            <a:avLst/>
          </a:prstGeom>
          <a:noFill/>
        </p:spPr>
      </p:pic>
      <p:sp>
        <p:nvSpPr>
          <p:cNvPr id="3" name="2 Rectángulo"/>
          <p:cNvSpPr/>
          <p:nvPr/>
        </p:nvSpPr>
        <p:spPr>
          <a:xfrm>
            <a:off x="6143636" y="1357298"/>
            <a:ext cx="2643206" cy="4801314"/>
          </a:xfrm>
          <a:prstGeom prst="rect">
            <a:avLst/>
          </a:prstGeom>
        </p:spPr>
        <p:txBody>
          <a:bodyPr wrap="square">
            <a:spAutoFit/>
          </a:bodyPr>
          <a:lstStyle/>
          <a:p>
            <a:pPr algn="ctr"/>
            <a:r>
              <a:rPr lang="es-ES" i="1" dirty="0" smtClean="0"/>
              <a:t>La mayoría de los caballos de terracota desenterrados del mausoleo de Qinshihuang, primer emperador de la Dinastía Qin </a:t>
            </a:r>
          </a:p>
          <a:p>
            <a:pPr algn="ctr"/>
            <a:r>
              <a:rPr lang="es-ES" i="1" dirty="0" smtClean="0"/>
              <a:t>(221 a.c-206 a. c.)</a:t>
            </a:r>
          </a:p>
          <a:p>
            <a:pPr algn="ctr"/>
            <a:r>
              <a:rPr lang="es-ES" i="1" dirty="0" smtClean="0"/>
              <a:t> y de la </a:t>
            </a:r>
          </a:p>
          <a:p>
            <a:pPr algn="ctr"/>
            <a:r>
              <a:rPr lang="es-ES" i="1" dirty="0" smtClean="0"/>
              <a:t>China unificada, están "castrados", dijo Yuan Jing, arqueólogo de la Academia de Ciencias Sociales de China, tras un estudio sobre los más de 600 animales de tamaño natural.</a:t>
            </a:r>
          </a:p>
        </p:txBody>
      </p:sp>
    </p:spTree>
  </p:cSld>
  <p:clrMapOvr>
    <a:masterClrMapping/>
  </p:clrMapOvr>
  <p:transition spd="slow" advTm="24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decel="100000"/>
                                        <p:tgtEl>
                                          <p:spTgt spid="4"/>
                                        </p:tgtEl>
                                      </p:cBhvr>
                                    </p:animEffect>
                                    <p:anim calcmode="lin" valueType="num">
                                      <p:cBhvr>
                                        <p:cTn id="8" dur="4000" decel="100000" fill="hold"/>
                                        <p:tgtEl>
                                          <p:spTgt spid="4"/>
                                        </p:tgtEl>
                                        <p:attrNameLst>
                                          <p:attrName>style.rotation</p:attrName>
                                        </p:attrNameLst>
                                      </p:cBhvr>
                                      <p:tavLst>
                                        <p:tav tm="0">
                                          <p:val>
                                            <p:fltVal val="-90"/>
                                          </p:val>
                                        </p:tav>
                                        <p:tav tm="100000">
                                          <p:val>
                                            <p:fltVal val="0"/>
                                          </p:val>
                                        </p:tav>
                                      </p:tavLst>
                                    </p:anim>
                                    <p:anim calcmode="lin" valueType="num">
                                      <p:cBhvr>
                                        <p:cTn id="9" dur="4000" decel="100000" fill="hold"/>
                                        <p:tgtEl>
                                          <p:spTgt spid="4"/>
                                        </p:tgtEl>
                                        <p:attrNameLst>
                                          <p:attrName>ppt_x</p:attrName>
                                        </p:attrNameLst>
                                      </p:cBhvr>
                                      <p:tavLst>
                                        <p:tav tm="0">
                                          <p:val>
                                            <p:strVal val="#ppt_x+0.4"/>
                                          </p:val>
                                        </p:tav>
                                        <p:tav tm="100000">
                                          <p:val>
                                            <p:strVal val="#ppt_x-0.05"/>
                                          </p:val>
                                        </p:tav>
                                      </p:tavLst>
                                    </p:anim>
                                    <p:anim calcmode="lin" valueType="num">
                                      <p:cBhvr>
                                        <p:cTn id="10" dur="4000" decel="100000" fill="hold"/>
                                        <p:tgtEl>
                                          <p:spTgt spid="4"/>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4"/>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241f2810ab8f56be53ca8af23e384c6e.jpg"/>
          <p:cNvPicPr>
            <a:picLocks noChangeAspect="1" noChangeArrowheads="1"/>
          </p:cNvPicPr>
          <p:nvPr/>
        </p:nvPicPr>
        <p:blipFill>
          <a:blip r:embed="rId2"/>
          <a:srcRect/>
          <a:stretch>
            <a:fillRect/>
          </a:stretch>
        </p:blipFill>
        <p:spPr bwMode="auto">
          <a:xfrm>
            <a:off x="-119856" y="785794"/>
            <a:ext cx="9263856" cy="5357826"/>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Documents and Settings\Dell\Escritorio\g_vigoenfotos_6461q.jpg"/>
          <p:cNvPicPr>
            <a:picLocks noChangeAspect="1" noChangeArrowheads="1"/>
          </p:cNvPicPr>
          <p:nvPr/>
        </p:nvPicPr>
        <p:blipFill>
          <a:blip r:embed="rId2"/>
          <a:srcRect b="8333"/>
          <a:stretch>
            <a:fillRect/>
          </a:stretch>
        </p:blipFill>
        <p:spPr bwMode="auto">
          <a:xfrm>
            <a:off x="0" y="0"/>
            <a:ext cx="9358314"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4"/>
          <p:cNvSpPr>
            <a:spLocks noChangeArrowheads="1"/>
          </p:cNvSpPr>
          <p:nvPr/>
        </p:nvSpPr>
        <p:spPr bwMode="auto">
          <a:xfrm>
            <a:off x="0" y="4857760"/>
            <a:ext cx="9144000" cy="2000240"/>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a:p>
        </p:txBody>
      </p:sp>
      <p:pic>
        <p:nvPicPr>
          <p:cNvPr id="1026" name="Picture 2" descr="C:\Documents and Settings\Dell\Escritorio\Guerreros%20de%20Terracota%20de%20Xian.jpg"/>
          <p:cNvPicPr>
            <a:picLocks noChangeAspect="1" noChangeArrowheads="1"/>
          </p:cNvPicPr>
          <p:nvPr/>
        </p:nvPicPr>
        <p:blipFill>
          <a:blip r:embed="rId2"/>
          <a:srcRect/>
          <a:stretch>
            <a:fillRect/>
          </a:stretch>
        </p:blipFill>
        <p:spPr bwMode="auto">
          <a:xfrm>
            <a:off x="1214414" y="0"/>
            <a:ext cx="6858048" cy="4869288"/>
          </a:xfrm>
          <a:prstGeom prst="rect">
            <a:avLst/>
          </a:prstGeom>
          <a:noFill/>
        </p:spPr>
      </p:pic>
      <p:sp>
        <p:nvSpPr>
          <p:cNvPr id="4" name="3 Rectángulo"/>
          <p:cNvSpPr/>
          <p:nvPr/>
        </p:nvSpPr>
        <p:spPr>
          <a:xfrm>
            <a:off x="214282" y="4919008"/>
            <a:ext cx="8786842" cy="1938992"/>
          </a:xfrm>
          <a:prstGeom prst="rect">
            <a:avLst/>
          </a:prstGeom>
        </p:spPr>
        <p:txBody>
          <a:bodyPr wrap="square">
            <a:spAutoFit/>
          </a:bodyPr>
          <a:lstStyle/>
          <a:p>
            <a:pPr algn="ctr"/>
            <a:r>
              <a:rPr lang="es-ES" sz="2000" i="1" dirty="0" smtClean="0"/>
              <a:t>Según el especialista Yuan, los 520 caballos que tiran de los carros de guerra descubiertos junto a los guerreros de terracota en las afueras de Xi'an, capital de la provincia noroccidental de Shaanxi, tienen aparato reproductor, pero sin testículos.</a:t>
            </a:r>
            <a:br>
              <a:rPr lang="es-ES" sz="2000" i="1" dirty="0" smtClean="0"/>
            </a:br>
            <a:r>
              <a:rPr lang="es-ES" sz="2000" i="1" dirty="0" smtClean="0"/>
              <a:t>Sin embargo, no ocurre lo mismo con los 116 animales del cuerpo de caballería. En ese caso, "algunos de ellos están capados pero otros no".</a:t>
            </a:r>
          </a:p>
        </p:txBody>
      </p:sp>
    </p:spTree>
  </p:cSld>
  <p:clrMapOvr>
    <a:masterClrMapping/>
  </p:clrMapOvr>
  <p:transition spd="slow" advTm="2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4000" decel="100000"/>
                                        <p:tgtEl>
                                          <p:spTgt spid="6"/>
                                        </p:tgtEl>
                                      </p:cBhvr>
                                    </p:animEffect>
                                    <p:anim calcmode="lin" valueType="num">
                                      <p:cBhvr>
                                        <p:cTn id="8" dur="4000" decel="100000" fill="hold"/>
                                        <p:tgtEl>
                                          <p:spTgt spid="6"/>
                                        </p:tgtEl>
                                        <p:attrNameLst>
                                          <p:attrName>style.rotation</p:attrName>
                                        </p:attrNameLst>
                                      </p:cBhvr>
                                      <p:tavLst>
                                        <p:tav tm="0">
                                          <p:val>
                                            <p:fltVal val="-90"/>
                                          </p:val>
                                        </p:tav>
                                        <p:tav tm="100000">
                                          <p:val>
                                            <p:fltVal val="0"/>
                                          </p:val>
                                        </p:tav>
                                      </p:tavLst>
                                    </p:anim>
                                    <p:anim calcmode="lin" valueType="num">
                                      <p:cBhvr>
                                        <p:cTn id="9" dur="4000" decel="100000" fill="hold"/>
                                        <p:tgtEl>
                                          <p:spTgt spid="6"/>
                                        </p:tgtEl>
                                        <p:attrNameLst>
                                          <p:attrName>ppt_x</p:attrName>
                                        </p:attrNameLst>
                                      </p:cBhvr>
                                      <p:tavLst>
                                        <p:tav tm="0">
                                          <p:val>
                                            <p:strVal val="#ppt_x+0.4"/>
                                          </p:val>
                                        </p:tav>
                                        <p:tav tm="100000">
                                          <p:val>
                                            <p:strVal val="#ppt_x-0.05"/>
                                          </p:val>
                                        </p:tav>
                                      </p:tavLst>
                                    </p:anim>
                                    <p:anim calcmode="lin" valueType="num">
                                      <p:cBhvr>
                                        <p:cTn id="10" dur="4000" decel="100000" fill="hold"/>
                                        <p:tgtEl>
                                          <p:spTgt spid="6"/>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6"/>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6"/>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Documents and Settings\Dell\Escritorio\guerrereos-terracota%2002.jpg"/>
          <p:cNvPicPr>
            <a:picLocks noChangeAspect="1" noChangeArrowheads="1"/>
          </p:cNvPicPr>
          <p:nvPr/>
        </p:nvPicPr>
        <p:blipFill>
          <a:blip r:embed="rId2"/>
          <a:srcRect/>
          <a:stretch>
            <a:fillRect/>
          </a:stretch>
        </p:blipFill>
        <p:spPr bwMode="auto">
          <a:xfrm>
            <a:off x="0" y="0"/>
            <a:ext cx="9224693"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PENDIENTES\GERREROS DE TERRACOTA\Guerreros de terracota 5.jpg"/>
          <p:cNvPicPr>
            <a:picLocks noChangeAspect="1" noChangeArrowheads="1"/>
          </p:cNvPicPr>
          <p:nvPr/>
        </p:nvPicPr>
        <p:blipFill>
          <a:blip r:embed="rId2"/>
          <a:srcRect/>
          <a:stretch>
            <a:fillRect/>
          </a:stretch>
        </p:blipFill>
        <p:spPr bwMode="auto">
          <a:xfrm>
            <a:off x="0" y="0"/>
            <a:ext cx="9492042"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4"/>
          <p:cNvSpPr>
            <a:spLocks noChangeArrowheads="1"/>
          </p:cNvSpPr>
          <p:nvPr/>
        </p:nvSpPr>
        <p:spPr bwMode="auto">
          <a:xfrm>
            <a:off x="428596" y="357166"/>
            <a:ext cx="8215370" cy="6215106"/>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a:p>
        </p:txBody>
      </p:sp>
      <p:sp>
        <p:nvSpPr>
          <p:cNvPr id="2" name="1 Rectángulo"/>
          <p:cNvSpPr/>
          <p:nvPr/>
        </p:nvSpPr>
        <p:spPr>
          <a:xfrm>
            <a:off x="500034" y="571480"/>
            <a:ext cx="7786726" cy="5940088"/>
          </a:xfrm>
          <a:prstGeom prst="rect">
            <a:avLst/>
          </a:prstGeom>
        </p:spPr>
        <p:txBody>
          <a:bodyPr wrap="square">
            <a:spAutoFit/>
          </a:bodyPr>
          <a:lstStyle/>
          <a:p>
            <a:pPr algn="ctr"/>
            <a:r>
              <a:rPr lang="es-ES" sz="2000" i="1" dirty="0" smtClean="0"/>
              <a:t>De todos los confines de China fueron llamados los mejores artesanos, que esculpieron un magnífico palacio para el emperador debajo del monte Li, en la provincia de Shansi, en la región central del país. Muchas de las maravillas de la tumba fueron descritas por el historiador chino Sima Qian menos de un siglo después de la muerte de Shi Huangdi, pero nunca mencionó al ejército de terracota, descubierto en 1974. Lo valioso de las figuras halladas es su realismo: no fueron vaciadas en moldes sino modeladas en forma individual, y tienen un nivel de perfección que ha desconcertado a los expertos. </a:t>
            </a:r>
          </a:p>
          <a:p>
            <a:pPr algn="ctr"/>
            <a:r>
              <a:rPr lang="es-ES" sz="2000" i="1" dirty="0" smtClean="0"/>
              <a:t>El cuerpo de cada figura consta de piernas macizas y torso hueco; la cabeza y las manos fueron cocidas por separado y después se unieron al cuerpo mediante delgadas tiras de barro. Los toques finales se hicieron con un barro más fino, y los soldados fueron pintados así: pantalones de color azul marino, zapatos negros con agujetas rojas, y túnicas verdes con botones dorados y cordones púrpura. Incluso los remaches, las hebillas de los cinturones y la suela de los zapatos de los soldados arrodillados fueron esculpidos con asombroso detalle. </a:t>
            </a:r>
            <a:endParaRPr lang="es-ES" sz="2000" i="1" dirty="0"/>
          </a:p>
        </p:txBody>
      </p:sp>
    </p:spTree>
  </p:cSld>
  <p:clrMapOvr>
    <a:masterClrMapping/>
  </p:clrMapOvr>
  <p:transition spd="slow" advTm="63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4000" decel="100000"/>
                                        <p:tgtEl>
                                          <p:spTgt spid="3"/>
                                        </p:tgtEl>
                                      </p:cBhvr>
                                    </p:animEffect>
                                    <p:anim calcmode="lin" valueType="num">
                                      <p:cBhvr>
                                        <p:cTn id="8" dur="4000" decel="100000" fill="hold"/>
                                        <p:tgtEl>
                                          <p:spTgt spid="3"/>
                                        </p:tgtEl>
                                        <p:attrNameLst>
                                          <p:attrName>style.rotation</p:attrName>
                                        </p:attrNameLst>
                                      </p:cBhvr>
                                      <p:tavLst>
                                        <p:tav tm="0">
                                          <p:val>
                                            <p:fltVal val="-90"/>
                                          </p:val>
                                        </p:tav>
                                        <p:tav tm="100000">
                                          <p:val>
                                            <p:fltVal val="0"/>
                                          </p:val>
                                        </p:tav>
                                      </p:tavLst>
                                    </p:anim>
                                    <p:anim calcmode="lin" valueType="num">
                                      <p:cBhvr>
                                        <p:cTn id="9" dur="4000" decel="100000" fill="hold"/>
                                        <p:tgtEl>
                                          <p:spTgt spid="3"/>
                                        </p:tgtEl>
                                        <p:attrNameLst>
                                          <p:attrName>ppt_x</p:attrName>
                                        </p:attrNameLst>
                                      </p:cBhvr>
                                      <p:tavLst>
                                        <p:tav tm="0">
                                          <p:val>
                                            <p:strVal val="#ppt_x+0.4"/>
                                          </p:val>
                                        </p:tav>
                                        <p:tav tm="100000">
                                          <p:val>
                                            <p:strVal val="#ppt_x-0.05"/>
                                          </p:val>
                                        </p:tav>
                                      </p:tavLst>
                                    </p:anim>
                                    <p:anim calcmode="lin" valueType="num">
                                      <p:cBhvr>
                                        <p:cTn id="10" dur="4000" decel="100000" fill="hold"/>
                                        <p:tgtEl>
                                          <p:spTgt spid="3"/>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3"/>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3"/>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fotos-xian-terracota-010.jpg"/>
          <p:cNvPicPr>
            <a:picLocks noChangeAspect="1" noChangeArrowheads="1"/>
          </p:cNvPicPr>
          <p:nvPr/>
        </p:nvPicPr>
        <p:blipFill>
          <a:blip r:embed="rId2"/>
          <a:srcRect/>
          <a:stretch>
            <a:fillRect/>
          </a:stretch>
        </p:blipFill>
        <p:spPr bwMode="auto">
          <a:xfrm>
            <a:off x="0" y="0"/>
            <a:ext cx="9160362"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C:\Documents and Settings\Dell\Escritorio\Excavacion-Ejercito-Guerreros-Terracota-Xian-China-Flus-Viajes.png"/>
          <p:cNvPicPr>
            <a:picLocks noChangeAspect="1" noChangeArrowheads="1"/>
          </p:cNvPicPr>
          <p:nvPr/>
        </p:nvPicPr>
        <p:blipFill>
          <a:blip r:embed="rId2"/>
          <a:srcRect r="15366"/>
          <a:stretch>
            <a:fillRect/>
          </a:stretch>
        </p:blipFill>
        <p:spPr bwMode="auto">
          <a:xfrm>
            <a:off x="0" y="0"/>
            <a:ext cx="9146376"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5000628" y="285728"/>
            <a:ext cx="3786214" cy="6215106"/>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a:p>
        </p:txBody>
      </p:sp>
      <p:sp>
        <p:nvSpPr>
          <p:cNvPr id="2" name="1 Rectángulo"/>
          <p:cNvSpPr/>
          <p:nvPr/>
        </p:nvSpPr>
        <p:spPr>
          <a:xfrm>
            <a:off x="5143504" y="500042"/>
            <a:ext cx="3500462" cy="5909310"/>
          </a:xfrm>
          <a:prstGeom prst="rect">
            <a:avLst/>
          </a:prstGeom>
        </p:spPr>
        <p:txBody>
          <a:bodyPr wrap="square">
            <a:spAutoFit/>
          </a:bodyPr>
          <a:lstStyle/>
          <a:p>
            <a:pPr algn="ctr"/>
            <a:r>
              <a:rPr lang="es-ES" i="1" dirty="0" smtClean="0"/>
              <a:t>Cada rostro de cada guerrero es diferente a los demás. No salen del mismo molde. Fueron moldeados a partir de la máscara mortuoria de los soldados caídos en la batalla... Si los miramos con detenimiento comprobaremos que cada estatua tiene su propia personalidad, su propio rostro, como si presenciáramos la reencarnación de un ejército diezmado. Héroes inmortalizados, algunos junto a sus caballos, conservando en terracota su deseo de vivir más allá de la muerte. Emocionante descubrimiento que a nadie dejará insensible. Es éste un tesoro «viviente» único en el mundo.</a:t>
            </a:r>
            <a:endParaRPr lang="es-ES" dirty="0"/>
          </a:p>
        </p:txBody>
      </p:sp>
      <p:pic>
        <p:nvPicPr>
          <p:cNvPr id="3" name="Picture 2" descr="C:\Documents and Settings\Dell\Escritorio\PENDIENTES\GERREROS DE TERRACOTA\12812_XiC2B4an277-28Guerreros-de-Terracota29b.jpg"/>
          <p:cNvPicPr>
            <a:picLocks noChangeAspect="1" noChangeArrowheads="1"/>
          </p:cNvPicPr>
          <p:nvPr/>
        </p:nvPicPr>
        <p:blipFill>
          <a:blip r:embed="rId2"/>
          <a:srcRect/>
          <a:stretch>
            <a:fillRect/>
          </a:stretch>
        </p:blipFill>
        <p:spPr bwMode="auto">
          <a:xfrm>
            <a:off x="-1" y="0"/>
            <a:ext cx="4572001" cy="6858000"/>
          </a:xfrm>
          <a:prstGeom prst="rect">
            <a:avLst/>
          </a:prstGeom>
          <a:noFill/>
        </p:spPr>
      </p:pic>
    </p:spTree>
  </p:cSld>
  <p:clrMapOvr>
    <a:masterClrMapping/>
  </p:clrMapOvr>
  <p:transition spd="slow" advTm="33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decel="100000"/>
                                        <p:tgtEl>
                                          <p:spTgt spid="4"/>
                                        </p:tgtEl>
                                      </p:cBhvr>
                                    </p:animEffect>
                                    <p:anim calcmode="lin" valueType="num">
                                      <p:cBhvr>
                                        <p:cTn id="8" dur="4000" decel="100000" fill="hold"/>
                                        <p:tgtEl>
                                          <p:spTgt spid="4"/>
                                        </p:tgtEl>
                                        <p:attrNameLst>
                                          <p:attrName>style.rotation</p:attrName>
                                        </p:attrNameLst>
                                      </p:cBhvr>
                                      <p:tavLst>
                                        <p:tav tm="0">
                                          <p:val>
                                            <p:fltVal val="-90"/>
                                          </p:val>
                                        </p:tav>
                                        <p:tav tm="100000">
                                          <p:val>
                                            <p:fltVal val="0"/>
                                          </p:val>
                                        </p:tav>
                                      </p:tavLst>
                                    </p:anim>
                                    <p:anim calcmode="lin" valueType="num">
                                      <p:cBhvr>
                                        <p:cTn id="9" dur="4000" decel="100000" fill="hold"/>
                                        <p:tgtEl>
                                          <p:spTgt spid="4"/>
                                        </p:tgtEl>
                                        <p:attrNameLst>
                                          <p:attrName>ppt_x</p:attrName>
                                        </p:attrNameLst>
                                      </p:cBhvr>
                                      <p:tavLst>
                                        <p:tav tm="0">
                                          <p:val>
                                            <p:strVal val="#ppt_x+0.4"/>
                                          </p:val>
                                        </p:tav>
                                        <p:tav tm="100000">
                                          <p:val>
                                            <p:strVal val="#ppt_x-0.05"/>
                                          </p:val>
                                        </p:tav>
                                      </p:tavLst>
                                    </p:anim>
                                    <p:anim calcmode="lin" valueType="num">
                                      <p:cBhvr>
                                        <p:cTn id="10" dur="4000" decel="100000" fill="hold"/>
                                        <p:tgtEl>
                                          <p:spTgt spid="4"/>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4"/>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C:\Documents and Settings\Dell\Escritorio\xian_04.jpg"/>
          <p:cNvPicPr>
            <a:picLocks noChangeAspect="1" noChangeArrowheads="1"/>
          </p:cNvPicPr>
          <p:nvPr/>
        </p:nvPicPr>
        <p:blipFill>
          <a:blip r:embed="rId3"/>
          <a:srcRect/>
          <a:stretch>
            <a:fillRect/>
          </a:stretch>
        </p:blipFill>
        <p:spPr bwMode="auto">
          <a:xfrm>
            <a:off x="0" y="0"/>
            <a:ext cx="9208888" cy="6858000"/>
          </a:xfrm>
          <a:prstGeom prst="rect">
            <a:avLst/>
          </a:prstGeom>
          <a:noFill/>
        </p:spPr>
      </p:pic>
    </p:spTree>
  </p:cSld>
  <p:clrMapOvr>
    <a:masterClrMapping/>
  </p:clrMapOvr>
  <p:transition spd="slow" advTm="5000">
    <p:dissolve/>
    <p:sndAc>
      <p:stSnd loop="1">
        <p:snd r:embed="rId2" name="Baby-Happy-Sinfonia-del-nuevo-mundo.wav"/>
      </p:stSnd>
    </p:sndAc>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4"/>
          <p:cNvSpPr>
            <a:spLocks noChangeArrowheads="1"/>
          </p:cNvSpPr>
          <p:nvPr/>
        </p:nvSpPr>
        <p:spPr bwMode="auto">
          <a:xfrm>
            <a:off x="428596" y="500042"/>
            <a:ext cx="8286808" cy="5929354"/>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a:p>
        </p:txBody>
      </p:sp>
      <p:sp>
        <p:nvSpPr>
          <p:cNvPr id="2" name="1 Rectángulo"/>
          <p:cNvSpPr/>
          <p:nvPr/>
        </p:nvSpPr>
        <p:spPr>
          <a:xfrm>
            <a:off x="642910" y="785794"/>
            <a:ext cx="7929618" cy="5355312"/>
          </a:xfrm>
          <a:prstGeom prst="rect">
            <a:avLst/>
          </a:prstGeom>
        </p:spPr>
        <p:txBody>
          <a:bodyPr wrap="square">
            <a:spAutoFit/>
          </a:bodyPr>
          <a:lstStyle/>
          <a:p>
            <a:pPr algn="just"/>
            <a:r>
              <a:rPr lang="es-ES" b="1" i="1" dirty="0" smtClean="0"/>
              <a:t>Armas robadas: </a:t>
            </a:r>
            <a:r>
              <a:rPr lang="es-ES" i="1" dirty="0" smtClean="0"/>
              <a:t>Los soldados estaban armados originalmente con espadas, lanzas y arcos y flechas de bronce, pero poco después del funeral se desató una revolución en China y los rebeldes saquearon la tumba y se llevaron las armas. Todos los guerreros tenían pedestales que descansaban sobre el suelo embaldosado, y fueron colocados en formación de batalla con 600 caballos de Oficial de infantería Cada figura de terracota es única, y quizá sea el retrato de algún miembro del ejército del emperador. </a:t>
            </a:r>
          </a:p>
          <a:p>
            <a:pPr algn="just"/>
            <a:r>
              <a:rPr lang="es-ES" i="1" dirty="0" smtClean="0"/>
              <a:t>Las figuras son asombrosamente realistas: tienen cabello, bigote y barba, y los pliegues de la ropa parecen hechos de tela. barro y 100 carros de combate de tamaño natural hechos de madera. Los arqueólogos han sido muy cuidadosos al realizar su labor. </a:t>
            </a:r>
          </a:p>
          <a:p>
            <a:pPr algn="just"/>
            <a:r>
              <a:rPr lang="es-ES" i="1" dirty="0" smtClean="0"/>
              <a:t>La tumba principal que contiene los restos del emperador aún no ha sido abierta y se espera encontrarla intacta; se dice que se usó cobre fundido para revestirla. La tumba puede corroborar algunas leyendas macabras que se cuentan en torno a ella: que las concubinas del emperador que eran estériles fueron ejecutadas y enterradas con él, y que los artesanos que decoraron la tumba fueron emparedados vivos en su interior para que no revelaran sus secretos. Quienes logren entrar a la tumba tendrán que ser muy cautelosos.</a:t>
            </a:r>
            <a:endParaRPr lang="es-ES" i="1" dirty="0"/>
          </a:p>
        </p:txBody>
      </p:sp>
    </p:spTree>
  </p:cSld>
  <p:clrMapOvr>
    <a:masterClrMapping/>
  </p:clrMapOvr>
  <p:transition spd="slow" advTm="6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4000" decel="100000"/>
                                        <p:tgtEl>
                                          <p:spTgt spid="3"/>
                                        </p:tgtEl>
                                      </p:cBhvr>
                                    </p:animEffect>
                                    <p:anim calcmode="lin" valueType="num">
                                      <p:cBhvr>
                                        <p:cTn id="8" dur="4000" decel="100000" fill="hold"/>
                                        <p:tgtEl>
                                          <p:spTgt spid="3"/>
                                        </p:tgtEl>
                                        <p:attrNameLst>
                                          <p:attrName>style.rotation</p:attrName>
                                        </p:attrNameLst>
                                      </p:cBhvr>
                                      <p:tavLst>
                                        <p:tav tm="0">
                                          <p:val>
                                            <p:fltVal val="-90"/>
                                          </p:val>
                                        </p:tav>
                                        <p:tav tm="100000">
                                          <p:val>
                                            <p:fltVal val="0"/>
                                          </p:val>
                                        </p:tav>
                                      </p:tavLst>
                                    </p:anim>
                                    <p:anim calcmode="lin" valueType="num">
                                      <p:cBhvr>
                                        <p:cTn id="9" dur="4000" decel="100000" fill="hold"/>
                                        <p:tgtEl>
                                          <p:spTgt spid="3"/>
                                        </p:tgtEl>
                                        <p:attrNameLst>
                                          <p:attrName>ppt_x</p:attrName>
                                        </p:attrNameLst>
                                      </p:cBhvr>
                                      <p:tavLst>
                                        <p:tav tm="0">
                                          <p:val>
                                            <p:strVal val="#ppt_x+0.4"/>
                                          </p:val>
                                        </p:tav>
                                        <p:tav tm="100000">
                                          <p:val>
                                            <p:strVal val="#ppt_x-0.05"/>
                                          </p:val>
                                        </p:tav>
                                      </p:tavLst>
                                    </p:anim>
                                    <p:anim calcmode="lin" valueType="num">
                                      <p:cBhvr>
                                        <p:cTn id="10" dur="4000" decel="100000" fill="hold"/>
                                        <p:tgtEl>
                                          <p:spTgt spid="3"/>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3"/>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3"/>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C:\Documents and Settings\Dell\Escritorio\86555735_888e0c9dd5.jpg"/>
          <p:cNvPicPr>
            <a:picLocks noChangeAspect="1" noChangeArrowheads="1"/>
          </p:cNvPicPr>
          <p:nvPr/>
        </p:nvPicPr>
        <p:blipFill>
          <a:blip r:embed="rId2"/>
          <a:srcRect/>
          <a:stretch>
            <a:fillRect/>
          </a:stretch>
        </p:blipFill>
        <p:spPr bwMode="auto">
          <a:xfrm>
            <a:off x="0" y="0"/>
            <a:ext cx="4705350" cy="6858000"/>
          </a:xfrm>
          <a:prstGeom prst="rect">
            <a:avLst/>
          </a:prstGeom>
          <a:noFill/>
        </p:spPr>
      </p:pic>
      <p:pic>
        <p:nvPicPr>
          <p:cNvPr id="3" name="Picture 2" descr="C:\Documents and Settings\Dell\Escritorio\3527970551_4fee84bf4b.jpg"/>
          <p:cNvPicPr>
            <a:picLocks noChangeAspect="1" noChangeArrowheads="1"/>
          </p:cNvPicPr>
          <p:nvPr/>
        </p:nvPicPr>
        <p:blipFill>
          <a:blip r:embed="rId3"/>
          <a:srcRect/>
          <a:stretch>
            <a:fillRect/>
          </a:stretch>
        </p:blipFill>
        <p:spPr bwMode="auto">
          <a:xfrm>
            <a:off x="4572000" y="0"/>
            <a:ext cx="4572000" cy="7230844"/>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PENDIENTES\GERREROS DE TERRACOTA\XiC2B4an264-28Guerreros-de-Terracota29b.jpg"/>
          <p:cNvPicPr>
            <a:picLocks noChangeAspect="1" noChangeArrowheads="1"/>
          </p:cNvPicPr>
          <p:nvPr/>
        </p:nvPicPr>
        <p:blipFill>
          <a:blip r:embed="rId2"/>
          <a:srcRect/>
          <a:stretch>
            <a:fillRect/>
          </a:stretch>
        </p:blipFill>
        <p:spPr bwMode="auto">
          <a:xfrm>
            <a:off x="1643042" y="0"/>
            <a:ext cx="5715009"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29190" y="1000108"/>
            <a:ext cx="3786214" cy="5500726"/>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a:p>
        </p:txBody>
      </p:sp>
      <p:sp>
        <p:nvSpPr>
          <p:cNvPr id="2" name="1 Rectángulo"/>
          <p:cNvSpPr/>
          <p:nvPr/>
        </p:nvSpPr>
        <p:spPr>
          <a:xfrm>
            <a:off x="5214942" y="1285860"/>
            <a:ext cx="3214710" cy="4801314"/>
          </a:xfrm>
          <a:prstGeom prst="rect">
            <a:avLst/>
          </a:prstGeom>
        </p:spPr>
        <p:txBody>
          <a:bodyPr wrap="square">
            <a:spAutoFit/>
          </a:bodyPr>
          <a:lstStyle/>
          <a:p>
            <a:pPr algn="ctr"/>
            <a:r>
              <a:rPr lang="es-ES" i="1" dirty="0" smtClean="0"/>
              <a:t>No en vano, más de 700.000 trabajadores, la mayoría esclavos y reos, participaron durante 32 años en esta tumba que, al igual que las pirámides de las faraones egipcios, estaba plagada de trampas y en la que también se enterró a aquellos ingenieros que conocían sus secretos. Por ese motivo, muchos se preguntan ahora si los guerreros de terracota no estarán custodiando una pirámide en la que descansaría el primer emperador de China.</a:t>
            </a:r>
            <a:endParaRPr lang="es-ES" i="1" dirty="0"/>
          </a:p>
        </p:txBody>
      </p:sp>
      <p:pic>
        <p:nvPicPr>
          <p:cNvPr id="3" name="Picture 2" descr="C:\Documents and Settings\Dell\Escritorio\PENDIENTES\GERREROS DE TERRACOTA\XiC2B4an247-28Guerreros-de-Terracota29b.jpg"/>
          <p:cNvPicPr>
            <a:picLocks noChangeAspect="1" noChangeArrowheads="1"/>
          </p:cNvPicPr>
          <p:nvPr/>
        </p:nvPicPr>
        <p:blipFill>
          <a:blip r:embed="rId2"/>
          <a:srcRect/>
          <a:stretch>
            <a:fillRect/>
          </a:stretch>
        </p:blipFill>
        <p:spPr bwMode="auto">
          <a:xfrm>
            <a:off x="0" y="0"/>
            <a:ext cx="4572000" cy="6857998"/>
          </a:xfrm>
          <a:prstGeom prst="rect">
            <a:avLst/>
          </a:prstGeom>
          <a:noFill/>
        </p:spPr>
      </p:pic>
    </p:spTree>
  </p:cSld>
  <p:clrMapOvr>
    <a:masterClrMapping/>
  </p:clrMapOvr>
  <p:transition spd="slow" advTm="31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decel="100000"/>
                                        <p:tgtEl>
                                          <p:spTgt spid="4"/>
                                        </p:tgtEl>
                                      </p:cBhvr>
                                    </p:animEffect>
                                    <p:anim calcmode="lin" valueType="num">
                                      <p:cBhvr>
                                        <p:cTn id="8" dur="4000" decel="100000" fill="hold"/>
                                        <p:tgtEl>
                                          <p:spTgt spid="4"/>
                                        </p:tgtEl>
                                        <p:attrNameLst>
                                          <p:attrName>style.rotation</p:attrName>
                                        </p:attrNameLst>
                                      </p:cBhvr>
                                      <p:tavLst>
                                        <p:tav tm="0">
                                          <p:val>
                                            <p:fltVal val="-90"/>
                                          </p:val>
                                        </p:tav>
                                        <p:tav tm="100000">
                                          <p:val>
                                            <p:fltVal val="0"/>
                                          </p:val>
                                        </p:tav>
                                      </p:tavLst>
                                    </p:anim>
                                    <p:anim calcmode="lin" valueType="num">
                                      <p:cBhvr>
                                        <p:cTn id="9" dur="4000" decel="100000" fill="hold"/>
                                        <p:tgtEl>
                                          <p:spTgt spid="4"/>
                                        </p:tgtEl>
                                        <p:attrNameLst>
                                          <p:attrName>ppt_x</p:attrName>
                                        </p:attrNameLst>
                                      </p:cBhvr>
                                      <p:tavLst>
                                        <p:tav tm="0">
                                          <p:val>
                                            <p:strVal val="#ppt_x+0.4"/>
                                          </p:val>
                                        </p:tav>
                                        <p:tav tm="100000">
                                          <p:val>
                                            <p:strVal val="#ppt_x-0.05"/>
                                          </p:val>
                                        </p:tav>
                                      </p:tavLst>
                                    </p:anim>
                                    <p:anim calcmode="lin" valueType="num">
                                      <p:cBhvr>
                                        <p:cTn id="10" dur="4000" decel="100000" fill="hold"/>
                                        <p:tgtEl>
                                          <p:spTgt spid="4"/>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4"/>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C:\Documents and Settings\Dell\Escritorio\guerreros4.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fotos-xian-terracota-003.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PENDIENTES\GERREROS DE TERRACOTA\terracota3.jpg"/>
          <p:cNvPicPr>
            <a:picLocks noChangeAspect="1" noChangeArrowheads="1"/>
          </p:cNvPicPr>
          <p:nvPr/>
        </p:nvPicPr>
        <p:blipFill>
          <a:blip r:embed="rId2"/>
          <a:srcRect/>
          <a:stretch>
            <a:fillRect/>
          </a:stretch>
        </p:blipFill>
        <p:spPr bwMode="auto">
          <a:xfrm>
            <a:off x="0" y="0"/>
            <a:ext cx="9160565"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C:\Documents and Settings\Dell\Escritorio\1355732987_248820_1355733555_noticia_normal.jpg"/>
          <p:cNvPicPr>
            <a:picLocks noChangeAspect="1" noChangeArrowheads="1"/>
          </p:cNvPicPr>
          <p:nvPr/>
        </p:nvPicPr>
        <p:blipFill>
          <a:blip r:embed="rId2"/>
          <a:srcRect/>
          <a:stretch>
            <a:fillRect/>
          </a:stretch>
        </p:blipFill>
        <p:spPr bwMode="auto">
          <a:xfrm>
            <a:off x="-1" y="0"/>
            <a:ext cx="9223701"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C:\Documents and Settings\Dell\Escritorio\Qin-Shi-Huang.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a:spLocks noChangeArrowheads="1"/>
          </p:cNvSpPr>
          <p:nvPr/>
        </p:nvSpPr>
        <p:spPr bwMode="auto">
          <a:xfrm>
            <a:off x="214282" y="3786190"/>
            <a:ext cx="3000364" cy="2857520"/>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a:p>
        </p:txBody>
      </p:sp>
      <p:pic>
        <p:nvPicPr>
          <p:cNvPr id="13314" name="Picture 2" descr="C:\Documents and Settings\Dell\Escritorio\PENDIENTES\GERREROS DE TERRACOTA\XiC2B4an283-28Guerreros-de-Terracota29b.jpg"/>
          <p:cNvPicPr>
            <a:picLocks noChangeAspect="1" noChangeArrowheads="1"/>
          </p:cNvPicPr>
          <p:nvPr/>
        </p:nvPicPr>
        <p:blipFill>
          <a:blip r:embed="rId2"/>
          <a:srcRect/>
          <a:stretch>
            <a:fillRect/>
          </a:stretch>
        </p:blipFill>
        <p:spPr bwMode="auto">
          <a:xfrm>
            <a:off x="3571836" y="0"/>
            <a:ext cx="5572164" cy="6858000"/>
          </a:xfrm>
          <a:prstGeom prst="rect">
            <a:avLst/>
          </a:prstGeom>
          <a:noFill/>
        </p:spPr>
      </p:pic>
      <p:sp>
        <p:nvSpPr>
          <p:cNvPr id="4" name="3 Rectángulo"/>
          <p:cNvSpPr/>
          <p:nvPr/>
        </p:nvSpPr>
        <p:spPr>
          <a:xfrm>
            <a:off x="357158" y="3929066"/>
            <a:ext cx="2714644" cy="2554545"/>
          </a:xfrm>
          <a:prstGeom prst="rect">
            <a:avLst/>
          </a:prstGeom>
        </p:spPr>
        <p:txBody>
          <a:bodyPr wrap="square">
            <a:spAutoFit/>
          </a:bodyPr>
          <a:lstStyle/>
          <a:p>
            <a:pPr algn="ctr"/>
            <a:r>
              <a:rPr lang="es-ES" sz="2000" b="1" i="1" dirty="0" smtClean="0"/>
              <a:t>Exposición 'Terracota  Army' (Ejercito de Terracota), que muestra más de 150 réplicas en tamaño original de los Guerreros de Xian.</a:t>
            </a:r>
            <a:endParaRPr lang="es-ES" sz="2000" b="1" i="1" dirty="0"/>
          </a:p>
        </p:txBody>
      </p:sp>
    </p:spTree>
  </p:cSld>
  <p:clrMapOvr>
    <a:masterClrMapping/>
  </p:clrMapOvr>
  <p:transition spd="slow"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4000" decel="100000"/>
                                        <p:tgtEl>
                                          <p:spTgt spid="5"/>
                                        </p:tgtEl>
                                      </p:cBhvr>
                                    </p:animEffect>
                                    <p:anim calcmode="lin" valueType="num">
                                      <p:cBhvr>
                                        <p:cTn id="8" dur="4000" decel="100000" fill="hold"/>
                                        <p:tgtEl>
                                          <p:spTgt spid="5"/>
                                        </p:tgtEl>
                                        <p:attrNameLst>
                                          <p:attrName>style.rotation</p:attrName>
                                        </p:attrNameLst>
                                      </p:cBhvr>
                                      <p:tavLst>
                                        <p:tav tm="0">
                                          <p:val>
                                            <p:fltVal val="-90"/>
                                          </p:val>
                                        </p:tav>
                                        <p:tav tm="100000">
                                          <p:val>
                                            <p:fltVal val="0"/>
                                          </p:val>
                                        </p:tav>
                                      </p:tavLst>
                                    </p:anim>
                                    <p:anim calcmode="lin" valueType="num">
                                      <p:cBhvr>
                                        <p:cTn id="9" dur="4000" decel="100000" fill="hold"/>
                                        <p:tgtEl>
                                          <p:spTgt spid="5"/>
                                        </p:tgtEl>
                                        <p:attrNameLst>
                                          <p:attrName>ppt_x</p:attrName>
                                        </p:attrNameLst>
                                      </p:cBhvr>
                                      <p:tavLst>
                                        <p:tav tm="0">
                                          <p:val>
                                            <p:strVal val="#ppt_x+0.4"/>
                                          </p:val>
                                        </p:tav>
                                        <p:tav tm="100000">
                                          <p:val>
                                            <p:strVal val="#ppt_x-0.05"/>
                                          </p:val>
                                        </p:tav>
                                      </p:tavLst>
                                    </p:anim>
                                    <p:anim calcmode="lin" valueType="num">
                                      <p:cBhvr>
                                        <p:cTn id="10" dur="4000" decel="100000" fill="hold"/>
                                        <p:tgtEl>
                                          <p:spTgt spid="5"/>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5"/>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5"/>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los guerreros del xian 4.jpg"/>
          <p:cNvPicPr>
            <a:picLocks noChangeAspect="1" noChangeArrowheads="1"/>
          </p:cNvPicPr>
          <p:nvPr/>
        </p:nvPicPr>
        <p:blipFill>
          <a:blip r:embed="rId2"/>
          <a:srcRect/>
          <a:stretch>
            <a:fillRect/>
          </a:stretch>
        </p:blipFill>
        <p:spPr bwMode="auto">
          <a:xfrm>
            <a:off x="0" y="0"/>
            <a:ext cx="9254434"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C:\Documents and Settings\Dell\Escritorio\727403.jpg"/>
          <p:cNvPicPr>
            <a:picLocks noChangeAspect="1" noChangeArrowheads="1"/>
          </p:cNvPicPr>
          <p:nvPr/>
        </p:nvPicPr>
        <p:blipFill>
          <a:blip r:embed="rId2"/>
          <a:srcRect/>
          <a:stretch>
            <a:fillRect/>
          </a:stretch>
        </p:blipFill>
        <p:spPr bwMode="auto">
          <a:xfrm>
            <a:off x="0" y="0"/>
            <a:ext cx="9326908"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Dell\Escritorio\los-guerreros-de-terracota.jpg"/>
          <p:cNvPicPr>
            <a:picLocks noChangeAspect="1" noChangeArrowheads="1"/>
          </p:cNvPicPr>
          <p:nvPr/>
        </p:nvPicPr>
        <p:blipFill>
          <a:blip r:embed="rId2"/>
          <a:srcRect/>
          <a:stretch>
            <a:fillRect/>
          </a:stretch>
        </p:blipFill>
        <p:spPr bwMode="auto">
          <a:xfrm>
            <a:off x="-1" y="0"/>
            <a:ext cx="9130473"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los-guerreros-de-xian-de-nuevo-en-madrid.jpg"/>
          <p:cNvPicPr>
            <a:picLocks noChangeAspect="1" noChangeArrowheads="1"/>
          </p:cNvPicPr>
          <p:nvPr/>
        </p:nvPicPr>
        <p:blipFill>
          <a:blip r:embed="rId2"/>
          <a:srcRect/>
          <a:stretch>
            <a:fillRect/>
          </a:stretch>
        </p:blipFill>
        <p:spPr bwMode="auto">
          <a:xfrm>
            <a:off x="-1" y="0"/>
            <a:ext cx="9250919"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C:\Documents and Settings\Dell\Escritorio\3596067964_c1f54aa59f.jpg"/>
          <p:cNvPicPr>
            <a:picLocks noChangeAspect="1" noChangeArrowheads="1"/>
          </p:cNvPicPr>
          <p:nvPr/>
        </p:nvPicPr>
        <p:blipFill>
          <a:blip r:embed="rId2"/>
          <a:srcRect/>
          <a:stretch>
            <a:fillRect/>
          </a:stretch>
        </p:blipFill>
        <p:spPr bwMode="auto">
          <a:xfrm>
            <a:off x="0" y="-1"/>
            <a:ext cx="4572000" cy="6864865"/>
          </a:xfrm>
          <a:prstGeom prst="rect">
            <a:avLst/>
          </a:prstGeom>
          <a:noFill/>
        </p:spPr>
      </p:pic>
      <p:pic>
        <p:nvPicPr>
          <p:cNvPr id="3" name="Picture 2" descr="C:\Documents and Settings\Dell\Escritorio\fotos-xian-terracota-036.jpg"/>
          <p:cNvPicPr>
            <a:picLocks noChangeAspect="1" noChangeArrowheads="1"/>
          </p:cNvPicPr>
          <p:nvPr/>
        </p:nvPicPr>
        <p:blipFill>
          <a:blip r:embed="rId3"/>
          <a:srcRect/>
          <a:stretch>
            <a:fillRect/>
          </a:stretch>
        </p:blipFill>
        <p:spPr bwMode="auto">
          <a:xfrm>
            <a:off x="4143372" y="0"/>
            <a:ext cx="5000628"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C:\Documents and Settings\Dell\Escritorio\PENDIENTES\GERREROS DE TERRACOTA\BB.jpg"/>
          <p:cNvPicPr>
            <a:picLocks noChangeAspect="1" noChangeArrowheads="1"/>
          </p:cNvPicPr>
          <p:nvPr/>
        </p:nvPicPr>
        <p:blipFill>
          <a:blip r:embed="rId2"/>
          <a:srcRect/>
          <a:stretch>
            <a:fillRect/>
          </a:stretch>
        </p:blipFill>
        <p:spPr bwMode="auto">
          <a:xfrm>
            <a:off x="1" y="0"/>
            <a:ext cx="9144000" cy="6858000"/>
          </a:xfrm>
          <a:prstGeom prst="rect">
            <a:avLst/>
          </a:prstGeom>
          <a:noFill/>
        </p:spPr>
      </p:pic>
      <p:sp>
        <p:nvSpPr>
          <p:cNvPr id="6" name="5 Rectángulo"/>
          <p:cNvSpPr/>
          <p:nvPr/>
        </p:nvSpPr>
        <p:spPr>
          <a:xfrm>
            <a:off x="-357222" y="1214422"/>
            <a:ext cx="4680108" cy="2308306"/>
          </a:xfrm>
          <a:prstGeom prst="rect">
            <a:avLst/>
          </a:prstGeom>
        </p:spPr>
        <p:txBody>
          <a:bodyPr wrap="square" lIns="91422" tIns="45711" rIns="91422" bIns="45711">
            <a:spAutoFit/>
          </a:bodyPr>
          <a:lstStyle/>
          <a:p>
            <a:pPr lvl="1" algn="ctr"/>
            <a:r>
              <a:rPr lang="es-ES" sz="3600" b="1" i="1" kern="10" dirty="0" smtClean="0">
                <a:ln w="25400">
                  <a:solidFill>
                    <a:srgbClr val="E31C07"/>
                  </a:solidFill>
                  <a:round/>
                  <a:headEnd/>
                  <a:tailEnd/>
                </a:ln>
                <a:solidFill>
                  <a:srgbClr val="663300"/>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r>
              <a:rPr lang="es-ES" sz="3600" b="1" i="1" kern="10" dirty="0" smtClean="0">
                <a:ln w="25400">
                  <a:solidFill>
                    <a:srgbClr val="E31C07"/>
                  </a:solidFill>
                  <a:round/>
                  <a:headEnd/>
                  <a:tailEnd/>
                </a:ln>
                <a:solidFill>
                  <a:srgbClr val="663300"/>
                </a:solidFill>
                <a:effectLst>
                  <a:outerShdw dist="35921" dir="2700000" algn="ctr" rotWithShape="0">
                    <a:srgbClr val="808080">
                      <a:alpha val="79999"/>
                    </a:srgbClr>
                  </a:outerShdw>
                </a:effectLst>
                <a:latin typeface="Arial Black" pitchFamily="34" charset="0"/>
                <a:cs typeface="Times New Roman"/>
              </a:rPr>
              <a:t> BUEN DIA</a:t>
            </a:r>
            <a:endParaRPr lang="es-ES" sz="3600" b="1" i="1" kern="10" dirty="0">
              <a:ln w="25400">
                <a:solidFill>
                  <a:srgbClr val="E31C07"/>
                </a:solidFill>
                <a:round/>
                <a:headEnd/>
                <a:tailEnd/>
              </a:ln>
              <a:solidFill>
                <a:srgbClr val="663300"/>
              </a:solidFill>
              <a:effectLst>
                <a:outerShdw dist="35921" dir="2700000" algn="ctr" rotWithShape="0">
                  <a:srgbClr val="808080">
                    <a:alpha val="79999"/>
                  </a:srgbClr>
                </a:outerShdw>
              </a:effectLst>
              <a:latin typeface="Arial Black" pitchFamily="34" charset="0"/>
              <a:cs typeface="Times New Roman"/>
            </a:endParaRPr>
          </a:p>
        </p:txBody>
      </p:sp>
      <p:pic>
        <p:nvPicPr>
          <p:cNvPr id="9" name="Image 2" descr="swirlrainbw3.gif"/>
          <p:cNvPicPr>
            <a:picLocks noChangeAspect="1"/>
          </p:cNvPicPr>
          <p:nvPr/>
        </p:nvPicPr>
        <p:blipFill>
          <a:blip r:embed="rId3"/>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3"/>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3"/>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3"/>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4"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p:transition spd="slow" advTm="1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nodeType="after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set>
                                      <p:cBhvr>
                                        <p:cTn id="7" dur="455" fill="hold">
                                          <p:stCondLst>
                                            <p:cond delay="0"/>
                                          </p:stCondLst>
                                        </p:cTn>
                                        <p:tgtEl>
                                          <p:spTgt spid="6">
                                            <p:txEl>
                                              <p:pRg st="0" end="0"/>
                                            </p:txEl>
                                          </p:spTgt>
                                        </p:tgtEl>
                                        <p:attrNameLst>
                                          <p:attrName>style.rotation</p:attrName>
                                        </p:attrNameLst>
                                      </p:cBhvr>
                                      <p:to>
                                        <p:strVal val="-45.0"/>
                                      </p:to>
                                    </p:set>
                                    <p:anim calcmode="lin" valueType="num">
                                      <p:cBhvr>
                                        <p:cTn id="8" dur="455" fill="hold">
                                          <p:stCondLst>
                                            <p:cond delay="455"/>
                                          </p:stCondLst>
                                        </p:cTn>
                                        <p:tgtEl>
                                          <p:spTgt spid="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6">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6">
                                            <p:txEl>
                                              <p:pRg st="0" end="0"/>
                                            </p:txEl>
                                          </p:spTgt>
                                        </p:tgtEl>
                                        <p:attrNameLst>
                                          <p:attrName>ppt_y</p:attrName>
                                        </p:attrNameLst>
                                      </p:cBhvr>
                                      <p:tavLst>
                                        <p:tav tm="0">
                                          <p:val>
                                            <p:strVal val="#ppt_y-(0.354*#ppt_w-0.172*#ppt_h)"/>
                                          </p:val>
                                        </p:tav>
                                        <p:tav tm="100000">
                                          <p:val>
                                            <p:strVal val="#ppt_y"/>
                                          </p:val>
                                        </p:tav>
                                      </p:tavLst>
                                    </p:anim>
                                  </p:childTnLst>
                                </p:cTn>
                              </p:par>
                            </p:childTnLst>
                          </p:cTn>
                        </p:par>
                        <p:par>
                          <p:cTn id="12" fill="hold">
                            <p:stCondLst>
                              <p:cond delay="13000"/>
                            </p:stCondLst>
                            <p:childTnLst>
                              <p:par>
                                <p:cTn id="13" presetID="38" presetClass="entr" presetSubtype="0" accel="50000" fill="hold" nodeType="afterEffect">
                                  <p:stCondLst>
                                    <p:cond delay="0"/>
                                  </p:stCondLst>
                                  <p:iterate type="lt">
                                    <p:tmPct val="50000"/>
                                  </p:iterate>
                                  <p:childTnLst>
                                    <p:set>
                                      <p:cBhvr>
                                        <p:cTn id="14" dur="1" fill="hold">
                                          <p:stCondLst>
                                            <p:cond delay="0"/>
                                          </p:stCondLst>
                                        </p:cTn>
                                        <p:tgtEl>
                                          <p:spTgt spid="6">
                                            <p:txEl>
                                              <p:pRg st="1" end="1"/>
                                            </p:txEl>
                                          </p:spTgt>
                                        </p:tgtEl>
                                        <p:attrNameLst>
                                          <p:attrName>style.visibility</p:attrName>
                                        </p:attrNameLst>
                                      </p:cBhvr>
                                      <p:to>
                                        <p:strVal val="visible"/>
                                      </p:to>
                                    </p:set>
                                    <p:set>
                                      <p:cBhvr>
                                        <p:cTn id="15" dur="455" fill="hold">
                                          <p:stCondLst>
                                            <p:cond delay="0"/>
                                          </p:stCondLst>
                                        </p:cTn>
                                        <p:tgtEl>
                                          <p:spTgt spid="6">
                                            <p:txEl>
                                              <p:pRg st="1" end="1"/>
                                            </p:txEl>
                                          </p:spTgt>
                                        </p:tgtEl>
                                        <p:attrNameLst>
                                          <p:attrName>style.rotation</p:attrName>
                                        </p:attrNameLst>
                                      </p:cBhvr>
                                      <p:to>
                                        <p:strVal val="-45.0"/>
                                      </p:to>
                                    </p:set>
                                    <p:anim calcmode="lin" valueType="num">
                                      <p:cBhvr>
                                        <p:cTn id="16" dur="455" fill="hold">
                                          <p:stCondLst>
                                            <p:cond delay="455"/>
                                          </p:stCondLst>
                                        </p:cTn>
                                        <p:tgtEl>
                                          <p:spTgt spid="6">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17" dur="455" fill="hold">
                                          <p:stCondLst>
                                            <p:cond delay="0"/>
                                          </p:stCondLst>
                                        </p:cTn>
                                        <p:tgtEl>
                                          <p:spTgt spid="6">
                                            <p:txEl>
                                              <p:pRg st="1" end="1"/>
                                            </p:txEl>
                                          </p:spTgt>
                                        </p:tgtEl>
                                        <p:attrNameLst>
                                          <p:attrName>ppt_y</p:attrName>
                                        </p:attrNameLst>
                                      </p:cBhvr>
                                      <p:tavLst>
                                        <p:tav tm="0">
                                          <p:val>
                                            <p:strVal val="#ppt_y-1"/>
                                          </p:val>
                                        </p:tav>
                                        <p:tav tm="100000">
                                          <p:val>
                                            <p:strVal val="#ppt_y-(0.354*#ppt_w-0.172*#ppt_h)"/>
                                          </p:val>
                                        </p:tav>
                                      </p:tavLst>
                                    </p:anim>
                                    <p:anim calcmode="lin" valueType="num">
                                      <p:cBhvr>
                                        <p:cTn id="18" dur="156" decel="50000" autoRev="1" fill="hold">
                                          <p:stCondLst>
                                            <p:cond delay="455"/>
                                          </p:stCondLst>
                                        </p:cTn>
                                        <p:tgtEl>
                                          <p:spTgt spid="6">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19" dur="136" fill="hold">
                                          <p:stCondLst>
                                            <p:cond delay="864"/>
                                          </p:stCondLst>
                                        </p:cTn>
                                        <p:tgtEl>
                                          <p:spTgt spid="6">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GUERREROS DE TERRACOTA">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GUERREROS DE TERRACOTA</Template>
  <TotalTime>2</TotalTime>
  <Words>1192</Words>
  <Application>Microsoft Office PowerPoint</Application>
  <PresentationFormat>Presentación en pantalla (4:3)</PresentationFormat>
  <Paragraphs>62</Paragraphs>
  <Slides>71</Slides>
  <Notes>0</Notes>
  <HiddenSlides>0</HiddenSlides>
  <MMClips>0</MMClips>
  <ScaleCrop>false</ScaleCrop>
  <HeadingPairs>
    <vt:vector size="4" baseType="variant">
      <vt:variant>
        <vt:lpstr>Tema</vt:lpstr>
      </vt:variant>
      <vt:variant>
        <vt:i4>2</vt:i4>
      </vt:variant>
      <vt:variant>
        <vt:lpstr>Títulos de diapositiva</vt:lpstr>
      </vt:variant>
      <vt:variant>
        <vt:i4>71</vt:i4>
      </vt:variant>
    </vt:vector>
  </HeadingPairs>
  <TitlesOfParts>
    <vt:vector size="73" baseType="lpstr">
      <vt:lpstr>GUERREROS DE TERRACOTA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2014-01-02T20:00:37Z</dcterms:created>
  <dcterms:modified xsi:type="dcterms:W3CDTF">2014-01-02T20:02:57Z</dcterms:modified>
</cp:coreProperties>
</file>