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6" r:id="rId3"/>
    <p:sldId id="257" r:id="rId4"/>
    <p:sldId id="281" r:id="rId5"/>
    <p:sldId id="256" r:id="rId6"/>
    <p:sldId id="290" r:id="rId7"/>
    <p:sldId id="258" r:id="rId8"/>
    <p:sldId id="270" r:id="rId9"/>
    <p:sldId id="271" r:id="rId10"/>
    <p:sldId id="305" r:id="rId11"/>
    <p:sldId id="278" r:id="rId12"/>
    <p:sldId id="259" r:id="rId13"/>
    <p:sldId id="267" r:id="rId14"/>
    <p:sldId id="260" r:id="rId15"/>
    <p:sldId id="261" r:id="rId16"/>
    <p:sldId id="277" r:id="rId17"/>
    <p:sldId id="292" r:id="rId18"/>
    <p:sldId id="293" r:id="rId19"/>
    <p:sldId id="307" r:id="rId20"/>
    <p:sldId id="282" r:id="rId21"/>
    <p:sldId id="263" r:id="rId22"/>
    <p:sldId id="262" r:id="rId23"/>
    <p:sldId id="279" r:id="rId24"/>
    <p:sldId id="265" r:id="rId25"/>
    <p:sldId id="264" r:id="rId26"/>
    <p:sldId id="280" r:id="rId27"/>
    <p:sldId id="269" r:id="rId28"/>
    <p:sldId id="268" r:id="rId29"/>
    <p:sldId id="283" r:id="rId30"/>
    <p:sldId id="273" r:id="rId31"/>
    <p:sldId id="272" r:id="rId32"/>
    <p:sldId id="276" r:id="rId33"/>
    <p:sldId id="311" r:id="rId34"/>
    <p:sldId id="274" r:id="rId35"/>
    <p:sldId id="294" r:id="rId36"/>
    <p:sldId id="295" r:id="rId37"/>
    <p:sldId id="308" r:id="rId38"/>
    <p:sldId id="289" r:id="rId39"/>
    <p:sldId id="291" r:id="rId40"/>
    <p:sldId id="306" r:id="rId41"/>
    <p:sldId id="284" r:id="rId42"/>
    <p:sldId id="285" r:id="rId43"/>
    <p:sldId id="313" r:id="rId44"/>
    <p:sldId id="312" r:id="rId45"/>
    <p:sldId id="314" r:id="rId46"/>
    <p:sldId id="316" r:id="rId47"/>
    <p:sldId id="315" r:id="rId48"/>
    <p:sldId id="317" r:id="rId49"/>
    <p:sldId id="286" r:id="rId50"/>
    <p:sldId id="287" r:id="rId51"/>
    <p:sldId id="309" r:id="rId52"/>
    <p:sldId id="288" r:id="rId53"/>
    <p:sldId id="297" r:id="rId54"/>
    <p:sldId id="310" r:id="rId5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qg9ZsqZk9EHqDlW+MteIw" hashData="MX8GQntTfjFu8jtffwlGUT+93K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638" y="-6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FB01076-0107-49CA-803A-A0B1DF9A704A}" type="datetimeFigureOut">
              <a:rPr lang="es-ES" smtClean="0"/>
              <a:pPr/>
              <a:t>10/03/2016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5DFD7A-F8E7-4FC1-BE91-948E6BD424B5}" type="slidenum">
              <a:rPr lang="es-ES" smtClean="0"/>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B01076-0107-49CA-803A-A0B1DF9A704A}" type="datetimeFigureOut">
              <a:rPr lang="es-ES" smtClean="0"/>
              <a:pPr/>
              <a:t>10/03/2016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5DFD7A-F8E7-4FC1-BE91-948E6BD424B5}"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45.jpeg"/></Relationships>
</file>

<file path=ppt/slides/_rels/slide53.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hyperlink" Target="https://vk.com/mispps" TargetMode="External"/><Relationship Id="rId3" Type="http://schemas.openxmlformats.org/officeDocument/2006/relationships/image" Target="../media/image46.png"/><Relationship Id="rId7" Type="http://schemas.openxmlformats.org/officeDocument/2006/relationships/hyperlink" Target="https://www.facebook.com/mispps" TargetMode="External"/><Relationship Id="rId12" Type="http://schemas.openxmlformats.org/officeDocument/2006/relationships/image" Target="../media/image5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8.png"/><Relationship Id="rId11" Type="http://schemas.openxmlformats.org/officeDocument/2006/relationships/hyperlink" Target="https://plus.google.com/+Mispps/" TargetMode="External"/><Relationship Id="rId5" Type="http://schemas.openxmlformats.org/officeDocument/2006/relationships/image" Target="../media/image47.png"/><Relationship Id="rId10" Type="http://schemas.openxmlformats.org/officeDocument/2006/relationships/image" Target="../media/image5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telemundo.com/sites/nbcutelemundo/files/styles/article_cover_image/public/images/article/cover/2015/04/08/extraterrestre_y_humano.jpg?itok=7I68Xx2M"/>
          <p:cNvPicPr>
            <a:picLocks noChangeAspect="1" noChangeArrowheads="1"/>
          </p:cNvPicPr>
          <p:nvPr/>
        </p:nvPicPr>
        <p:blipFill>
          <a:blip r:embed="rId3"/>
          <a:srcRect l="6767" r="21052" b="4000"/>
          <a:stretch>
            <a:fillRect/>
          </a:stretch>
        </p:blipFill>
        <p:spPr bwMode="auto">
          <a:xfrm>
            <a:off x="0" y="0"/>
            <a:ext cx="9144000"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5">
                <a:shade val="45000"/>
                <a:satMod val="135000"/>
              </a:schemeClr>
              <a:prstClr val="white"/>
            </a:duotone>
            <a:lum bright="1000" contrast="100000"/>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6" cstate="print"/>
          <a:srcRect/>
          <a:stretch>
            <a:fillRect/>
          </a:stretch>
        </p:blipFill>
        <p:spPr bwMode="auto">
          <a:xfrm>
            <a:off x="214282" y="285728"/>
            <a:ext cx="1025158" cy="723958"/>
          </a:xfrm>
          <a:prstGeom prst="rect">
            <a:avLst/>
          </a:prstGeom>
          <a:noFill/>
          <a:ln w="9525">
            <a:noFill/>
            <a:round/>
            <a:headEnd/>
            <a:tailEnd/>
          </a:ln>
          <a:effectLst/>
        </p:spPr>
      </p:pic>
      <p:sp>
        <p:nvSpPr>
          <p:cNvPr id="155661" name="Text Box 13"/>
          <p:cNvSpPr txBox="1">
            <a:spLocks noChangeArrowheads="1"/>
          </p:cNvSpPr>
          <p:nvPr/>
        </p:nvSpPr>
        <p:spPr bwMode="auto">
          <a:xfrm>
            <a:off x="357158"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57158"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357158" y="5715016"/>
            <a:ext cx="688145" cy="766985"/>
          </a:xfrm>
          <a:prstGeom prst="rect">
            <a:avLst/>
          </a:prstGeom>
          <a:noFill/>
          <a:ln w="38100">
            <a:solidFill>
              <a:srgbClr val="1CDEF8"/>
            </a:solidFill>
            <a:miter lim="800000"/>
            <a:headEnd/>
            <a:tailEnd/>
          </a:ln>
        </p:spPr>
      </p:pic>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85918" y="285728"/>
            <a:ext cx="5929354" cy="2143140"/>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Extraterrestres</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785786" y="6000768"/>
            <a:ext cx="2228880" cy="461665"/>
          </a:xfrm>
          <a:prstGeom prst="rect">
            <a:avLst/>
          </a:prstGeom>
        </p:spPr>
        <p:txBody>
          <a:bodyPr wrap="none">
            <a:spAutoFit/>
          </a:bodyPr>
          <a:lstStyle/>
          <a:p>
            <a:pPr algn="ctr">
              <a:defRPr/>
            </a:pPr>
            <a:r>
              <a:rPr lang="es-ES" b="1" kern="10" dirty="0" smtClean="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endParaRPr>
          </a:p>
        </p:txBody>
      </p:sp>
      <p:sp>
        <p:nvSpPr>
          <p:cNvPr id="15" name="14 CuadroTexto"/>
          <p:cNvSpPr txBox="1"/>
          <p:nvPr/>
        </p:nvSpPr>
        <p:spPr>
          <a:xfrm>
            <a:off x="214282" y="928670"/>
            <a:ext cx="1273105" cy="369332"/>
          </a:xfrm>
          <a:prstGeom prst="rect">
            <a:avLst/>
          </a:prstGeom>
          <a:solidFill>
            <a:srgbClr val="00B0F0"/>
          </a:solidFill>
        </p:spPr>
        <p:txBody>
          <a:bodyPr wrap="none" rtlCol="0">
            <a:spAutoFit/>
          </a:bodyPr>
          <a:lstStyle/>
          <a:p>
            <a:pPr algn="ctr"/>
            <a:r>
              <a:rPr lang="es-ES" b="1" dirty="0" smtClean="0">
                <a:latin typeface="Agency FB" pitchFamily="34" charset="0"/>
              </a:rPr>
              <a:t>PEQUENIQUES</a:t>
            </a:r>
            <a:endParaRPr lang="es-ES" b="1" dirty="0">
              <a:latin typeface="Agency FB" pitchFamily="34" charset="0"/>
            </a:endParaRPr>
          </a:p>
        </p:txBody>
      </p:sp>
    </p:spTree>
  </p:cSld>
  <p:clrMapOvr>
    <a:masterClrMapping/>
  </p:clrMapOvr>
  <p:transition spd="slow" advTm="14000">
    <p:dissolve/>
    <p:sndAc>
      <p:stSnd loop="1">
        <p:snd r:embed="rId2" name="la guerra de las galax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xit" presetSubtype="32" fill="hold" nodeType="clickEffect">
                                  <p:stCondLst>
                                    <p:cond delay="0"/>
                                  </p:stCondLst>
                                  <p:childTnLst>
                                    <p:animEffect transition="out" filter="box(out)">
                                      <p:cBhvr>
                                        <p:cTn id="11" dur="5000"/>
                                        <p:tgtEl>
                                          <p:spTgt spid="25"/>
                                        </p:tgtEl>
                                      </p:cBhvr>
                                    </p:animEffect>
                                    <p:set>
                                      <p:cBhvr>
                                        <p:cTn id="12" dur="1" fill="hold">
                                          <p:stCondLst>
                                            <p:cond delay="4999"/>
                                          </p:stCondLst>
                                        </p:cTn>
                                        <p:tgtEl>
                                          <p:spTgt spid="25"/>
                                        </p:tgtEl>
                                        <p:attrNameLst>
                                          <p:attrName>style.visibility</p:attrName>
                                        </p:attrNameLst>
                                      </p:cBhvr>
                                      <p:to>
                                        <p:strVal val="hidden"/>
                                      </p:to>
                                    </p:set>
                                  </p:childTnLst>
                                </p:cTn>
                              </p:par>
                              <p:par>
                                <p:cTn id="13" presetID="42"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2000"/>
                                        <p:tgtEl>
                                          <p:spTgt spid="22"/>
                                        </p:tgtEl>
                                      </p:cBhvr>
                                    </p:animEffect>
                                    <p:anim calcmode="lin" valueType="num">
                                      <p:cBhvr>
                                        <p:cTn id="16" dur="2000" fill="hold"/>
                                        <p:tgtEl>
                                          <p:spTgt spid="22"/>
                                        </p:tgtEl>
                                        <p:attrNameLst>
                                          <p:attrName>ppt_x</p:attrName>
                                        </p:attrNameLst>
                                      </p:cBhvr>
                                      <p:tavLst>
                                        <p:tav tm="0">
                                          <p:val>
                                            <p:strVal val="#ppt_x"/>
                                          </p:val>
                                        </p:tav>
                                        <p:tav tm="100000">
                                          <p:val>
                                            <p:strVal val="#ppt_x"/>
                                          </p:val>
                                        </p:tav>
                                      </p:tavLst>
                                    </p:anim>
                                    <p:anim calcmode="lin" valueType="num">
                                      <p:cBhvr>
                                        <p:cTn id="17" dur="2000" fill="hold"/>
                                        <p:tgtEl>
                                          <p:spTgt spid="22"/>
                                        </p:tgtEl>
                                        <p:attrNameLst>
                                          <p:attrName>ppt_y</p:attrName>
                                        </p:attrNameLst>
                                      </p:cBhvr>
                                      <p:tavLst>
                                        <p:tav tm="0">
                                          <p:val>
                                            <p:strVal val="#ppt_y+.1"/>
                                          </p:val>
                                        </p:tav>
                                        <p:tav tm="100000">
                                          <p:val>
                                            <p:strVal val="#ppt_y"/>
                                          </p:val>
                                        </p:tav>
                                      </p:tavLst>
                                    </p:anim>
                                  </p:childTnLst>
                                </p:cTn>
                              </p:par>
                            </p:childTnLst>
                          </p:cTn>
                        </p:par>
                        <p:par>
                          <p:cTn id="18" fill="hold">
                            <p:stCondLst>
                              <p:cond delay="5000"/>
                            </p:stCondLst>
                            <p:childTnLst>
                              <p:par>
                                <p:cTn id="19" presetID="22" presetClass="emph" presetSubtype="0" repeatCount="indefinite" fill="hold" grpId="1" nodeType="afterEffect">
                                  <p:stCondLst>
                                    <p:cond delay="0"/>
                                  </p:stCondLst>
                                  <p:childTnLst>
                                    <p:animClr clrSpc="hsl" dir="cw">
                                      <p:cBhvr override="childStyle">
                                        <p:cTn id="20" dur="2000" fill="hold"/>
                                        <p:tgtEl>
                                          <p:spTgt spid="22"/>
                                        </p:tgtEl>
                                        <p:attrNameLst>
                                          <p:attrName>style.color</p:attrName>
                                        </p:attrNameLst>
                                      </p:cBhvr>
                                      <p:by>
                                        <p:hsl h="-7200000" s="0" l="0"/>
                                      </p:by>
                                    </p:animClr>
                                    <p:animClr clrSpc="hsl" dir="cw">
                                      <p:cBhvr>
                                        <p:cTn id="21" dur="2000" fill="hold"/>
                                        <p:tgtEl>
                                          <p:spTgt spid="22"/>
                                        </p:tgtEl>
                                        <p:attrNameLst>
                                          <p:attrName>fillcolor</p:attrName>
                                        </p:attrNameLst>
                                      </p:cBhvr>
                                      <p:by>
                                        <p:hsl h="-7200000" s="0" l="0"/>
                                      </p:by>
                                    </p:animClr>
                                    <p:animClr clrSpc="hsl" dir="cw">
                                      <p:cBhvr>
                                        <p:cTn id="22" dur="2000" fill="hold"/>
                                        <p:tgtEl>
                                          <p:spTgt spid="22"/>
                                        </p:tgtEl>
                                        <p:attrNameLst>
                                          <p:attrName>stroke.color</p:attrName>
                                        </p:attrNameLst>
                                      </p:cBhvr>
                                      <p:by>
                                        <p:hsl h="-7200000" s="0" l="0"/>
                                      </p:by>
                                    </p:animClr>
                                    <p:set>
                                      <p:cBhvr>
                                        <p:cTn id="23"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28728" y="571480"/>
            <a:ext cx="6429404" cy="5693866"/>
          </a:xfrm>
          <a:prstGeom prst="rect">
            <a:avLst/>
          </a:prstGeom>
        </p:spPr>
        <p:txBody>
          <a:bodyPr wrap="square">
            <a:spAutoFit/>
          </a:bodyPr>
          <a:lstStyle/>
          <a:p>
            <a:pPr algn="ctr"/>
            <a:r>
              <a:rPr lang="es-ES" sz="3200" b="1" dirty="0" smtClean="0">
                <a:latin typeface="Agency FB" pitchFamily="34" charset="0"/>
              </a:rPr>
              <a:t>Stephen </a:t>
            </a:r>
            <a:r>
              <a:rPr lang="es-ES" sz="3200" b="1" dirty="0" err="1" smtClean="0">
                <a:latin typeface="Agency FB" pitchFamily="34" charset="0"/>
              </a:rPr>
              <a:t>Hawking</a:t>
            </a:r>
            <a:endParaRPr lang="es-ES" sz="3200" b="1" dirty="0" smtClean="0">
              <a:latin typeface="Agency FB" pitchFamily="34" charset="0"/>
            </a:endParaRPr>
          </a:p>
          <a:p>
            <a:pPr algn="ctr"/>
            <a:r>
              <a:rPr lang="es-ES" sz="3200" b="1" dirty="0" smtClean="0">
                <a:latin typeface="Agency FB" pitchFamily="34" charset="0"/>
              </a:rPr>
              <a:t> </a:t>
            </a:r>
            <a:r>
              <a:rPr lang="es-ES" sz="2000" b="1" dirty="0" smtClean="0">
                <a:latin typeface="Agency FB" pitchFamily="34" charset="0"/>
              </a:rPr>
              <a:t>El científico, en una rueda de prensa en la Universidad de Potsdam. </a:t>
            </a:r>
          </a:p>
          <a:p>
            <a:pPr algn="ctr"/>
            <a:r>
              <a:rPr lang="es-ES" sz="2000" b="1" dirty="0" smtClean="0">
                <a:latin typeface="Agency FB" pitchFamily="34" charset="0"/>
              </a:rPr>
              <a:t>Para el profesor es "racional" asumir que hay vida fuera de la Tierra</a:t>
            </a:r>
          </a:p>
          <a:p>
            <a:pPr algn="ctr"/>
            <a:r>
              <a:rPr lang="es-ES" sz="2000" b="1" dirty="0" smtClean="0">
                <a:latin typeface="Agency FB" pitchFamily="34" charset="0"/>
              </a:rPr>
              <a:t>Advierte de que los '</a:t>
            </a:r>
            <a:r>
              <a:rPr lang="es-ES" sz="2000" b="1" dirty="0" err="1" smtClean="0">
                <a:latin typeface="Agency FB" pitchFamily="34" charset="0"/>
              </a:rPr>
              <a:t>aliens</a:t>
            </a:r>
            <a:r>
              <a:rPr lang="es-ES" sz="2000" b="1" dirty="0" smtClean="0">
                <a:latin typeface="Agency FB" pitchFamily="34" charset="0"/>
              </a:rPr>
              <a:t>' llegarán a nuestro planeta en busca de recursos</a:t>
            </a:r>
          </a:p>
          <a:p>
            <a:pPr algn="ctr"/>
            <a:r>
              <a:rPr lang="es-ES" sz="2000" b="1" dirty="0" smtClean="0">
                <a:latin typeface="Agency FB" pitchFamily="34" charset="0"/>
              </a:rPr>
              <a:t>Compara la llegada extraterrestre con el descubrimiento de América</a:t>
            </a:r>
          </a:p>
          <a:p>
            <a:pPr algn="ctr"/>
            <a:r>
              <a:rPr lang="es-ES" sz="2000" b="1" dirty="0" smtClean="0">
                <a:latin typeface="Agency FB" pitchFamily="34" charset="0"/>
              </a:rPr>
              <a:t>El científico británico y astrofísico, Stephen </a:t>
            </a:r>
            <a:r>
              <a:rPr lang="es-ES" sz="2000" b="1" dirty="0" err="1" smtClean="0">
                <a:latin typeface="Agency FB" pitchFamily="34" charset="0"/>
              </a:rPr>
              <a:t>Hawking</a:t>
            </a:r>
            <a:r>
              <a:rPr lang="es-ES" sz="2000" b="1" dirty="0" smtClean="0">
                <a:latin typeface="Agency FB" pitchFamily="34" charset="0"/>
              </a:rPr>
              <a:t>, ha afirmado en una serie televisiva para el canal de televisión '</a:t>
            </a:r>
            <a:r>
              <a:rPr lang="es-ES" sz="2000" b="1" dirty="0" err="1" smtClean="0">
                <a:latin typeface="Agency FB" pitchFamily="34" charset="0"/>
              </a:rPr>
              <a:t>Discovery</a:t>
            </a:r>
            <a:r>
              <a:rPr lang="es-ES" sz="2000" b="1" dirty="0" smtClean="0">
                <a:latin typeface="Agency FB" pitchFamily="34" charset="0"/>
              </a:rPr>
              <a:t> </a:t>
            </a:r>
            <a:r>
              <a:rPr lang="es-ES" sz="2000" b="1" dirty="0" err="1" smtClean="0">
                <a:latin typeface="Agency FB" pitchFamily="34" charset="0"/>
              </a:rPr>
              <a:t>Channel</a:t>
            </a:r>
            <a:r>
              <a:rPr lang="es-ES" sz="2000" b="1" dirty="0" smtClean="0">
                <a:latin typeface="Agency FB" pitchFamily="34" charset="0"/>
              </a:rPr>
              <a:t>' que los extraterrestres "casi seguramente existen" aunque aconseja que los humanos eviten mantener el contacto con ellos.</a:t>
            </a:r>
          </a:p>
          <a:p>
            <a:pPr algn="ctr"/>
            <a:r>
              <a:rPr lang="es-ES" sz="2000" b="1" dirty="0" smtClean="0">
                <a:latin typeface="Agency FB" pitchFamily="34" charset="0"/>
              </a:rPr>
              <a:t>El profesor ha asegurado que es "perfectamente racional" asumir vida inteligente en otros lugares, aunque advierte de que los '</a:t>
            </a:r>
            <a:r>
              <a:rPr lang="es-ES" sz="2000" b="1" dirty="0" err="1" smtClean="0">
                <a:latin typeface="Agency FB" pitchFamily="34" charset="0"/>
              </a:rPr>
              <a:t>aliens</a:t>
            </a:r>
            <a:r>
              <a:rPr lang="es-ES" sz="2000" b="1" dirty="0" smtClean="0">
                <a:latin typeface="Agency FB" pitchFamily="34" charset="0"/>
              </a:rPr>
              <a:t>' posiblemente harán incursión en la Tierra para proveerse de recursos y luego se irán.</a:t>
            </a:r>
          </a:p>
          <a:p>
            <a:pPr algn="ctr"/>
            <a:r>
              <a:rPr lang="es-ES" sz="2000" b="1" dirty="0" smtClean="0">
                <a:latin typeface="Agency FB" pitchFamily="34" charset="0"/>
              </a:rPr>
              <a:t>"Algunos extraterrestres evolucionados podrían haberse convertido en nómadas y tener intención de colonizar los planetas a los que llegaran", afirma en la serie 'En el universo con Stephen </a:t>
            </a:r>
            <a:r>
              <a:rPr lang="es-ES" sz="2000" b="1" dirty="0" err="1" smtClean="0">
                <a:latin typeface="Agency FB" pitchFamily="34" charset="0"/>
              </a:rPr>
              <a:t>Hawking</a:t>
            </a:r>
            <a:r>
              <a:rPr lang="es-ES" sz="2000" b="1" dirty="0" smtClean="0">
                <a:latin typeface="Agency FB" pitchFamily="34" charset="0"/>
              </a:rPr>
              <a:t>".</a:t>
            </a:r>
            <a:endParaRPr lang="es-ES" sz="2000" b="1" dirty="0">
              <a:latin typeface="Agency FB" pitchFamily="34" charset="0"/>
            </a:endParaRPr>
          </a:p>
        </p:txBody>
      </p:sp>
      <p:pic>
        <p:nvPicPr>
          <p:cNvPr id="5" name="Picture 2" descr="http://2.bp.blogspot.com/-jgWaaIaAlgc/VP33BAke5mI/AAAAAAACibc/6d73pG2Q3eg/s400/ilusiones-opticas-05.gif"/>
          <p:cNvPicPr>
            <a:picLocks noChangeAspect="1" noChangeArrowheads="1" noCrop="1"/>
          </p:cNvPicPr>
          <p:nvPr/>
        </p:nvPicPr>
        <p:blipFill>
          <a:blip r:embed="rId2">
            <a:duotone>
              <a:prstClr val="black"/>
              <a:schemeClr val="accent1">
                <a:tint val="45000"/>
                <a:satMod val="400000"/>
              </a:schemeClr>
            </a:duotone>
            <a:lum bright="-51000" contrast="74000"/>
          </a:blip>
          <a:srcRect/>
          <a:stretch>
            <a:fillRect/>
          </a:stretch>
        </p:blipFill>
        <p:spPr bwMode="auto">
          <a:xfrm>
            <a:off x="-571535" y="-428652"/>
            <a:ext cx="10287049" cy="7715304"/>
          </a:xfrm>
          <a:prstGeom prst="rect">
            <a:avLst/>
          </a:prstGeom>
          <a:noFill/>
        </p:spPr>
      </p:pic>
    </p:spTree>
  </p:cSld>
  <p:clrMapOvr>
    <a:masterClrMapping/>
  </p:clrMapOvr>
  <p:transition spd="slow" advTm="5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img.loquenosabias.com/ovnis/2011/08/05/stephen-hawking-los-extraterrestres-existen.jpg"/>
          <p:cNvPicPr>
            <a:picLocks noChangeAspect="1" noChangeArrowheads="1"/>
          </p:cNvPicPr>
          <p:nvPr/>
        </p:nvPicPr>
        <p:blipFill>
          <a:blip r:embed="rId2"/>
          <a:srcRect/>
          <a:stretch>
            <a:fillRect/>
          </a:stretch>
        </p:blipFill>
        <p:spPr bwMode="auto">
          <a:xfrm>
            <a:off x="0" y="0"/>
            <a:ext cx="9204176" cy="6858000"/>
          </a:xfrm>
          <a:prstGeom prst="rect">
            <a:avLst/>
          </a:prstGeom>
          <a:noFill/>
        </p:spPr>
      </p:pic>
      <p:sp>
        <p:nvSpPr>
          <p:cNvPr id="3" name="2 Rectángulo"/>
          <p:cNvSpPr/>
          <p:nvPr/>
        </p:nvSpPr>
        <p:spPr>
          <a:xfrm>
            <a:off x="642910" y="500042"/>
            <a:ext cx="1415772" cy="369332"/>
          </a:xfrm>
          <a:prstGeom prst="rect">
            <a:avLst/>
          </a:prstGeom>
          <a:solidFill>
            <a:srgbClr val="FFFF00"/>
          </a:solidFill>
        </p:spPr>
        <p:txBody>
          <a:bodyPr wrap="none">
            <a:spAutoFit/>
          </a:bodyPr>
          <a:lstStyle/>
          <a:p>
            <a:r>
              <a:rPr lang="es-ES" dirty="0" smtClean="0">
                <a:latin typeface="Agency FB" pitchFamily="34" charset="0"/>
              </a:rPr>
              <a:t>Stephen </a:t>
            </a:r>
            <a:r>
              <a:rPr lang="es-ES" dirty="0" err="1" smtClean="0">
                <a:latin typeface="Agency FB" pitchFamily="34" charset="0"/>
              </a:rPr>
              <a:t>Hawking</a:t>
            </a:r>
            <a:endParaRPr lang="es-ES" dirty="0"/>
          </a:p>
        </p:txBody>
      </p:sp>
    </p:spTree>
  </p:cSld>
  <p:clrMapOvr>
    <a:masterClrMapping/>
  </p:clrMapOvr>
  <p:transition spd="slow"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El científico, en una rueda de prensa en la Universidad de Potsdam. | Markus Schreiber | AP"/>
          <p:cNvPicPr>
            <a:picLocks noChangeAspect="1" noChangeArrowheads="1"/>
          </p:cNvPicPr>
          <p:nvPr/>
        </p:nvPicPr>
        <p:blipFill>
          <a:blip r:embed="rId2"/>
          <a:srcRect/>
          <a:stretch>
            <a:fillRect/>
          </a:stretch>
        </p:blipFill>
        <p:spPr bwMode="auto">
          <a:xfrm>
            <a:off x="-1" y="0"/>
            <a:ext cx="9157019"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cdn3.computerhoy.com/sites/computerhoy.com/files/novedades/hawking.jpg"/>
          <p:cNvPicPr>
            <a:picLocks noChangeAspect="1" noChangeArrowheads="1"/>
          </p:cNvPicPr>
          <p:nvPr/>
        </p:nvPicPr>
        <p:blipFill>
          <a:blip r:embed="rId2"/>
          <a:srcRect/>
          <a:stretch>
            <a:fillRect/>
          </a:stretch>
        </p:blipFill>
        <p:spPr bwMode="auto">
          <a:xfrm>
            <a:off x="0" y="0"/>
            <a:ext cx="9525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500042"/>
            <a:ext cx="6572296" cy="6063198"/>
          </a:xfrm>
          <a:prstGeom prst="rect">
            <a:avLst/>
          </a:prstGeom>
        </p:spPr>
        <p:txBody>
          <a:bodyPr wrap="square">
            <a:spAutoFit/>
          </a:bodyPr>
          <a:lstStyle/>
          <a:p>
            <a:pPr algn="ctr"/>
            <a:r>
              <a:rPr lang="es-ES" sz="3600" b="1" dirty="0" smtClean="0">
                <a:latin typeface="Agency FB" pitchFamily="34" charset="0"/>
              </a:rPr>
              <a:t>Algunos Famosos </a:t>
            </a:r>
            <a:r>
              <a:rPr lang="es-ES" sz="3600" b="1" dirty="0">
                <a:latin typeface="Agency FB" pitchFamily="34" charset="0"/>
              </a:rPr>
              <a:t>que aseguraron haberse encontrado con EXTRATERRESTRES</a:t>
            </a:r>
          </a:p>
          <a:p>
            <a:pPr algn="ctr"/>
            <a:r>
              <a:rPr lang="es-ES" sz="2800" b="1" dirty="0" smtClean="0">
                <a:latin typeface="Agency FB" pitchFamily="34" charset="0"/>
              </a:rPr>
              <a:t/>
            </a:r>
            <a:br>
              <a:rPr lang="es-ES" sz="2800" b="1" dirty="0" smtClean="0">
                <a:latin typeface="Agency FB" pitchFamily="34" charset="0"/>
              </a:rPr>
            </a:br>
            <a:endParaRPr lang="es-ES" sz="2800" b="1" dirty="0">
              <a:latin typeface="Agency FB" pitchFamily="34" charset="0"/>
            </a:endParaRPr>
          </a:p>
          <a:p>
            <a:pPr algn="ctr"/>
            <a:r>
              <a:rPr lang="es-ES" sz="2800" b="1" dirty="0">
                <a:latin typeface="Agency FB" pitchFamily="34" charset="0"/>
              </a:rPr>
              <a:t>Se podría pensar que el tema de los extraterrestres tendría que ver sobre todo con las estrellas que se jactan de usar estupefacientes. Hace tiempo a la luz salió una noticia según la cual la misma </a:t>
            </a:r>
            <a:r>
              <a:rPr lang="es-ES" sz="2800" b="1" dirty="0" err="1">
                <a:latin typeface="Agency FB" pitchFamily="34" charset="0"/>
              </a:rPr>
              <a:t>Rihanna</a:t>
            </a:r>
            <a:r>
              <a:rPr lang="es-ES" sz="2800" b="1" dirty="0">
                <a:latin typeface="Agency FB" pitchFamily="34" charset="0"/>
              </a:rPr>
              <a:t> emplea a un especialista de </a:t>
            </a:r>
            <a:r>
              <a:rPr lang="es-ES" sz="2800" b="1" dirty="0" err="1">
                <a:latin typeface="Agency FB" pitchFamily="34" charset="0"/>
              </a:rPr>
              <a:t>OVNIs</a:t>
            </a:r>
            <a:r>
              <a:rPr lang="es-ES" sz="2800" b="1" dirty="0">
                <a:latin typeface="Agency FB" pitchFamily="34" charset="0"/>
              </a:rPr>
              <a:t>…</a:t>
            </a:r>
          </a:p>
          <a:p>
            <a:pPr algn="ctr"/>
            <a:r>
              <a:rPr lang="es-ES" sz="2800" b="1" dirty="0">
                <a:latin typeface="Agency FB" pitchFamily="34" charset="0"/>
              </a:rPr>
              <a:t>Sin embargo, aparentemente no son los únicos. Estos son </a:t>
            </a:r>
            <a:r>
              <a:rPr lang="es-ES" sz="2800" b="1" dirty="0" smtClean="0">
                <a:latin typeface="Agency FB" pitchFamily="34" charset="0"/>
              </a:rPr>
              <a:t>otros </a:t>
            </a:r>
            <a:r>
              <a:rPr lang="es-ES" sz="2800" b="1" dirty="0">
                <a:latin typeface="Agency FB" pitchFamily="34" charset="0"/>
              </a:rPr>
              <a:t>famosos que aseguran haberse topado con los habitantes del cósmico más allá</a:t>
            </a:r>
            <a:r>
              <a:rPr lang="es-ES" sz="2800" b="1" dirty="0" smtClean="0">
                <a:latin typeface="Agency FB" pitchFamily="34" charset="0"/>
              </a:rPr>
              <a:t>.</a:t>
            </a:r>
            <a:endParaRPr lang="es-ES" sz="2800" b="1" dirty="0">
              <a:latin typeface="Agency FB" pitchFamily="34" charset="0"/>
            </a:endParaRPr>
          </a:p>
        </p:txBody>
      </p:sp>
      <p:pic>
        <p:nvPicPr>
          <p:cNvPr id="4" name="Picture 2" descr="http://3.bp.blogspot.com/-2SdhPcZHKfc/VP33DxlwH0I/AAAAAAACibw/HHcDyoazOCQ/s400/ilusiones-opticas-08.gif"/>
          <p:cNvPicPr>
            <a:picLocks noChangeAspect="1" noChangeArrowheads="1" noCrop="1"/>
          </p:cNvPicPr>
          <p:nvPr/>
        </p:nvPicPr>
        <p:blipFill>
          <a:blip r:embed="rId2">
            <a:duotone>
              <a:prstClr val="black"/>
              <a:schemeClr val="accent3">
                <a:tint val="45000"/>
                <a:satMod val="400000"/>
              </a:schemeClr>
            </a:duotone>
            <a:lum bright="-24000" contrast="69000"/>
          </a:blip>
          <a:srcRect/>
          <a:stretch>
            <a:fillRect/>
          </a:stretch>
        </p:blipFill>
        <p:spPr bwMode="auto">
          <a:xfrm>
            <a:off x="0" y="0"/>
            <a:ext cx="9144000" cy="6858016"/>
          </a:xfrm>
          <a:prstGeom prst="rect">
            <a:avLst/>
          </a:prstGeom>
          <a:noFill/>
        </p:spPr>
      </p:pic>
    </p:spTree>
  </p:cSld>
  <p:clrMapOvr>
    <a:masterClrMapping/>
  </p:clrMapOvr>
  <p:transition spd="slow" advTm="3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after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ppt_x"/>
                                          </p:val>
                                        </p:tav>
                                      </p:tavLst>
                                    </p:anim>
                                    <p:anim calcmode="lin" valueType="num">
                                      <p:cBhvr additive="base">
                                        <p:cTn id="7" dur="5000"/>
                                        <p:tgtEl>
                                          <p:spTgt spid="4"/>
                                        </p:tgtEl>
                                        <p:attrNameLst>
                                          <p:attrName>ppt_y</p:attrName>
                                        </p:attrNameLst>
                                      </p:cBhvr>
                                      <p:tavLst>
                                        <p:tav tm="0">
                                          <p:val>
                                            <p:strVal val="ppt_y"/>
                                          </p:val>
                                        </p:tav>
                                        <p:tav tm="100000">
                                          <p:val>
                                            <p:strVal val="1+ppt_h/2"/>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56d06ad70c269_khphotos594572"/>
          <p:cNvPicPr>
            <a:picLocks noChangeAspect="1" noChangeArrowheads="1"/>
          </p:cNvPicPr>
          <p:nvPr/>
        </p:nvPicPr>
        <p:blipFill>
          <a:blip r:embed="rId2"/>
          <a:srcRect/>
          <a:stretch>
            <a:fillRect/>
          </a:stretch>
        </p:blipFill>
        <p:spPr bwMode="auto">
          <a:xfrm>
            <a:off x="0" y="0"/>
            <a:ext cx="9114518" cy="7000900"/>
          </a:xfrm>
          <a:prstGeom prst="rect">
            <a:avLst/>
          </a:prstGeom>
          <a:noFill/>
        </p:spPr>
      </p:pic>
      <p:sp>
        <p:nvSpPr>
          <p:cNvPr id="3" name="2 Rectángulo"/>
          <p:cNvSpPr/>
          <p:nvPr/>
        </p:nvSpPr>
        <p:spPr>
          <a:xfrm>
            <a:off x="928662" y="571480"/>
            <a:ext cx="1484445" cy="369332"/>
          </a:xfrm>
          <a:prstGeom prst="rect">
            <a:avLst/>
          </a:prstGeom>
          <a:solidFill>
            <a:srgbClr val="FFFF00"/>
          </a:solidFill>
        </p:spPr>
        <p:txBody>
          <a:bodyPr wrap="none">
            <a:spAutoFit/>
          </a:bodyPr>
          <a:lstStyle/>
          <a:p>
            <a:r>
              <a:rPr lang="es-ES" dirty="0" smtClean="0"/>
              <a:t>Russell </a:t>
            </a:r>
            <a:r>
              <a:rPr lang="es-ES" dirty="0" err="1" smtClean="0"/>
              <a:t>Crowe</a:t>
            </a:r>
            <a:endParaRPr lang="es-ES" dirty="0"/>
          </a:p>
        </p:txBody>
      </p:sp>
    </p:spTree>
  </p:cSld>
  <p:clrMapOvr>
    <a:masterClrMapping/>
  </p:clrMapOvr>
  <p:transition spd="slow"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857488" y="2786058"/>
            <a:ext cx="5715024" cy="3416320"/>
          </a:xfrm>
          <a:prstGeom prst="rect">
            <a:avLst/>
          </a:prstGeom>
        </p:spPr>
        <p:txBody>
          <a:bodyPr wrap="square">
            <a:spAutoFit/>
          </a:bodyPr>
          <a:lstStyle/>
          <a:p>
            <a:r>
              <a:rPr lang="es-ES" sz="2400" b="1" dirty="0">
                <a:latin typeface="Agency FB" pitchFamily="34" charset="0"/>
              </a:rPr>
              <a:t>En el año 2013, en su </a:t>
            </a:r>
            <a:r>
              <a:rPr lang="es-ES" sz="2400" b="1" dirty="0" err="1">
                <a:latin typeface="Agency FB" pitchFamily="34" charset="0"/>
              </a:rPr>
              <a:t>Twitter</a:t>
            </a:r>
            <a:r>
              <a:rPr lang="es-ES" sz="2400" b="1" dirty="0">
                <a:latin typeface="Agency FB" pitchFamily="34" charset="0"/>
              </a:rPr>
              <a:t>, el actor posteó una fotografía de algo parecido a OVNI, pasando encima del Jardín Botánico Real de </a:t>
            </a:r>
            <a:r>
              <a:rPr lang="es-ES" sz="2400" b="1" dirty="0" err="1">
                <a:latin typeface="Agency FB" pitchFamily="34" charset="0"/>
              </a:rPr>
              <a:t>Sydney</a:t>
            </a:r>
            <a:r>
              <a:rPr lang="es-ES" sz="2400" b="1" dirty="0">
                <a:latin typeface="Agency FB" pitchFamily="34" charset="0"/>
              </a:rPr>
              <a:t>. La descripción ponía: “Con un amigo mío hemos puesto la cámara así para tomar fotos de murciélagos de los Jardines Botánicos Reales. Esto fue toda una sorpresa… Canon 5D, nada de flash, no puede ser el reflejo de la lente, ya que si el objeto captado se mueve, la cámara lo retoca.”</a:t>
            </a:r>
          </a:p>
        </p:txBody>
      </p:sp>
      <p:pic>
        <p:nvPicPr>
          <p:cNvPr id="4" name="Picture 2" descr="http://2.bp.blogspot.com/-of0jJhn_yV0/VP32-3RLAJI/AAAAAAACibU/ZG44SWCWvz0/s400/ilusiones-opticas-04.gif"/>
          <p:cNvPicPr>
            <a:picLocks noChangeAspect="1" noChangeArrowheads="1" noCrop="1"/>
          </p:cNvPicPr>
          <p:nvPr/>
        </p:nvPicPr>
        <p:blipFill>
          <a:blip r:embed="rId3">
            <a:duotone>
              <a:prstClr val="black"/>
              <a:schemeClr val="accent2">
                <a:tint val="45000"/>
                <a:satMod val="400000"/>
              </a:schemeClr>
            </a:duotone>
            <a:lum bright="-30000" contrast="100000"/>
          </a:blip>
          <a:srcRect/>
          <a:stretch>
            <a:fillRect/>
          </a:stretch>
        </p:blipFill>
        <p:spPr bwMode="auto">
          <a:xfrm>
            <a:off x="0" y="-16"/>
            <a:ext cx="9144000" cy="6858016"/>
          </a:xfrm>
          <a:prstGeom prst="rect">
            <a:avLst/>
          </a:prstGeom>
          <a:noFill/>
        </p:spPr>
      </p:pic>
    </p:spTree>
  </p:cSld>
  <p:clrMapOvr>
    <a:masterClrMapping/>
  </p:clrMapOvr>
  <p:transition spd="slow" advTm="27000">
    <p:dissolve/>
    <p:sndAc>
      <p:stSnd>
        <p:snd r:embed="rId2" name="los pequeniques - cerca de las estrell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AutoShape 2" descr="data:image/jpeg;base64,/9j/4AAQSkZJRgABAQAAAQABAAD/2wCEAAkGBxISEhUSEhIPEBIVEA8PDxUPFRUPDxAQFRUWFhUVFhUYHSggGBolGxUVITEhJSkrLi4uFx8zODMsNygtLisBCgoKDg0OFxAQFy0dHR0tLS0tLS0tLS0tLS0tLS0tLS0tLS0tLS0tLS0tLS0tLS0tLS0tLS0tLS0tLS0tLS0tLf/AABEIAKgBLAMBIgACEQEDEQH/xAAcAAABBQEBAQAAAAAAAAAAAAADAAECBAUGBwj/xAA9EAACAQIEAwUFBgQGAwEAAAABAgADEQQSITEFQVEGImFxgRNSkaGxBzJCwdHwFCNyghYzQ2KS4RWz8ST/xAAZAQEBAAMBAAAAAAAAAAAAAAAAAQIDBAX/xAAkEQEBAAICAgICAgMAAAAAAAAAAQIRAyESMQRBE1EUkSIyYf/aAAwDAQACEQMRAD8AyUMOhlZIdDNirNMw6GVkMOhlFmmYdTKyGGUyKsqYVZXQwymEFtHvGUxyYVoYXiBAyuM6+O4l0YNKgvTIPhzEwrzz7tP20qlzSwrPSVGKvUU5WqEaEKRqFvzGp8t9WUjZMnZdsOPpgVy3V65tlp37yg/iboPrPNcb2grVjd26gd6y673G1/KZFerUqNmZmqMx1ZiXY201J1PrJoCDqLeZsJhcrrunW+kqeJa9gE52A1Et4bFsDqLdb/8AehhKxVVDaX0sR3R5+H1mZVxAc2YC/UXB+N5jO19Oq/xbXUZTVJshVbnQ3sAdOYtzlHhnaGolYsWqEMMrCk7UbFRZSLaG2ujAjWcwL3te1jppf5TVpUmte628LZvO0yts+0k29c7Ldo0rqEdwKwspDd0ubalet+g8Z0k+fVxZFipZSGU2GguDuPn8Z6P2K7Zmoy4bE6VDYUqg0FQ7hWHJrc9j4TPDPfVTLH9O8khIRwZtYJ2kbRiYgDJs0RECy7y9h8MSdYsfYd1dW525TDz3dRsmOu6zJFjDEBfE/SVyZmxqLSBkmjWlY27RyyDGTYwTmANjBMZImCcwGcwDGTdoBzAi5giZJzBMZRlUzDJKyGHQyCyhhkMroYZDAsoYdTKqGGUwLKmGUysphFaBYBk80rh4z4gDcwjD7bcaajT9nTNncWJG6qb7eM8uqG22222k3+0eO9tiHf8ACrZUF91Wwv6kTFeg1QgjQHl++U0ZZdtuuuh8PlCkueVwFFtfOSo4ZtG1IOoF7c+chh8LUZyCpza6W06cpcOAqKFY3vfKN7DvNb5j5zVc5Pttx4sr9KGJxTF9bMqi1MfgufxEc+Z+ECaDlgdSbqdfHlPQeHdkw6qWB6m03KfZKiD90zD88+mz+LfuvJq+GIa9juba27t9L9Jq01JUaWtqDvb+4zuMb2SANwbel7TJx3Zs5bZj4W0HymN5pfa/x7PTj64AY6gg7ZdpZRwpuWH4SOlxzPPTXUa9IOrhChKsux0bp/UPzlbGU7WbkfHY9PCbp20Xp9D9kGGJwlOsSe9nXvG7EI7KCTzNhvNn+AQcx8Z5l9lfHiaLUAulMIxuSQC19ul7bdQes7g8Qb3Vm2Y7+6w3/wAav8PTHMeke6DYE+ekxmxz+A8hAtWdtyTL4YnlWticcBpcDwXeZr4m+2n1lcyOabJNMLlUyZGRj3lYkZBjEzQZaFImCcx2aCYwBuYFzJu0CzQIuYFjJMYJjAixgjJMYMmUZSGHSVqbQ6mQWEMMhldTDIYFhTCq0rKYVWgWVaNVxAUXJmdjceE05zExWPZtzJsaeL4uSdJQqYxjuZmVMUBKz8QHWTaMfFVznYa/5ljOq7NcMzj2jeSjlYTmGHtK48SpPoJ6fwLDBaajlacfPdTTs+NN3bTw2GS1soN7X0mhQ4fTABCqBvYWtI0qVwPKXKNAldAvqLzlju2LTpADb6QhSVgre7TI/qIt6Whgp91LeH/yUDqiZ1aiCdv0miy+AEG6+kxquH7R8NW+YcwQfA8p57i6mUm2x3H4TPV+OGw1sQfrPK+J0srtp3Sxt8dp08FcPyJq7d19k+Haz1O9l1TXRTezW8Te37M9ELicr9lNBqmEIVMoFVgWOinQfTb0nastGjufaVOnITsxvTm8QqGFZ9T3F6mRxVVB3U16mBxOOZ9zYcgNpWvKlqd5ISCmOWmTFLNIFpEtGLShMYJmjs0GxgImCcxyYGoYEXMCzSTmBYwGdoJ2jsYJjKGZoImOzQZaQZlMywplSm0sI0gsIYVTK6tCqZSLCtB4vFhBI5rTn+J4kkyUNisUWN5nYjF25yticTymfUqSMRq2IJgDUgmaRvINLhjgPfnY2nqXBqncHkNp5dwnDh7nmOmmhBnoeHqNTUWA2A+U5Oebdvxuo63DPYaw9HiFNdC6k32Gu84jFCplL1K1NQBe7nLYeMxyagYEFyCSqnKUBYHYX3mibkdW916m9ZLMbi+htfUgyh/iGmtw+ljbTSUezdM1Fb2l7hQNdD5TJ7QcKzliqBraa7iY+Wmfi6Ycew7DuttrqCPnHOORrWOp2vpOEwdBqCqzUGrA37tMkuliN1bu+Oh5TboY6k2mSpSc7CopUnyOx9CZcsetsMb3pb4zh/aKettJ5bj6bZ2WxsTlJ8f3Yz19F7vXTnOexOFpCuCw0bWygasL2J+cvFl47Y82HnqRY+z6i2Hw7KKhbPUJYAmy2Fra7ToS8o4CiFzAABS2YW8QJc0nfxXyxlcnLjMMrimsmDB5os026aKJeMWgwZHNCJlpAmNeRJlEiYMtGZoJmgOzQTGJmgmaAzNAuY7NBMYDO0CzR2aBZoCZoMmJmgy0Kz0MMrSshhlMiLKGFDSsrQgaASo+k5TitWxM6hm0nMcfp21kqViVHgmMdjIEyIYxo8aBsdlW/nFfepVNOpUXH5z0rAYIVktexIBB6GeXdm6lsVR8Xy/8gR+c9T4RVCmwPO05fkR2/GvWlH/DoJ7w9ub/AOodV8hyHlNnB8MIA0VAoOigH52mtSIJ2358zJ47ErTTlc6Abamc27Z7dsxm/SvwjRmHWxhamFVywP7EDwW12JZb6A621hK7bkMLg8tvCY2M4b/w9tmYDodRD0cABuAQOusnwriK1l3sw7rDxlqs9pddMbP2oYy1jbymQcOpDZhdjlCdQbnb6zSxT79JQ4fVX21iLd0kH1kx+2N6sWVW2nQAfDf5yQaQq1gWJG17D0kM09TimsI83mu87Rw0WaBzxF5sahc0bNA5os0AxaQLQeaQLQCM0E7SLPBO0KctBM0YtBu0ITtBM0TNAs0B3aBZo7NAsYUnaDLRMYO8iKKNDI0qKYZDILStCBpXUyYaUFLTnO0FTYTevMfjWHuLyJXMtIyTyMiGiijQguExBputRd1YMPSejcBxwqjMAQDmb1JJt8TPM51HY7G2ul7W7wtzBPeBmrlx3i38Gfjk9PwOL09PWU+J0jXNyxUJtbmxFvzlGhiDoQefn6QWK40qaX5geu585wSdvUucxijhUxKEr7VGuSylhbTobS+uHqO6g1XsLM2SyqQeVt/WZtTiFItl9oo1vffLfeGo8fpUzl9ooNlF9Dex0E22NUyyjrcRhvZsKiaXAzgbG3OXBjMw9Jx69oxdV1KkgX1ygkX0PnfSbtMEqDa17+OxmrOabMc/LqrOJc666WFvjrOT7VV2VAyki1QKSNDlIYkfSdNUfKCTY2FwBzmEcIKthUNlNSmozbEk2F/UgTPix721c161Gjwo2o0+XcW/naWw0rhuQ5EqbciNCPSSzT1HnDZo2eBzRZoNi54i8DmjZoQZnkC8GXkC8AjNAs0ZngmaBItBM0ZmgmaBJjBkxi8EzQJM0ExjM0EWkU7tIZpFjIFoRQBhkaVgYVDIi0rSYaV1MKDCiZpT4hqp8pZvA4kaGBx1XeDh8UtmPnAGRiaKKNCEZZ4biTTqBhbprtrK0aRY9M4fiVKkkgAhSeSjfb98pawHDKVUMzKHsQFzC9wPCcXwNqnsjUsTSRhTYnmx1sPIfUTt+B4z2q9wCw6aDwt85ycnHZ3Hdxcsutp0OC4Qk/yadx/tX5XmhRwmHS38pRe1tAo18hHTAMCSGsbgm2tzLK8LuBmYnoDsP0/6mG9x1eVl60erh6T0yCq2I22guGOUQ02JsCwUnmtzbzj8QIykC9xqOo6aTluL8aCWGzac+dxYeesmGFrDl5JHQcTxQAKjXTS+9rGAx2H/APzt1ADm3VSG/KY/AWas2ZwSFIOp0zch423m3xet3Mg3d6dIDxdgo+suV1ZInHjuXKszt1VbAY4VUuaWJprWqJyNQWFQr0Oqn1MvYDiFOsgemwYc+qnoRyMs/bZgv5OHqW+5UNEnoGp3+qTyvh+OqUWz02seY3Vh0I5z0r08zfb1TPI5pg8O7S0aijOwpPzDfdv4NNZKwYXUhh1U3EGx88RaCzSOeFFLSBeCLSLPAIzQTNIloNmgSZoNmkWaDZoEy0GWkGaDLQJs0GzSJaDJkEmaQvIs0gWgVAYRWlcNCBpEWA0IrSqGhA0CxmkKhkQYzmBzXEVs585TM0uLJ3rzNMiGjR5tdisBTxGNo0qozIzHMOoAJhGJGJn0Pi+wHCaSGpUpUqaKLsztlUDxJM8h7cVeGlsvD6bgLmz1DdUf+lTqR4m0aF3iw/hqWGoAWCU1q1R71Spq9/iRLnBVNCoCn+W1i2wKrvpNT7ROGFko11GhoUgf+AImB2dxIqU7HdCUPkNvlNXLuXbt48ZlJHZ/+XQ2KADQga65hbWVqvGgq2J1CqxHvXI1/fjMfE4S4uO7fn49fPWZWIwNa+hz3XL4ZdeXr8pr/wAay1nj01uLcbF7i/3BtsCCL/EAn1nP4fhr4ipc3CZideXgPlNDCcEYm9S+wFr/AL6Tfw1NUXKi7fCY5ZyemWHDcv8AYbBotJAqiwGgtNDsngmxOOS4ulAfxFU8s+q0l+JLf2zKrtlF7Em4Cgal2OgAHW89L7EcMTD4crnptiGY1MVlYMVqGwym2wUWHp4yfH4/LLf6bfkZzDDU91zP2xWOAJ5/xFG3xI+hnh09n+2bEWwdNeb4ofBUdvyE8ZM9DJ5RWhKFdkN0ZlP+0kfSQEYyI28L2mrLo+WoPHut8R+k28H2govoSabdH0Hx2nECSEq7ejB76ggjw1EYvOBw+Len9xmXwG3w2mpQ7ROPvqG8R3TGl26dmgy0yqfHqR3zL5i/zEt08Sri6sreRvIDM0GWkWaDJgTLSDNIlpAtIJMZAtIkyJMKcmDMTGDvIikDDK0rBoVWhB7yYMCGklaFHBiJgwY5MCjxOncTCadHXFxMLE0rGEV5p9nOJNhcQmIVQ5S5CsSoJItqRKKrJgREbHaPtNisc+avUJUG6U17tFPJeZ8TczEqjQ+RhUEg4gfQFSth8RRGFDA1qdGmGRhYmyi5W/3rc7TypMC+CxlSi4srEMh5FW1Uj5j0m7w7FDErSxqWNWllTEr7lZRYP5MBcH9Js9rcGcXh1q5R7WmudGH+pRNiQbbMp38LmZfIw3h5R08GWsoFhaasNYergLbfOYXB8aQAG5aTqsPVzCeXt6fizv4a/hyhqdBQOktNSP72lHiVQgZRud/0mPtdSNDs7gBUc4k6LSLLhxberbWp42vp4+Uxsej0MbSemWRjUpm4P4WezA9QeYnpXC+EijRVT+BAB4tuWt1JJPrOd7V8NsntlHfpAO3iAb2/Oexw4zDHx/t5efJ552uM+2nGXrYejf7lKpWYeNRgq/8Arb4zzsTpvtFx618fUZTdVp0KSnkRkDn5ufhOatI5kRGeSMgWvoPjygKOIwEkIDxo8RlESY6OQbgkHqNDGjX5SDUocZZRZxn8dm/7mtRxAdQym4PxHhORqtNHgFY3ZeVsw89pjtW8WkbyDNIloVMmQJkS0iWgSMheImQvIKF4RTAgwitLUHBjgwYMleQEDQFbiCLoO8fD9ZS4hUubcgJUAgWK+MZv9o8P1lePaPaEMBHjgRWlgmJBxGFx5fSKBpdm+LthawqatTIyV0H+pSO/qNx4jxns/Zhw9J6akP7N70zuHpVBnQ+RDETwUT2n7PsOafsxe9NsLRUnmo1db+Wa3lNnHfplGZxHhYp1WCiwOq3908vMaj0MtcOJXun08p2PGeEBwbizC5v0PveRtqJylSiyNlYWIPp5ieZz8V48uvVev8flnJjr7jTzC31mHjxdjfrNZRcb+cqYrDl2UJ94sEt4k2E1RtvTuuEcSath6bP97VXPvZNM3rYet4HiR/ltf8QZjfoRYXhsPQCItJdgFpj8zM7tjivZYWtU92k5H9qkj5gT18ZZJt42Wt2x8+Ymrnd3Goao7D+kkkfK0FEi2AHQWkoakGEYC0WblHMgYR4w3koDRjHjShQanU/CTJgk2+cxoiwuZb4Of5v9jX+UpFoXC1MpDDeYjpC0iWgkq3AI5i8WaGSeaRzSBMYtCJEyOaRJjXgUg0mpjRSiefxg6mJ6RRSCo7XNzGWKKEPFFFKHiiilDGRiikoSbz3n7PFzUKN9b4SiD6LY/SKKZYLHaYbvCzasvdbqRyb4Shxjgauumnun3T+kUUyyxmXV9MplcbuOOqKykowIYGxG+35W5za7KYHPU9qfu0728ahGnwBJ9RGinm8OE/Lr9PU587+Hf706JmBqWHIMx89pyP2rYj2fD3HNzTpj+51v8s0UU9KvLrxCMYopGCDLeICKKQJZKKKUNGMaKQDrnT5Rn2iimIEFklS0UUg0+HVO6R0P1lkmPFCoExi0UUBi0jmiigf/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1444" name="AutoShape 4" descr="data:image/jpeg;base64,/9j/4AAQSkZJRgABAQAAAQABAAD/2wCEAAkGBxISEhUSEhIPEBIVEA8PDxUPFRUPDxAQFRUWFhUVFhUYHSggGBolGxUVITEhJSkrLi4uFx8zODMsNygtLisBCgoKDg0OFxAQFy0dHR0tLS0tLS0tLS0tLS0tLS0tLS0tLS0tLS0tLS0tLS0tLS0tLS0tLS0tLS0tLS0tLS0tLf/AABEIAKgBLAMBIgACEQEDEQH/xAAcAAABBQEBAQAAAAAAAAAAAAADAAECBAUGBwj/xAA9EAACAQIEAwUFBgQGAwEAAAABAgADEQQSITEFQVEGImFxgRNSkaGxBzJCwdHwFCNyghYzQ2KS4RWz8ST/xAAZAQEBAAMBAAAAAAAAAAAAAAAAAQIDBAX/xAAkEQEBAAICAgICAgMAAAAAAAAAAQIRAyESMQRBE1EUkSIyYf/aAAwDAQACEQMRAD8AyUMOhlZIdDNirNMw6GVkMOhlFmmYdTKyGGUyKsqYVZXQwymEFtHvGUxyYVoYXiBAyuM6+O4l0YNKgvTIPhzEwrzz7tP20qlzSwrPSVGKvUU5WqEaEKRqFvzGp8t9WUjZMnZdsOPpgVy3V65tlp37yg/iboPrPNcb2grVjd26gd6y673G1/KZFerUqNmZmqMx1ZiXY201J1PrJoCDqLeZsJhcrrunW+kqeJa9gE52A1Et4bFsDqLdb/8AehhKxVVDaX0sR3R5+H1mZVxAc2YC/UXB+N5jO19Oq/xbXUZTVJshVbnQ3sAdOYtzlHhnaGolYsWqEMMrCk7UbFRZSLaG2ujAjWcwL3te1jppf5TVpUmte628LZvO0yts+0k29c7Ldo0rqEdwKwspDd0ubalet+g8Z0k+fVxZFipZSGU2GguDuPn8Z6P2K7Zmoy4bE6VDYUqg0FQ7hWHJrc9j4TPDPfVTLH9O8khIRwZtYJ2kbRiYgDJs0RECy7y9h8MSdYsfYd1dW525TDz3dRsmOu6zJFjDEBfE/SVyZmxqLSBkmjWlY27RyyDGTYwTmANjBMZImCcwGcwDGTdoBzAi5giZJzBMZRlUzDJKyGHQyCyhhkMroYZDAsoYdTKqGGUwLKmGUysphFaBYBk80rh4z4gDcwjD7bcaajT9nTNncWJG6qb7eM8uqG22222k3+0eO9tiHf8ACrZUF91Wwv6kTFeg1QgjQHl++U0ZZdtuuuh8PlCkueVwFFtfOSo4ZtG1IOoF7c+chh8LUZyCpza6W06cpcOAqKFY3vfKN7DvNb5j5zVc5Pttx4sr9KGJxTF9bMqi1MfgufxEc+Z+ECaDlgdSbqdfHlPQeHdkw6qWB6m03KfZKiD90zD88+mz+LfuvJq+GIa9juba27t9L9Jq01JUaWtqDvb+4zuMb2SANwbel7TJx3Zs5bZj4W0HymN5pfa/x7PTj64AY6gg7ZdpZRwpuWH4SOlxzPPTXUa9IOrhChKsux0bp/UPzlbGU7WbkfHY9PCbp20Xp9D9kGGJwlOsSe9nXvG7EI7KCTzNhvNn+AQcx8Z5l9lfHiaLUAulMIxuSQC19ul7bdQes7g8Qb3Vm2Y7+6w3/wAav8PTHMeke6DYE+ekxmxz+A8hAtWdtyTL4YnlWticcBpcDwXeZr4m+2n1lcyOabJNMLlUyZGRj3lYkZBjEzQZaFImCcx2aCYwBuYFzJu0CzQIuYFjJMYJjAixgjJMYMmUZSGHSVqbQ6mQWEMMhldTDIYFhTCq0rKYVWgWVaNVxAUXJmdjceE05zExWPZtzJsaeL4uSdJQqYxjuZmVMUBKz8QHWTaMfFVznYa/5ljOq7NcMzj2jeSjlYTmGHtK48SpPoJ6fwLDBaajlacfPdTTs+NN3bTw2GS1soN7X0mhQ4fTABCqBvYWtI0qVwPKXKNAldAvqLzlju2LTpADb6QhSVgre7TI/qIt6Whgp91LeH/yUDqiZ1aiCdv0miy+AEG6+kxquH7R8NW+YcwQfA8p57i6mUm2x3H4TPV+OGw1sQfrPK+J0srtp3Sxt8dp08FcPyJq7d19k+Haz1O9l1TXRTezW8Te37M9ELicr9lNBqmEIVMoFVgWOinQfTb0nastGjufaVOnITsxvTm8QqGFZ9T3F6mRxVVB3U16mBxOOZ9zYcgNpWvKlqd5ISCmOWmTFLNIFpEtGLShMYJmjs0GxgImCcxyYGoYEXMCzSTmBYwGdoJ2jsYJjKGZoImOzQZaQZlMywplSm0sI0gsIYVTK6tCqZSLCtB4vFhBI5rTn+J4kkyUNisUWN5nYjF25yticTymfUqSMRq2IJgDUgmaRvINLhjgPfnY2nqXBqncHkNp5dwnDh7nmOmmhBnoeHqNTUWA2A+U5Oebdvxuo63DPYaw9HiFNdC6k32Gu84jFCplL1K1NQBe7nLYeMxyagYEFyCSqnKUBYHYX3mibkdW916m9ZLMbi+htfUgyh/iGmtw+ljbTSUezdM1Fb2l7hQNdD5TJ7QcKzliqBraa7iY+Wmfi6Ycew7DuttrqCPnHOORrWOp2vpOEwdBqCqzUGrA37tMkuliN1bu+Oh5TboY6k2mSpSc7CopUnyOx9CZcsetsMb3pb4zh/aKettJ5bj6bZ2WxsTlJ8f3Yz19F7vXTnOexOFpCuCw0bWygasL2J+cvFl47Y82HnqRY+z6i2Hw7KKhbPUJYAmy2Fra7ToS8o4CiFzAABS2YW8QJc0nfxXyxlcnLjMMrimsmDB5os026aKJeMWgwZHNCJlpAmNeRJlEiYMtGZoJmgOzQTGJmgmaAzNAuY7NBMYDO0CzR2aBZoCZoMmJmgy0Kz0MMrSshhlMiLKGFDSsrQgaASo+k5TitWxM6hm0nMcfp21kqViVHgmMdjIEyIYxo8aBsdlW/nFfepVNOpUXH5z0rAYIVktexIBB6GeXdm6lsVR8Xy/8gR+c9T4RVCmwPO05fkR2/GvWlH/DoJ7w9ub/AOodV8hyHlNnB8MIA0VAoOigH52mtSIJ2358zJ47ErTTlc6Abamc27Z7dsxm/SvwjRmHWxhamFVywP7EDwW12JZb6A621hK7bkMLg8tvCY2M4b/w9tmYDodRD0cABuAQOusnwriK1l3sw7rDxlqs9pddMbP2oYy1jbymQcOpDZhdjlCdQbnb6zSxT79JQ4fVX21iLd0kH1kx+2N6sWVW2nQAfDf5yQaQq1gWJG17D0kM09TimsI83mu87Rw0WaBzxF5sahc0bNA5os0AxaQLQeaQLQCM0E7SLPBO0KctBM0YtBu0ITtBM0TNAs0B3aBZo7NAsYUnaDLRMYO8iKKNDI0qKYZDILStCBpXUyYaUFLTnO0FTYTevMfjWHuLyJXMtIyTyMiGiijQguExBputRd1YMPSejcBxwqjMAQDmb1JJt8TPM51HY7G2ul7W7wtzBPeBmrlx3i38Gfjk9PwOL09PWU+J0jXNyxUJtbmxFvzlGhiDoQefn6QWK40qaX5geu585wSdvUucxijhUxKEr7VGuSylhbTobS+uHqO6g1XsLM2SyqQeVt/WZtTiFItl9oo1vffLfeGo8fpUzl9ooNlF9Dex0E22NUyyjrcRhvZsKiaXAzgbG3OXBjMw9Jx69oxdV1KkgX1ygkX0PnfSbtMEqDa17+OxmrOabMc/LqrOJc666WFvjrOT7VV2VAyki1QKSNDlIYkfSdNUfKCTY2FwBzmEcIKthUNlNSmozbEk2F/UgTPix721c161Gjwo2o0+XcW/naWw0rhuQ5EqbciNCPSSzT1HnDZo2eBzRZoNi54i8DmjZoQZnkC8GXkC8AjNAs0ZngmaBItBM0ZmgmaBJjBkxi8EzQJM0ExjM0EWkU7tIZpFjIFoRQBhkaVgYVDIi0rSYaV1MKDCiZpT4hqp8pZvA4kaGBx1XeDh8UtmPnAGRiaKKNCEZZ4biTTqBhbprtrK0aRY9M4fiVKkkgAhSeSjfb98pawHDKVUMzKHsQFzC9wPCcXwNqnsjUsTSRhTYnmx1sPIfUTt+B4z2q9wCw6aDwt85ycnHZ3Hdxcsutp0OC4Qk/yadx/tX5XmhRwmHS38pRe1tAo18hHTAMCSGsbgm2tzLK8LuBmYnoDsP0/6mG9x1eVl60erh6T0yCq2I22guGOUQ02JsCwUnmtzbzj8QIykC9xqOo6aTluL8aCWGzac+dxYeesmGFrDl5JHQcTxQAKjXTS+9rGAx2H/APzt1ADm3VSG/KY/AWas2ZwSFIOp0zch423m3xet3Mg3d6dIDxdgo+suV1ZInHjuXKszt1VbAY4VUuaWJprWqJyNQWFQr0Oqn1MvYDiFOsgemwYc+qnoRyMs/bZgv5OHqW+5UNEnoGp3+qTyvh+OqUWz02seY3Vh0I5z0r08zfb1TPI5pg8O7S0aijOwpPzDfdv4NNZKwYXUhh1U3EGx88RaCzSOeFFLSBeCLSLPAIzQTNIloNmgSZoNmkWaDZoEy0GWkGaDLQJs0GzSJaDJkEmaQvIs0gWgVAYRWlcNCBpEWA0IrSqGhA0CxmkKhkQYzmBzXEVs585TM0uLJ3rzNMiGjR5tdisBTxGNo0qozIzHMOoAJhGJGJn0Pi+wHCaSGpUpUqaKLsztlUDxJM8h7cVeGlsvD6bgLmz1DdUf+lTqR4m0aF3iw/hqWGoAWCU1q1R71Spq9/iRLnBVNCoCn+W1i2wKrvpNT7ROGFko11GhoUgf+AImB2dxIqU7HdCUPkNvlNXLuXbt48ZlJHZ/+XQ2KADQga65hbWVqvGgq2J1CqxHvXI1/fjMfE4S4uO7fn49fPWZWIwNa+hz3XL4ZdeXr8pr/wAay1nj01uLcbF7i/3BtsCCL/EAn1nP4fhr4ipc3CZideXgPlNDCcEYm9S+wFr/AL6Tfw1NUXKi7fCY5ZyemWHDcv8AYbBotJAqiwGgtNDsngmxOOS4ulAfxFU8s+q0l+JLf2zKrtlF7Em4Cgal2OgAHW89L7EcMTD4crnptiGY1MVlYMVqGwym2wUWHp4yfH4/LLf6bfkZzDDU91zP2xWOAJ5/xFG3xI+hnh09n+2bEWwdNeb4ofBUdvyE8ZM9DJ5RWhKFdkN0ZlP+0kfSQEYyI28L2mrLo+WoPHut8R+k28H2govoSabdH0Hx2nECSEq7ejB76ggjw1EYvOBw+Len9xmXwG3w2mpQ7ROPvqG8R3TGl26dmgy0yqfHqR3zL5i/zEt08Sri6sreRvIDM0GWkWaDJgTLSDNIlpAtIJMZAtIkyJMKcmDMTGDvIikDDK0rBoVWhB7yYMCGklaFHBiJgwY5MCjxOncTCadHXFxMLE0rGEV5p9nOJNhcQmIVQ5S5CsSoJItqRKKrJgREbHaPtNisc+avUJUG6U17tFPJeZ8TczEqjQ+RhUEg4gfQFSth8RRGFDA1qdGmGRhYmyi5W/3rc7TypMC+CxlSi4srEMh5FW1Uj5j0m7w7FDErSxqWNWllTEr7lZRYP5MBcH9Js9rcGcXh1q5R7WmudGH+pRNiQbbMp38LmZfIw3h5R08GWsoFhaasNYergLbfOYXB8aQAG5aTqsPVzCeXt6fizv4a/hyhqdBQOktNSP72lHiVQgZRud/0mPtdSNDs7gBUc4k6LSLLhxberbWp42vp4+Uxsej0MbSemWRjUpm4P4WezA9QeYnpXC+EijRVT+BAB4tuWt1JJPrOd7V8NsntlHfpAO3iAb2/Oexw4zDHx/t5efJ552uM+2nGXrYejf7lKpWYeNRgq/8Arb4zzsTpvtFx618fUZTdVp0KSnkRkDn5ufhOatI5kRGeSMgWvoPjygKOIwEkIDxo8RlESY6OQbgkHqNDGjX5SDUocZZRZxn8dm/7mtRxAdQym4PxHhORqtNHgFY3ZeVsw89pjtW8WkbyDNIloVMmQJkS0iWgSMheImQvIKF4RTAgwitLUHBjgwYMleQEDQFbiCLoO8fD9ZS4hUubcgJUAgWK+MZv9o8P1lePaPaEMBHjgRWlgmJBxGFx5fSKBpdm+LthawqatTIyV0H+pSO/qNx4jxns/Zhw9J6akP7N70zuHpVBnQ+RDETwUT2n7PsOafsxe9NsLRUnmo1db+Wa3lNnHfplGZxHhYp1WCiwOq3908vMaj0MtcOJXun08p2PGeEBwbizC5v0PveRtqJylSiyNlYWIPp5ieZz8V48uvVev8flnJjr7jTzC31mHjxdjfrNZRcb+cqYrDl2UJ94sEt4k2E1RtvTuuEcSath6bP97VXPvZNM3rYet4HiR/ltf8QZjfoRYXhsPQCItJdgFpj8zM7tjivZYWtU92k5H9qkj5gT18ZZJt42Wt2x8+Ymrnd3Goao7D+kkkfK0FEi2AHQWkoakGEYC0WblHMgYR4w3koDRjHjShQanU/CTJgk2+cxoiwuZb4Of5v9jX+UpFoXC1MpDDeYjpC0iWgkq3AI5i8WaGSeaRzSBMYtCJEyOaRJjXgUg0mpjRSiefxg6mJ6RRSCo7XNzGWKKEPFFFKHiiilDGRiikoSbz3n7PFzUKN9b4SiD6LY/SKKZYLHaYbvCzasvdbqRyb4Shxjgauumnun3T+kUUyyxmXV9MplcbuOOqKykowIYGxG+35W5za7KYHPU9qfu0728ahGnwBJ9RGinm8OE/Lr9PU587+Hf706JmBqWHIMx89pyP2rYj2fD3HNzTpj+51v8s0UU9KvLrxCMYopGCDLeICKKQJZKKKUNGMaKQDrnT5Rn2iimIEFklS0UUg0+HVO6R0P1lkmPFCoExi0UUBi0jmiigf/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1446" name="AutoShape 6" descr="data:image/jpeg;base64,/9j/4AAQSkZJRgABAQAAAQABAAD/2wCEAAkGBxISEhUSEhIPEBIVEA8PDxUPFRUPDxAQFRUWFhUVFhUYHSggGBolGxUVITEhJSkrLi4uFx8zODMsNygtLisBCgoKDg0OFxAQFy0dHR0tLS0tLS0tLS0tLS0tLS0tLS0tLS0tLS0tLS0tLS0tLS0tLS0tLS0tLS0tLS0tLS0tLf/AABEIAKgBLAMBIgACEQEDEQH/xAAcAAABBQEBAQAAAAAAAAAAAAADAAECBAUGBwj/xAA9EAACAQIEAwUFBgQGAwEAAAABAgADEQQSITEFQVEGImFxgRNSkaGxBzJCwdHwFCNyghYzQ2KS4RWz8ST/xAAZAQEBAAMBAAAAAAAAAAAAAAAAAQIDBAX/xAAkEQEBAAICAgICAgMAAAAAAAAAAQIRAyESMQRBE1EUkSIyYf/aAAwDAQACEQMRAD8AyUMOhlZIdDNirNMw6GVkMOhlFmmYdTKyGGUyKsqYVZXQwymEFtHvGUxyYVoYXiBAyuM6+O4l0YNKgvTIPhzEwrzz7tP20qlzSwrPSVGKvUU5WqEaEKRqFvzGp8t9WUjZMnZdsOPpgVy3V65tlp37yg/iboPrPNcb2grVjd26gd6y673G1/KZFerUqNmZmqMx1ZiXY201J1PrJoCDqLeZsJhcrrunW+kqeJa9gE52A1Et4bFsDqLdb/8AehhKxVVDaX0sR3R5+H1mZVxAc2YC/UXB+N5jO19Oq/xbXUZTVJshVbnQ3sAdOYtzlHhnaGolYsWqEMMrCk7UbFRZSLaG2ujAjWcwL3te1jppf5TVpUmte628LZvO0yts+0k29c7Ldo0rqEdwKwspDd0ubalet+g8Z0k+fVxZFipZSGU2GguDuPn8Z6P2K7Zmoy4bE6VDYUqg0FQ7hWHJrc9j4TPDPfVTLH9O8khIRwZtYJ2kbRiYgDJs0RECy7y9h8MSdYsfYd1dW525TDz3dRsmOu6zJFjDEBfE/SVyZmxqLSBkmjWlY27RyyDGTYwTmANjBMZImCcwGcwDGTdoBzAi5giZJzBMZRlUzDJKyGHQyCyhhkMroYZDAsoYdTKqGGUwLKmGUysphFaBYBk80rh4z4gDcwjD7bcaajT9nTNncWJG6qb7eM8uqG22222k3+0eO9tiHf8ACrZUF91Wwv6kTFeg1QgjQHl++U0ZZdtuuuh8PlCkueVwFFtfOSo4ZtG1IOoF7c+chh8LUZyCpza6W06cpcOAqKFY3vfKN7DvNb5j5zVc5Pttx4sr9KGJxTF9bMqi1MfgufxEc+Z+ECaDlgdSbqdfHlPQeHdkw6qWB6m03KfZKiD90zD88+mz+LfuvJq+GIa9juba27t9L9Jq01JUaWtqDvb+4zuMb2SANwbel7TJx3Zs5bZj4W0HymN5pfa/x7PTj64AY6gg7ZdpZRwpuWH4SOlxzPPTXUa9IOrhChKsux0bp/UPzlbGU7WbkfHY9PCbp20Xp9D9kGGJwlOsSe9nXvG7EI7KCTzNhvNn+AQcx8Z5l9lfHiaLUAulMIxuSQC19ul7bdQes7g8Qb3Vm2Y7+6w3/wAav8PTHMeke6DYE+ekxmxz+A8hAtWdtyTL4YnlWticcBpcDwXeZr4m+2n1lcyOabJNMLlUyZGRj3lYkZBjEzQZaFImCcx2aCYwBuYFzJu0CzQIuYFjJMYJjAixgjJMYMmUZSGHSVqbQ6mQWEMMhldTDIYFhTCq0rKYVWgWVaNVxAUXJmdjceE05zExWPZtzJsaeL4uSdJQqYxjuZmVMUBKz8QHWTaMfFVznYa/5ljOq7NcMzj2jeSjlYTmGHtK48SpPoJ6fwLDBaajlacfPdTTs+NN3bTw2GS1soN7X0mhQ4fTABCqBvYWtI0qVwPKXKNAldAvqLzlju2LTpADb6QhSVgre7TI/qIt6Whgp91LeH/yUDqiZ1aiCdv0miy+AEG6+kxquH7R8NW+YcwQfA8p57i6mUm2x3H4TPV+OGw1sQfrPK+J0srtp3Sxt8dp08FcPyJq7d19k+Haz1O9l1TXRTezW8Te37M9ELicr9lNBqmEIVMoFVgWOinQfTb0nastGjufaVOnITsxvTm8QqGFZ9T3F6mRxVVB3U16mBxOOZ9zYcgNpWvKlqd5ISCmOWmTFLNIFpEtGLShMYJmjs0GxgImCcxyYGoYEXMCzSTmBYwGdoJ2jsYJjKGZoImOzQZaQZlMywplSm0sI0gsIYVTK6tCqZSLCtB4vFhBI5rTn+J4kkyUNisUWN5nYjF25yticTymfUqSMRq2IJgDUgmaRvINLhjgPfnY2nqXBqncHkNp5dwnDh7nmOmmhBnoeHqNTUWA2A+U5Oebdvxuo63DPYaw9HiFNdC6k32Gu84jFCplL1K1NQBe7nLYeMxyagYEFyCSqnKUBYHYX3mibkdW916m9ZLMbi+htfUgyh/iGmtw+ljbTSUezdM1Fb2l7hQNdD5TJ7QcKzliqBraa7iY+Wmfi6Ycew7DuttrqCPnHOORrWOp2vpOEwdBqCqzUGrA37tMkuliN1bu+Oh5TboY6k2mSpSc7CopUnyOx9CZcsetsMb3pb4zh/aKettJ5bj6bZ2WxsTlJ8f3Yz19F7vXTnOexOFpCuCw0bWygasL2J+cvFl47Y82HnqRY+z6i2Hw7KKhbPUJYAmy2Fra7ToS8o4CiFzAABS2YW8QJc0nfxXyxlcnLjMMrimsmDB5os026aKJeMWgwZHNCJlpAmNeRJlEiYMtGZoJmgOzQTGJmgmaAzNAuY7NBMYDO0CzR2aBZoCZoMmJmgy0Kz0MMrSshhlMiLKGFDSsrQgaASo+k5TitWxM6hm0nMcfp21kqViVHgmMdjIEyIYxo8aBsdlW/nFfepVNOpUXH5z0rAYIVktexIBB6GeXdm6lsVR8Xy/8gR+c9T4RVCmwPO05fkR2/GvWlH/DoJ7w9ub/AOodV8hyHlNnB8MIA0VAoOigH52mtSIJ2358zJ47ErTTlc6Abamc27Z7dsxm/SvwjRmHWxhamFVywP7EDwW12JZb6A621hK7bkMLg8tvCY2M4b/w9tmYDodRD0cABuAQOusnwriK1l3sw7rDxlqs9pddMbP2oYy1jbymQcOpDZhdjlCdQbnb6zSxT79JQ4fVX21iLd0kH1kx+2N6sWVW2nQAfDf5yQaQq1gWJG17D0kM09TimsI83mu87Rw0WaBzxF5sahc0bNA5os0AxaQLQeaQLQCM0E7SLPBO0KctBM0YtBu0ITtBM0TNAs0B3aBZo7NAsYUnaDLRMYO8iKKNDI0qKYZDILStCBpXUyYaUFLTnO0FTYTevMfjWHuLyJXMtIyTyMiGiijQguExBputRd1YMPSejcBxwqjMAQDmb1JJt8TPM51HY7G2ul7W7wtzBPeBmrlx3i38Gfjk9PwOL09PWU+J0jXNyxUJtbmxFvzlGhiDoQefn6QWK40qaX5geu585wSdvUucxijhUxKEr7VGuSylhbTobS+uHqO6g1XsLM2SyqQeVt/WZtTiFItl9oo1vffLfeGo8fpUzl9ooNlF9Dex0E22NUyyjrcRhvZsKiaXAzgbG3OXBjMw9Jx69oxdV1KkgX1ygkX0PnfSbtMEqDa17+OxmrOabMc/LqrOJc666WFvjrOT7VV2VAyki1QKSNDlIYkfSdNUfKCTY2FwBzmEcIKthUNlNSmozbEk2F/UgTPix721c161Gjwo2o0+XcW/naWw0rhuQ5EqbciNCPSSzT1HnDZo2eBzRZoNi54i8DmjZoQZnkC8GXkC8AjNAs0ZngmaBItBM0ZmgmaBJjBkxi8EzQJM0ExjM0EWkU7tIZpFjIFoRQBhkaVgYVDIi0rSYaV1MKDCiZpT4hqp8pZvA4kaGBx1XeDh8UtmPnAGRiaKKNCEZZ4biTTqBhbprtrK0aRY9M4fiVKkkgAhSeSjfb98pawHDKVUMzKHsQFzC9wPCcXwNqnsjUsTSRhTYnmx1sPIfUTt+B4z2q9wCw6aDwt85ycnHZ3Hdxcsutp0OC4Qk/yadx/tX5XmhRwmHS38pRe1tAo18hHTAMCSGsbgm2tzLK8LuBmYnoDsP0/6mG9x1eVl60erh6T0yCq2I22guGOUQ02JsCwUnmtzbzj8QIykC9xqOo6aTluL8aCWGzac+dxYeesmGFrDl5JHQcTxQAKjXTS+9rGAx2H/APzt1ADm3VSG/KY/AWas2ZwSFIOp0zch423m3xet3Mg3d6dIDxdgo+suV1ZInHjuXKszt1VbAY4VUuaWJprWqJyNQWFQr0Oqn1MvYDiFOsgemwYc+qnoRyMs/bZgv5OHqW+5UNEnoGp3+qTyvh+OqUWz02seY3Vh0I5z0r08zfb1TPI5pg8O7S0aijOwpPzDfdv4NNZKwYXUhh1U3EGx88RaCzSOeFFLSBeCLSLPAIzQTNIloNmgSZoNmkWaDZoEy0GWkGaDLQJs0GzSJaDJkEmaQvIs0gWgVAYRWlcNCBpEWA0IrSqGhA0CxmkKhkQYzmBzXEVs585TM0uLJ3rzNMiGjR5tdisBTxGNo0qozIzHMOoAJhGJGJn0Pi+wHCaSGpUpUqaKLsztlUDxJM8h7cVeGlsvD6bgLmz1DdUf+lTqR4m0aF3iw/hqWGoAWCU1q1R71Spq9/iRLnBVNCoCn+W1i2wKrvpNT7ROGFko11GhoUgf+AImB2dxIqU7HdCUPkNvlNXLuXbt48ZlJHZ/+XQ2KADQga65hbWVqvGgq2J1CqxHvXI1/fjMfE4S4uO7fn49fPWZWIwNa+hz3XL4ZdeXr8pr/wAay1nj01uLcbF7i/3BtsCCL/EAn1nP4fhr4ipc3CZideXgPlNDCcEYm9S+wFr/AL6Tfw1NUXKi7fCY5ZyemWHDcv8AYbBotJAqiwGgtNDsngmxOOS4ulAfxFU8s+q0l+JLf2zKrtlF7Em4Cgal2OgAHW89L7EcMTD4crnptiGY1MVlYMVqGwym2wUWHp4yfH4/LLf6bfkZzDDU91zP2xWOAJ5/xFG3xI+hnh09n+2bEWwdNeb4ofBUdvyE8ZM9DJ5RWhKFdkN0ZlP+0kfSQEYyI28L2mrLo+WoPHut8R+k28H2govoSabdH0Hx2nECSEq7ejB76ggjw1EYvOBw+Len9xmXwG3w2mpQ7ROPvqG8R3TGl26dmgy0yqfHqR3zL5i/zEt08Sri6sreRvIDM0GWkWaDJgTLSDNIlpAtIJMZAtIkyJMKcmDMTGDvIikDDK0rBoVWhB7yYMCGklaFHBiJgwY5MCjxOncTCadHXFxMLE0rGEV5p9nOJNhcQmIVQ5S5CsSoJItqRKKrJgREbHaPtNisc+avUJUG6U17tFPJeZ8TczEqjQ+RhUEg4gfQFSth8RRGFDA1qdGmGRhYmyi5W/3rc7TypMC+CxlSi4srEMh5FW1Uj5j0m7w7FDErSxqWNWllTEr7lZRYP5MBcH9Js9rcGcXh1q5R7WmudGH+pRNiQbbMp38LmZfIw3h5R08GWsoFhaasNYergLbfOYXB8aQAG5aTqsPVzCeXt6fizv4a/hyhqdBQOktNSP72lHiVQgZRud/0mPtdSNDs7gBUc4k6LSLLhxberbWp42vp4+Uxsej0MbSemWRjUpm4P4WezA9QeYnpXC+EijRVT+BAB4tuWt1JJPrOd7V8NsntlHfpAO3iAb2/Oexw4zDHx/t5efJ552uM+2nGXrYejf7lKpWYeNRgq/8Arb4zzsTpvtFx618fUZTdVp0KSnkRkDn5ufhOatI5kRGeSMgWvoPjygKOIwEkIDxo8RlESY6OQbgkHqNDGjX5SDUocZZRZxn8dm/7mtRxAdQym4PxHhORqtNHgFY3ZeVsw89pjtW8WkbyDNIloVMmQJkS0iWgSMheImQvIKF4RTAgwitLUHBjgwYMleQEDQFbiCLoO8fD9ZS4hUubcgJUAgWK+MZv9o8P1lePaPaEMBHjgRWlgmJBxGFx5fSKBpdm+LthawqatTIyV0H+pSO/qNx4jxns/Zhw9J6akP7N70zuHpVBnQ+RDETwUT2n7PsOafsxe9NsLRUnmo1db+Wa3lNnHfplGZxHhYp1WCiwOq3908vMaj0MtcOJXun08p2PGeEBwbizC5v0PveRtqJylSiyNlYWIPp5ieZz8V48uvVev8flnJjr7jTzC31mHjxdjfrNZRcb+cqYrDl2UJ94sEt4k2E1RtvTuuEcSath6bP97VXPvZNM3rYet4HiR/ltf8QZjfoRYXhsPQCItJdgFpj8zM7tjivZYWtU92k5H9qkj5gT18ZZJt42Wt2x8+Ymrnd3Goao7D+kkkfK0FEi2AHQWkoakGEYC0WblHMgYR4w3koDRjHjShQanU/CTJgk2+cxoiwuZb4Of5v9jX+UpFoXC1MpDDeYjpC0iWgkq3AI5i8WaGSeaRzSBMYtCJEyOaRJjXgUg0mpjRSiefxg6mJ6RRSCo7XNzGWKKEPFFFKHiiilDGRiikoSbz3n7PFzUKN9b4SiD6LY/SKKZYLHaYbvCzasvdbqRyb4Shxjgauumnun3T+kUUyyxmXV9MplcbuOOqKykowIYGxG+35W5za7KYHPU9qfu0728ahGnwBJ9RGinm8OE/Lr9PU587+Hf706JmBqWHIMx89pyP2rYj2fD3HNzTpj+51v8s0UU9KvLrxCMYopGCDLeICKKQJZKKKUNGMaKQDrnT5Rn2iimIEFklS0UUg0+HVO6R0P1lkmPFCoExi0UUBi0jmiigf/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1448" name="AutoShape 8" descr="data:image/jpeg;base64,/9j/4AAQSkZJRgABAQAAAQABAAD/2wCEAAkGBxISEhUSEhIPEBIVEA8PDxUPFRUPDxAQFRUWFhUVFhUYHSggGBolGxUVITEhJSkrLi4uFx8zODMsNygtLisBCgoKDg0OFxAQFy0dHR0tLS0tLS0tLS0tLS0tLS0tLS0tLS0tLS0tLS0tLS0tLS0tLS0tLS0tLS0tLS0tLS0tLf/AABEIAKgBLAMBIgACEQEDEQH/xAAcAAABBQEBAQAAAAAAAAAAAAADAAECBAUGBwj/xAA9EAACAQIEAwUFBgQGAwEAAAABAgADEQQSITEFQVEGImFxgRNSkaGxBzJCwdHwFCNyghYzQ2KS4RWz8ST/xAAZAQEBAAMBAAAAAAAAAAAAAAAAAQIDBAX/xAAkEQEBAAICAgICAgMAAAAAAAAAAQIRAyESMQRBE1EUkSIyYf/aAAwDAQACEQMRAD8AyUMOhlZIdDNirNMw6GVkMOhlFmmYdTKyGGUyKsqYVZXQwymEFtHvGUxyYVoYXiBAyuM6+O4l0YNKgvTIPhzEwrzz7tP20qlzSwrPSVGKvUU5WqEaEKRqFvzGp8t9WUjZMnZdsOPpgVy3V65tlp37yg/iboPrPNcb2grVjd26gd6y673G1/KZFerUqNmZmqMx1ZiXY201J1PrJoCDqLeZsJhcrrunW+kqeJa9gE52A1Et4bFsDqLdb/8AehhKxVVDaX0sR3R5+H1mZVxAc2YC/UXB+N5jO19Oq/xbXUZTVJshVbnQ3sAdOYtzlHhnaGolYsWqEMMrCk7UbFRZSLaG2ujAjWcwL3te1jppf5TVpUmte628LZvO0yts+0k29c7Ldo0rqEdwKwspDd0ubalet+g8Z0k+fVxZFipZSGU2GguDuPn8Z6P2K7Zmoy4bE6VDYUqg0FQ7hWHJrc9j4TPDPfVTLH9O8khIRwZtYJ2kbRiYgDJs0RECy7y9h8MSdYsfYd1dW525TDz3dRsmOu6zJFjDEBfE/SVyZmxqLSBkmjWlY27RyyDGTYwTmANjBMZImCcwGcwDGTdoBzAi5giZJzBMZRlUzDJKyGHQyCyhhkMroYZDAsoYdTKqGGUwLKmGUysphFaBYBk80rh4z4gDcwjD7bcaajT9nTNncWJG6qb7eM8uqG22222k3+0eO9tiHf8ACrZUF91Wwv6kTFeg1QgjQHl++U0ZZdtuuuh8PlCkueVwFFtfOSo4ZtG1IOoF7c+chh8LUZyCpza6W06cpcOAqKFY3vfKN7DvNb5j5zVc5Pttx4sr9KGJxTF9bMqi1MfgufxEc+Z+ECaDlgdSbqdfHlPQeHdkw6qWB6m03KfZKiD90zD88+mz+LfuvJq+GIa9juba27t9L9Jq01JUaWtqDvb+4zuMb2SANwbel7TJx3Zs5bZj4W0HymN5pfa/x7PTj64AY6gg7ZdpZRwpuWH4SOlxzPPTXUa9IOrhChKsux0bp/UPzlbGU7WbkfHY9PCbp20Xp9D9kGGJwlOsSe9nXvG7EI7KCTzNhvNn+AQcx8Z5l9lfHiaLUAulMIxuSQC19ul7bdQes7g8Qb3Vm2Y7+6w3/wAav8PTHMeke6DYE+ekxmxz+A8hAtWdtyTL4YnlWticcBpcDwXeZr4m+2n1lcyOabJNMLlUyZGRj3lYkZBjEzQZaFImCcx2aCYwBuYFzJu0CzQIuYFjJMYJjAixgjJMYMmUZSGHSVqbQ6mQWEMMhldTDIYFhTCq0rKYVWgWVaNVxAUXJmdjceE05zExWPZtzJsaeL4uSdJQqYxjuZmVMUBKz8QHWTaMfFVznYa/5ljOq7NcMzj2jeSjlYTmGHtK48SpPoJ6fwLDBaajlacfPdTTs+NN3bTw2GS1soN7X0mhQ4fTABCqBvYWtI0qVwPKXKNAldAvqLzlju2LTpADb6QhSVgre7TI/qIt6Whgp91LeH/yUDqiZ1aiCdv0miy+AEG6+kxquH7R8NW+YcwQfA8p57i6mUm2x3H4TPV+OGw1sQfrPK+J0srtp3Sxt8dp08FcPyJq7d19k+Haz1O9l1TXRTezW8Te37M9ELicr9lNBqmEIVMoFVgWOinQfTb0nastGjufaVOnITsxvTm8QqGFZ9T3F6mRxVVB3U16mBxOOZ9zYcgNpWvKlqd5ISCmOWmTFLNIFpEtGLShMYJmjs0GxgImCcxyYGoYEXMCzSTmBYwGdoJ2jsYJjKGZoImOzQZaQZlMywplSm0sI0gsIYVTK6tCqZSLCtB4vFhBI5rTn+J4kkyUNisUWN5nYjF25yticTymfUqSMRq2IJgDUgmaRvINLhjgPfnY2nqXBqncHkNp5dwnDh7nmOmmhBnoeHqNTUWA2A+U5Oebdvxuo63DPYaw9HiFNdC6k32Gu84jFCplL1K1NQBe7nLYeMxyagYEFyCSqnKUBYHYX3mibkdW916m9ZLMbi+htfUgyh/iGmtw+ljbTSUezdM1Fb2l7hQNdD5TJ7QcKzliqBraa7iY+Wmfi6Ycew7DuttrqCPnHOORrWOp2vpOEwdBqCqzUGrA37tMkuliN1bu+Oh5TboY6k2mSpSc7CopUnyOx9CZcsetsMb3pb4zh/aKettJ5bj6bZ2WxsTlJ8f3Yz19F7vXTnOexOFpCuCw0bWygasL2J+cvFl47Y82HnqRY+z6i2Hw7KKhbPUJYAmy2Fra7ToS8o4CiFzAABS2YW8QJc0nfxXyxlcnLjMMrimsmDB5os026aKJeMWgwZHNCJlpAmNeRJlEiYMtGZoJmgOzQTGJmgmaAzNAuY7NBMYDO0CzR2aBZoCZoMmJmgy0Kz0MMrSshhlMiLKGFDSsrQgaASo+k5TitWxM6hm0nMcfp21kqViVHgmMdjIEyIYxo8aBsdlW/nFfepVNOpUXH5z0rAYIVktexIBB6GeXdm6lsVR8Xy/8gR+c9T4RVCmwPO05fkR2/GvWlH/DoJ7w9ub/AOodV8hyHlNnB8MIA0VAoOigH52mtSIJ2358zJ47ErTTlc6Abamc27Z7dsxm/SvwjRmHWxhamFVywP7EDwW12JZb6A621hK7bkMLg8tvCY2M4b/w9tmYDodRD0cABuAQOusnwriK1l3sw7rDxlqs9pddMbP2oYy1jbymQcOpDZhdjlCdQbnb6zSxT79JQ4fVX21iLd0kH1kx+2N6sWVW2nQAfDf5yQaQq1gWJG17D0kM09TimsI83mu87Rw0WaBzxF5sahc0bNA5os0AxaQLQeaQLQCM0E7SLPBO0KctBM0YtBu0ITtBM0TNAs0B3aBZo7NAsYUnaDLRMYO8iKKNDI0qKYZDILStCBpXUyYaUFLTnO0FTYTevMfjWHuLyJXMtIyTyMiGiijQguExBputRd1YMPSejcBxwqjMAQDmb1JJt8TPM51HY7G2ul7W7wtzBPeBmrlx3i38Gfjk9PwOL09PWU+J0jXNyxUJtbmxFvzlGhiDoQefn6QWK40qaX5geu585wSdvUucxijhUxKEr7VGuSylhbTobS+uHqO6g1XsLM2SyqQeVt/WZtTiFItl9oo1vffLfeGo8fpUzl9ooNlF9Dex0E22NUyyjrcRhvZsKiaXAzgbG3OXBjMw9Jx69oxdV1KkgX1ygkX0PnfSbtMEqDa17+OxmrOabMc/LqrOJc666WFvjrOT7VV2VAyki1QKSNDlIYkfSdNUfKCTY2FwBzmEcIKthUNlNSmozbEk2F/UgTPix721c161Gjwo2o0+XcW/naWw0rhuQ5EqbciNCPSSzT1HnDZo2eBzRZoNi54i8DmjZoQZnkC8GXkC8AjNAs0ZngmaBItBM0ZmgmaBJjBkxi8EzQJM0ExjM0EWkU7tIZpFjIFoRQBhkaVgYVDIi0rSYaV1MKDCiZpT4hqp8pZvA4kaGBx1XeDh8UtmPnAGRiaKKNCEZZ4biTTqBhbprtrK0aRY9M4fiVKkkgAhSeSjfb98pawHDKVUMzKHsQFzC9wPCcXwNqnsjUsTSRhTYnmx1sPIfUTt+B4z2q9wCw6aDwt85ycnHZ3Hdxcsutp0OC4Qk/yadx/tX5XmhRwmHS38pRe1tAo18hHTAMCSGsbgm2tzLK8LuBmYnoDsP0/6mG9x1eVl60erh6T0yCq2I22guGOUQ02JsCwUnmtzbzj8QIykC9xqOo6aTluL8aCWGzac+dxYeesmGFrDl5JHQcTxQAKjXTS+9rGAx2H/APzt1ADm3VSG/KY/AWas2ZwSFIOp0zch423m3xet3Mg3d6dIDxdgo+suV1ZInHjuXKszt1VbAY4VUuaWJprWqJyNQWFQr0Oqn1MvYDiFOsgemwYc+qnoRyMs/bZgv5OHqW+5UNEnoGp3+qTyvh+OqUWz02seY3Vh0I5z0r08zfb1TPI5pg8O7S0aijOwpPzDfdv4NNZKwYXUhh1U3EGx88RaCzSOeFFLSBeCLSLPAIzQTNIloNmgSZoNmkWaDZoEy0GWkGaDLQJs0GzSJaDJkEmaQvIs0gWgVAYRWlcNCBpEWA0IrSqGhA0CxmkKhkQYzmBzXEVs585TM0uLJ3rzNMiGjR5tdisBTxGNo0qozIzHMOoAJhGJGJn0Pi+wHCaSGpUpUqaKLsztlUDxJM8h7cVeGlsvD6bgLmz1DdUf+lTqR4m0aF3iw/hqWGoAWCU1q1R71Spq9/iRLnBVNCoCn+W1i2wKrvpNT7ROGFko11GhoUgf+AImB2dxIqU7HdCUPkNvlNXLuXbt48ZlJHZ/+XQ2KADQga65hbWVqvGgq2J1CqxHvXI1/fjMfE4S4uO7fn49fPWZWIwNa+hz3XL4ZdeXr8pr/wAay1nj01uLcbF7i/3BtsCCL/EAn1nP4fhr4ipc3CZideXgPlNDCcEYm9S+wFr/AL6Tfw1NUXKi7fCY5ZyemWHDcv8AYbBotJAqiwGgtNDsngmxOOS4ulAfxFU8s+q0l+JLf2zKrtlF7Em4Cgal2OgAHW89L7EcMTD4crnptiGY1MVlYMVqGwym2wUWHp4yfH4/LLf6bfkZzDDU91zP2xWOAJ5/xFG3xI+hnh09n+2bEWwdNeb4ofBUdvyE8ZM9DJ5RWhKFdkN0ZlP+0kfSQEYyI28L2mrLo+WoPHut8R+k28H2govoSabdH0Hx2nECSEq7ejB76ggjw1EYvOBw+Len9xmXwG3w2mpQ7ROPvqG8R3TGl26dmgy0yqfHqR3zL5i/zEt08Sri6sreRvIDM0GWkWaDJgTLSDNIlpAtIJMZAtIkyJMKcmDMTGDvIikDDK0rBoVWhB7yYMCGklaFHBiJgwY5MCjxOncTCadHXFxMLE0rGEV5p9nOJNhcQmIVQ5S5CsSoJItqRKKrJgREbHaPtNisc+avUJUG6U17tFPJeZ8TczEqjQ+RhUEg4gfQFSth8RRGFDA1qdGmGRhYmyi5W/3rc7TypMC+CxlSi4srEMh5FW1Uj5j0m7w7FDErSxqWNWllTEr7lZRYP5MBcH9Js9rcGcXh1q5R7WmudGH+pRNiQbbMp38LmZfIw3h5R08GWsoFhaasNYergLbfOYXB8aQAG5aTqsPVzCeXt6fizv4a/hyhqdBQOktNSP72lHiVQgZRud/0mPtdSNDs7gBUc4k6LSLLhxberbWp42vp4+Uxsej0MbSemWRjUpm4P4WezA9QeYnpXC+EijRVT+BAB4tuWt1JJPrOd7V8NsntlHfpAO3iAb2/Oexw4zDHx/t5efJ552uM+2nGXrYejf7lKpWYeNRgq/8Arb4zzsTpvtFx618fUZTdVp0KSnkRkDn5ufhOatI5kRGeSMgWvoPjygKOIwEkIDxo8RlESY6OQbgkHqNDGjX5SDUocZZRZxn8dm/7mtRxAdQym4PxHhORqtNHgFY3ZeVsw89pjtW8WkbyDNIloVMmQJkS0iWgSMheImQvIKF4RTAgwitLUHBjgwYMleQEDQFbiCLoO8fD9ZS4hUubcgJUAgWK+MZv9o8P1lePaPaEMBHjgRWlgmJBxGFx5fSKBpdm+LthawqatTIyV0H+pSO/qNx4jxns/Zhw9J6akP7N70zuHpVBnQ+RDETwUT2n7PsOafsxe9NsLRUnmo1db+Wa3lNnHfplGZxHhYp1WCiwOq3908vMaj0MtcOJXun08p2PGeEBwbizC5v0PveRtqJylSiyNlYWIPp5ieZz8V48uvVev8flnJjr7jTzC31mHjxdjfrNZRcb+cqYrDl2UJ94sEt4k2E1RtvTuuEcSath6bP97VXPvZNM3rYet4HiR/ltf8QZjfoRYXhsPQCItJdgFpj8zM7tjivZYWtU92k5H9qkj5gT18ZZJt42Wt2x8+Ymrnd3Goao7D+kkkfK0FEi2AHQWkoakGEYC0WblHMgYR4w3koDRjHjShQanU/CTJgk2+cxoiwuZb4Of5v9jX+UpFoXC1MpDDeYjpC0iWgkq3AI5i8WaGSeaRzSBMYtCJEyOaRJjXgUg0mpjRSiefxg6mJ6RRSCo7XNzGWKKEPFFFKHiiilDGRiikoSbz3n7PFzUKN9b4SiD6LY/SKKZYLHaYbvCzasvdbqRyb4Shxjgauumnun3T+kUUyyxmXV9MplcbuOOqKykowIYGxG+35W5za7KYHPU9qfu0728ahGnwBJ9RGinm8OE/Lr9PU587+Hf706JmBqWHIMx89pyP2rYj2fD3HNzTpj+51v8s0UU9KvLrxCMYopGCDLeICKKQJZKKKUNGMaKQDrnT5Rn2iimIEFklS0UUg0+HVO6R0P1lkmPFCoExi0UUBi0jmiigf/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1450" name="Picture 10" descr="http://goodlifepromotions.net/wp-content/uploads/2015/01/6825891-russell-crow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k37.kn3.net/taringa/2/3/3/5/3/1/21/anunnakinibiru/437.jpg?3716"/>
          <p:cNvPicPr>
            <a:picLocks noChangeAspect="1" noChangeArrowheads="1"/>
          </p:cNvPicPr>
          <p:nvPr/>
        </p:nvPicPr>
        <p:blipFill>
          <a:blip r:embed="rId2"/>
          <a:srcRect/>
          <a:stretch>
            <a:fillRect/>
          </a:stretch>
        </p:blipFill>
        <p:spPr bwMode="auto">
          <a:xfrm>
            <a:off x="-1" y="0"/>
            <a:ext cx="9192013" cy="6858000"/>
          </a:xfrm>
          <a:prstGeom prst="rect">
            <a:avLst/>
          </a:prstGeom>
          <a:noFill/>
        </p:spPr>
      </p:pic>
      <p:sp>
        <p:nvSpPr>
          <p:cNvPr id="3" name="2 Rectángulo"/>
          <p:cNvSpPr/>
          <p:nvPr/>
        </p:nvSpPr>
        <p:spPr>
          <a:xfrm>
            <a:off x="428596" y="500042"/>
            <a:ext cx="1628972" cy="369332"/>
          </a:xfrm>
          <a:prstGeom prst="rect">
            <a:avLst/>
          </a:prstGeom>
          <a:solidFill>
            <a:srgbClr val="FFFF00"/>
          </a:solidFill>
        </p:spPr>
        <p:txBody>
          <a:bodyPr wrap="none">
            <a:spAutoFit/>
          </a:bodyPr>
          <a:lstStyle/>
          <a:p>
            <a:r>
              <a:rPr lang="es-ES" dirty="0" smtClean="0"/>
              <a:t>Muhammad </a:t>
            </a:r>
            <a:r>
              <a:rPr lang="es-ES" dirty="0" err="1" smtClean="0"/>
              <a:t>Ali</a:t>
            </a:r>
            <a:endParaRPr lang="es-ES" dirty="0"/>
          </a:p>
        </p:txBody>
      </p:sp>
    </p:spTree>
  </p:cSld>
  <p:clrMapOvr>
    <a:masterClrMapping/>
  </p:clrMapOvr>
  <p:transition spd="slow"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00364" y="2214554"/>
            <a:ext cx="5500726" cy="3785652"/>
          </a:xfrm>
          <a:prstGeom prst="rect">
            <a:avLst/>
          </a:prstGeom>
        </p:spPr>
        <p:txBody>
          <a:bodyPr wrap="square">
            <a:spAutoFit/>
          </a:bodyPr>
          <a:lstStyle/>
          <a:p>
            <a:r>
              <a:rPr lang="es-ES" sz="2400" b="1" dirty="0">
                <a:latin typeface="Agency FB" pitchFamily="34" charset="0"/>
              </a:rPr>
              <a:t>La leyenda del boxeo, según dice, había experimentado los </a:t>
            </a:r>
            <a:r>
              <a:rPr lang="es-ES" sz="2400" b="1" dirty="0" err="1">
                <a:latin typeface="Agency FB" pitchFamily="34" charset="0"/>
              </a:rPr>
              <a:t>OVNIs</a:t>
            </a:r>
            <a:r>
              <a:rPr lang="es-ES" sz="2400" b="1" dirty="0">
                <a:latin typeface="Agency FB" pitchFamily="34" charset="0"/>
              </a:rPr>
              <a:t> muchas veces, pero el ejemplo más famoso que da es el que tiene que ver con el día cuando salió a correr al Central Park con su manager. El boxeador vio una clara luz en el cielo y estaba seguro de que era cosa de extraterrestres. Por cierto, aunque su empleado no había visto absolutamente nada, </a:t>
            </a:r>
            <a:r>
              <a:rPr lang="es-ES" sz="2400" b="1" dirty="0" err="1">
                <a:latin typeface="Agency FB" pitchFamily="34" charset="0"/>
              </a:rPr>
              <a:t>Ali</a:t>
            </a:r>
            <a:r>
              <a:rPr lang="es-ES" sz="2400" b="1" dirty="0">
                <a:latin typeface="Agency FB" pitchFamily="34" charset="0"/>
              </a:rPr>
              <a:t> sigue seguro de que lo que </a:t>
            </a:r>
            <a:r>
              <a:rPr lang="es-ES" sz="2400" b="1" dirty="0" err="1">
                <a:latin typeface="Agency FB" pitchFamily="34" charset="0"/>
              </a:rPr>
              <a:t>vió</a:t>
            </a:r>
            <a:r>
              <a:rPr lang="es-ES" sz="2400" b="1" dirty="0">
                <a:latin typeface="Agency FB" pitchFamily="34" charset="0"/>
              </a:rPr>
              <a:t> no provenía de nuestro planeta.</a:t>
            </a:r>
          </a:p>
        </p:txBody>
      </p:sp>
      <p:pic>
        <p:nvPicPr>
          <p:cNvPr id="3" name="Picture 2" descr="http://1.bp.blogspot.com/-8RH6r1mGYHw/VP33B2jVPxI/AAAAAAACibg/vsUVDOhNHXQ/s400/ilusiones-opticas-06.gif"/>
          <p:cNvPicPr>
            <a:picLocks noChangeAspect="1" noChangeArrowheads="1" noCrop="1"/>
          </p:cNvPicPr>
          <p:nvPr/>
        </p:nvPicPr>
        <p:blipFill>
          <a:blip r:embed="rId2">
            <a:duotone>
              <a:prstClr val="black"/>
              <a:schemeClr val="accent3">
                <a:tint val="45000"/>
                <a:satMod val="400000"/>
              </a:schemeClr>
            </a:duotone>
            <a:lum bright="-51000" contrast="31000"/>
          </a:blip>
          <a:srcRect/>
          <a:stretch>
            <a:fillRect/>
          </a:stretch>
        </p:blipFill>
        <p:spPr bwMode="auto">
          <a:xfrm>
            <a:off x="0" y="0"/>
            <a:ext cx="9144000" cy="6858016"/>
          </a:xfrm>
          <a:prstGeom prst="rect">
            <a:avLst/>
          </a:prstGeom>
          <a:noFill/>
        </p:spPr>
      </p:pic>
    </p:spTree>
  </p:cSld>
  <p:clrMapOvr>
    <a:masterClrMapping/>
  </p:clrMapOvr>
  <p:transition spd="slow" advTm="2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56d069375b29b_dpphotos057059"/>
          <p:cNvPicPr>
            <a:picLocks noChangeAspect="1" noChangeArrowheads="1"/>
          </p:cNvPicPr>
          <p:nvPr/>
        </p:nvPicPr>
        <p:blipFill>
          <a:blip r:embed="rId2"/>
          <a:srcRect/>
          <a:stretch>
            <a:fillRect/>
          </a:stretch>
        </p:blipFill>
        <p:spPr bwMode="auto">
          <a:xfrm>
            <a:off x="0" y="0"/>
            <a:ext cx="9241072"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56d069e5174d6_xnaphotos609106"/>
          <p:cNvPicPr>
            <a:picLocks noChangeAspect="1" noChangeArrowheads="1"/>
          </p:cNvPicPr>
          <p:nvPr/>
        </p:nvPicPr>
        <p:blipFill>
          <a:blip r:embed="rId2"/>
          <a:srcRect/>
          <a:stretch>
            <a:fillRect/>
          </a:stretch>
        </p:blipFill>
        <p:spPr bwMode="auto">
          <a:xfrm>
            <a:off x="0" y="0"/>
            <a:ext cx="9221748" cy="6858000"/>
          </a:xfrm>
          <a:prstGeom prst="rect">
            <a:avLst/>
          </a:prstGeom>
          <a:noFill/>
        </p:spPr>
      </p:pic>
      <p:sp>
        <p:nvSpPr>
          <p:cNvPr id="3" name="2 Rectángulo"/>
          <p:cNvSpPr/>
          <p:nvPr/>
        </p:nvSpPr>
        <p:spPr>
          <a:xfrm>
            <a:off x="500034" y="500042"/>
            <a:ext cx="1287725" cy="369332"/>
          </a:xfrm>
          <a:prstGeom prst="rect">
            <a:avLst/>
          </a:prstGeom>
          <a:solidFill>
            <a:srgbClr val="FFFF00"/>
          </a:solidFill>
        </p:spPr>
        <p:txBody>
          <a:bodyPr wrap="none">
            <a:spAutoFit/>
          </a:bodyPr>
          <a:lstStyle/>
          <a:p>
            <a:r>
              <a:rPr lang="es-ES" dirty="0" err="1"/>
              <a:t>Mick</a:t>
            </a:r>
            <a:r>
              <a:rPr lang="es-ES" dirty="0"/>
              <a:t> </a:t>
            </a:r>
            <a:r>
              <a:rPr lang="es-ES" dirty="0" err="1"/>
              <a:t>Jagger</a:t>
            </a:r>
            <a:endParaRPr lang="es-ES" dirty="0"/>
          </a:p>
        </p:txBody>
      </p:sp>
    </p:spTree>
  </p:cSld>
  <p:clrMapOvr>
    <a:masterClrMapping/>
  </p:clrMapOvr>
  <p:transition spd="slow"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14678" y="2571744"/>
            <a:ext cx="5429288" cy="3785652"/>
          </a:xfrm>
          <a:prstGeom prst="rect">
            <a:avLst/>
          </a:prstGeom>
        </p:spPr>
        <p:txBody>
          <a:bodyPr wrap="square">
            <a:spAutoFit/>
          </a:bodyPr>
          <a:lstStyle/>
          <a:p>
            <a:r>
              <a:rPr lang="es-ES" sz="2400" b="1" dirty="0">
                <a:latin typeface="Agency FB" pitchFamily="34" charset="0"/>
              </a:rPr>
              <a:t>Se dice que </a:t>
            </a:r>
            <a:r>
              <a:rPr lang="es-ES" sz="2400" b="1" dirty="0" err="1">
                <a:latin typeface="Agency FB" pitchFamily="34" charset="0"/>
              </a:rPr>
              <a:t>Jagger</a:t>
            </a:r>
            <a:r>
              <a:rPr lang="es-ES" sz="2400" b="1" dirty="0">
                <a:latin typeface="Agency FB" pitchFamily="34" charset="0"/>
              </a:rPr>
              <a:t> estaba tan convencido de la existencia de la vida extraterrestre después de un avistamiento, que se hizo instalar un detector de </a:t>
            </a:r>
            <a:r>
              <a:rPr lang="es-ES" sz="2400" b="1" dirty="0" err="1">
                <a:latin typeface="Agency FB" pitchFamily="34" charset="0"/>
              </a:rPr>
              <a:t>OVNIs</a:t>
            </a:r>
            <a:r>
              <a:rPr lang="es-ES" sz="2400" b="1" dirty="0">
                <a:latin typeface="Agency FB" pitchFamily="34" charset="0"/>
              </a:rPr>
              <a:t> en casa. Cuando en 1968 salió de camping a </a:t>
            </a:r>
            <a:r>
              <a:rPr lang="es-ES" sz="2400" b="1" dirty="0" err="1">
                <a:latin typeface="Agency FB" pitchFamily="34" charset="0"/>
              </a:rPr>
              <a:t>Glastonbury</a:t>
            </a:r>
            <a:r>
              <a:rPr lang="es-ES" sz="2400" b="1" dirty="0">
                <a:latin typeface="Agency FB" pitchFamily="34" charset="0"/>
              </a:rPr>
              <a:t> acompañado de su ex novia, Marianne </a:t>
            </a:r>
            <a:r>
              <a:rPr lang="es-ES" sz="2400" b="1" dirty="0" err="1">
                <a:latin typeface="Agency FB" pitchFamily="34" charset="0"/>
              </a:rPr>
              <a:t>Faithfull</a:t>
            </a:r>
            <a:r>
              <a:rPr lang="es-ES" sz="2400" b="1" dirty="0">
                <a:latin typeface="Agency FB" pitchFamily="34" charset="0"/>
              </a:rPr>
              <a:t>, </a:t>
            </a:r>
            <a:r>
              <a:rPr lang="es-ES" sz="2400" b="1" dirty="0" err="1">
                <a:latin typeface="Agency FB" pitchFamily="34" charset="0"/>
              </a:rPr>
              <a:t>Mick</a:t>
            </a:r>
            <a:r>
              <a:rPr lang="es-ES" sz="2400" b="1" dirty="0">
                <a:latin typeface="Agency FB" pitchFamily="34" charset="0"/>
              </a:rPr>
              <a:t> vio una “extraña, luminosa matriz en forma de cigarro”. Un año después volvió a verla de nuevo, en la víspera del trágico </a:t>
            </a:r>
            <a:r>
              <a:rPr lang="es-ES" sz="2400" b="1" dirty="0" err="1">
                <a:latin typeface="Agency FB" pitchFamily="34" charset="0"/>
              </a:rPr>
              <a:t>Altamont</a:t>
            </a:r>
            <a:r>
              <a:rPr lang="es-ES" sz="2400" b="1" dirty="0">
                <a:latin typeface="Agency FB" pitchFamily="34" charset="0"/>
              </a:rPr>
              <a:t> </a:t>
            </a:r>
            <a:r>
              <a:rPr lang="es-ES" sz="2400" b="1" dirty="0" err="1">
                <a:latin typeface="Agency FB" pitchFamily="34" charset="0"/>
              </a:rPr>
              <a:t>Speedway</a:t>
            </a:r>
            <a:r>
              <a:rPr lang="es-ES" sz="2400" b="1" dirty="0">
                <a:latin typeface="Agency FB" pitchFamily="34" charset="0"/>
              </a:rPr>
              <a:t> Free Festival, que terminó con numerosas muertes.</a:t>
            </a:r>
          </a:p>
        </p:txBody>
      </p:sp>
      <p:pic>
        <p:nvPicPr>
          <p:cNvPr id="3" name="Picture 2" descr="http://2.bp.blogspot.com/-6dmLlg2K3I0/VP328sMnhYI/AAAAAAACibA/3jTt--mJNO0/s400/ilusiones-opticas-03.gif"/>
          <p:cNvPicPr>
            <a:picLocks noChangeAspect="1" noChangeArrowheads="1" noCrop="1"/>
          </p:cNvPicPr>
          <p:nvPr/>
        </p:nvPicPr>
        <p:blipFill>
          <a:blip r:embed="rId2">
            <a:duotone>
              <a:schemeClr val="accent6">
                <a:shade val="45000"/>
                <a:satMod val="135000"/>
              </a:schemeClr>
              <a:prstClr val="white"/>
            </a:duotone>
            <a:lum bright="6000" contrast="6000"/>
          </a:blip>
          <a:srcRect/>
          <a:stretch>
            <a:fillRect/>
          </a:stretch>
        </p:blipFill>
        <p:spPr bwMode="auto">
          <a:xfrm>
            <a:off x="0" y="0"/>
            <a:ext cx="9144000" cy="6858016"/>
          </a:xfrm>
          <a:prstGeom prst="rect">
            <a:avLst/>
          </a:prstGeom>
          <a:noFill/>
        </p:spPr>
      </p:pic>
    </p:spTree>
  </p:cSld>
  <p:clrMapOvr>
    <a:masterClrMapping/>
  </p:clrMapOvr>
  <p:transition spd="slow"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staticvosf5b.lavozdelinterior.com.ar/sites/default/files/styles/landscape_642_366/public/archivo/nota_periodistica/08_Jul_2013_20_57_04_1.jpg"/>
          <p:cNvPicPr>
            <a:picLocks noChangeAspect="1" noChangeArrowheads="1"/>
          </p:cNvPicPr>
          <p:nvPr/>
        </p:nvPicPr>
        <p:blipFill>
          <a:blip r:embed="rId2"/>
          <a:srcRect/>
          <a:stretch>
            <a:fillRect/>
          </a:stretch>
        </p:blipFill>
        <p:spPr bwMode="auto">
          <a:xfrm>
            <a:off x="-928726" y="0"/>
            <a:ext cx="11027172"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ww.famososexpress.com.mx/sites/default/files/katy_perri.jpg"/>
          <p:cNvPicPr>
            <a:picLocks noChangeAspect="1" noChangeArrowheads="1"/>
          </p:cNvPicPr>
          <p:nvPr/>
        </p:nvPicPr>
        <p:blipFill>
          <a:blip r:embed="rId2"/>
          <a:srcRect/>
          <a:stretch>
            <a:fillRect/>
          </a:stretch>
        </p:blipFill>
        <p:spPr bwMode="auto">
          <a:xfrm>
            <a:off x="0" y="0"/>
            <a:ext cx="9268040" cy="6858000"/>
          </a:xfrm>
          <a:prstGeom prst="rect">
            <a:avLst/>
          </a:prstGeom>
          <a:noFill/>
        </p:spPr>
      </p:pic>
      <p:sp>
        <p:nvSpPr>
          <p:cNvPr id="3" name="2 Rectángulo"/>
          <p:cNvSpPr/>
          <p:nvPr/>
        </p:nvSpPr>
        <p:spPr>
          <a:xfrm>
            <a:off x="714348" y="785794"/>
            <a:ext cx="1085554" cy="369332"/>
          </a:xfrm>
          <a:prstGeom prst="rect">
            <a:avLst/>
          </a:prstGeom>
          <a:solidFill>
            <a:srgbClr val="FFFF00"/>
          </a:solidFill>
        </p:spPr>
        <p:txBody>
          <a:bodyPr wrap="none">
            <a:spAutoFit/>
          </a:bodyPr>
          <a:lstStyle/>
          <a:p>
            <a:r>
              <a:rPr lang="es-ES" b="1" dirty="0" err="1" smtClean="0">
                <a:latin typeface="Agency FB" pitchFamily="34" charset="0"/>
              </a:rPr>
              <a:t>Katy</a:t>
            </a:r>
            <a:r>
              <a:rPr lang="es-ES" b="1" dirty="0" smtClean="0">
                <a:latin typeface="Agency FB" pitchFamily="34" charset="0"/>
              </a:rPr>
              <a:t> Perry </a:t>
            </a:r>
            <a:endParaRPr lang="es-ES" dirty="0"/>
          </a:p>
        </p:txBody>
      </p:sp>
    </p:spTree>
  </p:cSld>
  <p:clrMapOvr>
    <a:masterClrMapping/>
  </p:clrMapOvr>
  <p:transition spd="slow"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28992" y="2857496"/>
            <a:ext cx="4572000" cy="3046988"/>
          </a:xfrm>
          <a:prstGeom prst="rect">
            <a:avLst/>
          </a:prstGeom>
        </p:spPr>
        <p:txBody>
          <a:bodyPr>
            <a:spAutoFit/>
          </a:bodyPr>
          <a:lstStyle/>
          <a:p>
            <a:r>
              <a:rPr lang="es-ES" sz="2400" b="1" dirty="0">
                <a:latin typeface="Agency FB" pitchFamily="34" charset="0"/>
              </a:rPr>
              <a:t>No sabemos si </a:t>
            </a:r>
            <a:r>
              <a:rPr lang="es-ES" sz="2400" b="1" dirty="0" err="1">
                <a:latin typeface="Agency FB" pitchFamily="34" charset="0"/>
              </a:rPr>
              <a:t>Katy</a:t>
            </a:r>
            <a:r>
              <a:rPr lang="es-ES" sz="2400" b="1" dirty="0">
                <a:latin typeface="Agency FB" pitchFamily="34" charset="0"/>
              </a:rPr>
              <a:t> Perry ha visto un ovni, pero es de las que se ha puesto más chula con el tema. Resulta que la cantante quiere exigirle al presidente </a:t>
            </a:r>
            <a:r>
              <a:rPr lang="es-ES" sz="2400" b="1" dirty="0" err="1">
                <a:latin typeface="Agency FB" pitchFamily="34" charset="0"/>
              </a:rPr>
              <a:t>Barack</a:t>
            </a:r>
            <a:r>
              <a:rPr lang="es-ES" sz="2400" b="1" dirty="0">
                <a:latin typeface="Agency FB" pitchFamily="34" charset="0"/>
              </a:rPr>
              <a:t> </a:t>
            </a:r>
            <a:r>
              <a:rPr lang="es-ES" sz="2400" b="1" dirty="0" err="1">
                <a:latin typeface="Agency FB" pitchFamily="34" charset="0"/>
              </a:rPr>
              <a:t>Obama</a:t>
            </a:r>
            <a:r>
              <a:rPr lang="es-ES" sz="2400" b="1" dirty="0">
                <a:latin typeface="Agency FB" pitchFamily="34" charset="0"/>
              </a:rPr>
              <a:t>, con el argumento de que ella hizo campaña electoral a su favor, que abra documentos clasificados y se cuente todo lo que se sabe..</a:t>
            </a:r>
          </a:p>
        </p:txBody>
      </p:sp>
      <p:pic>
        <p:nvPicPr>
          <p:cNvPr id="3" name="Picture 2" descr="http://2.bp.blogspot.com/-jgWaaIaAlgc/VP33BAke5mI/AAAAAAACibc/6d73pG2Q3eg/s400/ilusiones-opticas-05.gif"/>
          <p:cNvPicPr>
            <a:picLocks noChangeAspect="1" noChangeArrowheads="1" noCrop="1"/>
          </p:cNvPicPr>
          <p:nvPr/>
        </p:nvPicPr>
        <p:blipFill>
          <a:blip r:embed="rId2">
            <a:duotone>
              <a:prstClr val="black"/>
              <a:schemeClr val="accent4">
                <a:tint val="45000"/>
                <a:satMod val="400000"/>
              </a:schemeClr>
            </a:duotone>
            <a:lum bright="-16000" contrast="19000"/>
          </a:blip>
          <a:srcRect/>
          <a:stretch>
            <a:fillRect/>
          </a:stretch>
        </p:blipFill>
        <p:spPr bwMode="auto">
          <a:xfrm>
            <a:off x="0" y="0"/>
            <a:ext cx="9144000" cy="6858016"/>
          </a:xfrm>
          <a:prstGeom prst="rect">
            <a:avLst/>
          </a:prstGeom>
          <a:noFill/>
        </p:spPr>
      </p:pic>
    </p:spTree>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s://www.lapatilla.com/site/wp-content/uploads/2016/01-10/Katy-Perry.jpg"/>
          <p:cNvPicPr>
            <a:picLocks noChangeAspect="1" noChangeArrowheads="1"/>
          </p:cNvPicPr>
          <p:nvPr/>
        </p:nvPicPr>
        <p:blipFill>
          <a:blip r:embed="rId2"/>
          <a:srcRect/>
          <a:stretch>
            <a:fillRect/>
          </a:stretch>
        </p:blipFill>
        <p:spPr bwMode="auto">
          <a:xfrm>
            <a:off x="-500098" y="-714404"/>
            <a:ext cx="13716000" cy="85725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uscdn02.mundotkm.com/2016/02/Robbie-Williams.jpg"/>
          <p:cNvPicPr>
            <a:picLocks noChangeAspect="1" noChangeArrowheads="1"/>
          </p:cNvPicPr>
          <p:nvPr/>
        </p:nvPicPr>
        <p:blipFill>
          <a:blip r:embed="rId2"/>
          <a:srcRect/>
          <a:stretch>
            <a:fillRect/>
          </a:stretch>
        </p:blipFill>
        <p:spPr bwMode="auto">
          <a:xfrm>
            <a:off x="-1285916" y="0"/>
            <a:ext cx="13977902" cy="7572404"/>
          </a:xfrm>
          <a:prstGeom prst="rect">
            <a:avLst/>
          </a:prstGeom>
          <a:noFill/>
        </p:spPr>
      </p:pic>
      <p:sp>
        <p:nvSpPr>
          <p:cNvPr id="3" name="2 Rectángulo"/>
          <p:cNvSpPr/>
          <p:nvPr/>
        </p:nvSpPr>
        <p:spPr>
          <a:xfrm>
            <a:off x="357158" y="500042"/>
            <a:ext cx="1693156" cy="369332"/>
          </a:xfrm>
          <a:prstGeom prst="rect">
            <a:avLst/>
          </a:prstGeom>
          <a:solidFill>
            <a:srgbClr val="FFFF00"/>
          </a:solidFill>
        </p:spPr>
        <p:txBody>
          <a:bodyPr wrap="none">
            <a:spAutoFit/>
          </a:bodyPr>
          <a:lstStyle/>
          <a:p>
            <a:r>
              <a:rPr lang="es-ES" dirty="0" err="1" smtClean="0"/>
              <a:t>Robbie</a:t>
            </a:r>
            <a:r>
              <a:rPr lang="es-ES" dirty="0" smtClean="0"/>
              <a:t> Williams</a:t>
            </a:r>
            <a:endParaRPr lang="es-ES" dirty="0"/>
          </a:p>
        </p:txBody>
      </p:sp>
    </p:spTree>
  </p:cSld>
  <p:clrMapOvr>
    <a:masterClrMapping/>
  </p:clrMapOvr>
  <p:transition spd="slow"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714612" y="2285992"/>
            <a:ext cx="5715040" cy="4154984"/>
          </a:xfrm>
          <a:prstGeom prst="rect">
            <a:avLst/>
          </a:prstGeom>
        </p:spPr>
        <p:txBody>
          <a:bodyPr wrap="square">
            <a:spAutoFit/>
          </a:bodyPr>
          <a:lstStyle/>
          <a:p>
            <a:r>
              <a:rPr lang="es-ES" sz="2400" b="1" dirty="0">
                <a:latin typeface="Agency FB" pitchFamily="34" charset="0"/>
              </a:rPr>
              <a:t>El cantante británico asegura que durante una interpretación de su obra titulada “Arizona”, que trata de los avistamientos de </a:t>
            </a:r>
            <a:r>
              <a:rPr lang="es-ES" sz="2400" b="1" dirty="0" err="1">
                <a:latin typeface="Agency FB" pitchFamily="34" charset="0"/>
              </a:rPr>
              <a:t>OVNIs</a:t>
            </a:r>
            <a:r>
              <a:rPr lang="es-ES" sz="2400" b="1" dirty="0">
                <a:latin typeface="Agency FB" pitchFamily="34" charset="0"/>
              </a:rPr>
              <a:t> una enorme bola de luz dorada apareció ante él e hizo parar la canción. Podríamos tener dudas si hubiera pasado en una sola ocasión, pero, de hecho, repitió tres veces más y, por si fuera poco, delante de sus ojos apareció una bola más. En una de las entrevistas el músico incluso puso en duda el futuro de su carrera profesional. Como dijo, tenía ganas de estudiar los </a:t>
            </a:r>
            <a:r>
              <a:rPr lang="es-ES" sz="2400" b="1" dirty="0" err="1">
                <a:latin typeface="Agency FB" pitchFamily="34" charset="0"/>
              </a:rPr>
              <a:t>OVNIs</a:t>
            </a:r>
            <a:r>
              <a:rPr lang="es-ES" sz="2400" b="1" dirty="0">
                <a:latin typeface="Agency FB" pitchFamily="34" charset="0"/>
              </a:rPr>
              <a:t> a tiempo completo.</a:t>
            </a:r>
          </a:p>
        </p:txBody>
      </p:sp>
      <p:pic>
        <p:nvPicPr>
          <p:cNvPr id="4" name="Picture 2" descr="http://3.bp.blogspot.com/-2SdhPcZHKfc/VP33DxlwH0I/AAAAAAACibw/HHcDyoazOCQ/s400/ilusiones-opticas-08.gif"/>
          <p:cNvPicPr>
            <a:picLocks noChangeAspect="1" noChangeArrowheads="1" noCrop="1"/>
          </p:cNvPicPr>
          <p:nvPr/>
        </p:nvPicPr>
        <p:blipFill>
          <a:blip r:embed="rId2">
            <a:duotone>
              <a:prstClr val="black"/>
              <a:schemeClr val="accent2">
                <a:tint val="45000"/>
                <a:satMod val="400000"/>
              </a:schemeClr>
            </a:duotone>
            <a:lum bright="-32000" contrast="90000"/>
          </a:blip>
          <a:srcRect/>
          <a:stretch>
            <a:fillRect/>
          </a:stretch>
        </p:blipFill>
        <p:spPr bwMode="auto">
          <a:xfrm>
            <a:off x="0" y="0"/>
            <a:ext cx="9144000" cy="6858016"/>
          </a:xfrm>
          <a:prstGeom prst="rect">
            <a:avLst/>
          </a:prstGeom>
          <a:noFill/>
        </p:spPr>
      </p:pic>
    </p:spTree>
  </p:cSld>
  <p:clrMapOvr>
    <a:masterClrMapping/>
  </p:clrMapOvr>
  <p:transition spd="slow"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after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ppt_x"/>
                                          </p:val>
                                        </p:tav>
                                      </p:tavLst>
                                    </p:anim>
                                    <p:anim calcmode="lin" valueType="num">
                                      <p:cBhvr additive="base">
                                        <p:cTn id="7" dur="5000"/>
                                        <p:tgtEl>
                                          <p:spTgt spid="4"/>
                                        </p:tgtEl>
                                        <p:attrNameLst>
                                          <p:attrName>ppt_y</p:attrName>
                                        </p:attrNameLst>
                                      </p:cBhvr>
                                      <p:tavLst>
                                        <p:tav tm="0">
                                          <p:val>
                                            <p:strVal val="ppt_y"/>
                                          </p:val>
                                        </p:tav>
                                        <p:tav tm="100000">
                                          <p:val>
                                            <p:strVal val="1+ppt_h/2"/>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56d06aab1cb70_upiphotostwo040447"/>
          <p:cNvPicPr>
            <a:picLocks noChangeAspect="1" noChangeArrowheads="1"/>
          </p:cNvPicPr>
          <p:nvPr/>
        </p:nvPicPr>
        <p:blipFill>
          <a:blip r:embed="rId2"/>
          <a:srcRect/>
          <a:stretch>
            <a:fillRect/>
          </a:stretch>
        </p:blipFill>
        <p:spPr bwMode="auto">
          <a:xfrm>
            <a:off x="0" y="0"/>
            <a:ext cx="9123740" cy="7143776"/>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g.cdn.ecn.cl/ovnis/files/2014/09/famosos-visto-ovnis-3.jpg"/>
          <p:cNvPicPr>
            <a:picLocks noChangeAspect="1" noChangeArrowheads="1"/>
          </p:cNvPicPr>
          <p:nvPr/>
        </p:nvPicPr>
        <p:blipFill>
          <a:blip r:embed="rId3"/>
          <a:srcRect/>
          <a:stretch>
            <a:fillRect/>
          </a:stretch>
        </p:blipFill>
        <p:spPr bwMode="auto">
          <a:xfrm>
            <a:off x="-2000296" y="0"/>
            <a:ext cx="13849636" cy="7215214"/>
          </a:xfrm>
          <a:prstGeom prst="rect">
            <a:avLst/>
          </a:prstGeom>
          <a:noFill/>
        </p:spPr>
      </p:pic>
      <p:sp>
        <p:nvSpPr>
          <p:cNvPr id="3" name="2 Rectángulo"/>
          <p:cNvSpPr/>
          <p:nvPr/>
        </p:nvSpPr>
        <p:spPr>
          <a:xfrm>
            <a:off x="357158" y="428604"/>
            <a:ext cx="1377300" cy="369332"/>
          </a:xfrm>
          <a:prstGeom prst="rect">
            <a:avLst/>
          </a:prstGeom>
          <a:solidFill>
            <a:srgbClr val="FFFF00"/>
          </a:solidFill>
        </p:spPr>
        <p:txBody>
          <a:bodyPr wrap="none">
            <a:spAutoFit/>
          </a:bodyPr>
          <a:lstStyle/>
          <a:p>
            <a:r>
              <a:rPr lang="es-ES" dirty="0" smtClean="0"/>
              <a:t>John </a:t>
            </a:r>
            <a:r>
              <a:rPr lang="es-ES" dirty="0" err="1" smtClean="0"/>
              <a:t>Lennon</a:t>
            </a:r>
            <a:endParaRPr lang="es-ES" dirty="0"/>
          </a:p>
        </p:txBody>
      </p:sp>
    </p:spTree>
  </p:cSld>
  <p:clrMapOvr>
    <a:masterClrMapping/>
  </p:clrMapOvr>
  <p:transition spd="slow" advTm="6000">
    <p:dissolve/>
    <p:sndAc>
      <p:stSnd>
        <p:snd r:embed="rId2" name="los pequeniques - apache.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000364" y="2500306"/>
            <a:ext cx="5643602" cy="3785652"/>
          </a:xfrm>
          <a:prstGeom prst="rect">
            <a:avLst/>
          </a:prstGeom>
        </p:spPr>
        <p:txBody>
          <a:bodyPr wrap="square">
            <a:spAutoFit/>
          </a:bodyPr>
          <a:lstStyle/>
          <a:p>
            <a:r>
              <a:rPr lang="es-ES" sz="2400" b="1" dirty="0" err="1">
                <a:latin typeface="Agency FB" pitchFamily="34" charset="0"/>
              </a:rPr>
              <a:t>Lennon</a:t>
            </a:r>
            <a:r>
              <a:rPr lang="es-ES" sz="2400" b="1" dirty="0">
                <a:latin typeface="Agency FB" pitchFamily="34" charset="0"/>
              </a:rPr>
              <a:t> relataba que, cuando una noche estaba reposando en la cama, una fuerza desconocida lo hizo despertar. Afuera vio una luz brillante, así que salió de su casa y se topó con cuatro criaturas parecidas a insectos, de ojos grandes y bocas pequeñas. Según contaba, los “insectos” le regalaron un diminuto objeto dorado en forma de huevo, al que, al final, él mismo regaló a una amiga suya, Uri </a:t>
            </a:r>
            <a:r>
              <a:rPr lang="es-ES" sz="2400" b="1" dirty="0" err="1">
                <a:latin typeface="Agency FB" pitchFamily="34" charset="0"/>
              </a:rPr>
              <a:t>Geller</a:t>
            </a:r>
            <a:r>
              <a:rPr lang="es-ES" sz="2400" b="1" dirty="0">
                <a:latin typeface="Agency FB" pitchFamily="34" charset="0"/>
              </a:rPr>
              <a:t>. La mujer asegura conservarlo el día de hoy.</a:t>
            </a:r>
          </a:p>
        </p:txBody>
      </p:sp>
      <p:pic>
        <p:nvPicPr>
          <p:cNvPr id="4" name="Picture 2" descr="http://2.bp.blogspot.com/-of0jJhn_yV0/VP32-3RLAJI/AAAAAAACibU/ZG44SWCWvz0/s400/ilusiones-opticas-04.gif"/>
          <p:cNvPicPr>
            <a:picLocks noChangeAspect="1" noChangeArrowheads="1" noCrop="1"/>
          </p:cNvPicPr>
          <p:nvPr/>
        </p:nvPicPr>
        <p:blipFill>
          <a:blip r:embed="rId2">
            <a:duotone>
              <a:prstClr val="black"/>
              <a:schemeClr val="accent6">
                <a:tint val="45000"/>
                <a:satMod val="400000"/>
              </a:schemeClr>
            </a:duotone>
            <a:lum bright="-40000"/>
          </a:blip>
          <a:srcRect/>
          <a:stretch>
            <a:fillRect/>
          </a:stretch>
        </p:blipFill>
        <p:spPr bwMode="auto">
          <a:xfrm>
            <a:off x="0" y="-16"/>
            <a:ext cx="9144000" cy="6858016"/>
          </a:xfrm>
          <a:prstGeom prst="rect">
            <a:avLst/>
          </a:prstGeom>
          <a:noFill/>
        </p:spPr>
      </p:pic>
    </p:spTree>
  </p:cSld>
  <p:clrMapOvr>
    <a:masterClrMapping/>
  </p:clrMapOvr>
  <p:transition spd="slow"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56d06acd8c7dc_mxeluniversalpic088609"/>
          <p:cNvPicPr>
            <a:picLocks noChangeAspect="1" noChangeArrowheads="1"/>
          </p:cNvPicPr>
          <p:nvPr/>
        </p:nvPicPr>
        <p:blipFill>
          <a:blip r:embed="rId2"/>
          <a:srcRect/>
          <a:stretch>
            <a:fillRect/>
          </a:stretch>
        </p:blipFill>
        <p:spPr bwMode="auto">
          <a:xfrm>
            <a:off x="-1" y="0"/>
            <a:ext cx="9152313"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t-listas.20minutos.es/images/2014-02/377119/4343748_249px.jpg?1392284759"/>
          <p:cNvPicPr>
            <a:picLocks noChangeAspect="1" noChangeArrowheads="1"/>
          </p:cNvPicPr>
          <p:nvPr/>
        </p:nvPicPr>
        <p:blipFill>
          <a:blip r:embed="rId2"/>
          <a:srcRect/>
          <a:stretch>
            <a:fillRect/>
          </a:stretch>
        </p:blipFill>
        <p:spPr bwMode="auto">
          <a:xfrm>
            <a:off x="12231" y="0"/>
            <a:ext cx="9131770" cy="6858000"/>
          </a:xfrm>
          <a:prstGeom prst="rect">
            <a:avLst/>
          </a:prstGeom>
          <a:noFill/>
        </p:spPr>
      </p:pic>
      <p:sp>
        <p:nvSpPr>
          <p:cNvPr id="3" name="2 Rectángulo"/>
          <p:cNvSpPr/>
          <p:nvPr/>
        </p:nvSpPr>
        <p:spPr>
          <a:xfrm>
            <a:off x="571472" y="500042"/>
            <a:ext cx="1374415" cy="369332"/>
          </a:xfrm>
          <a:prstGeom prst="rect">
            <a:avLst/>
          </a:prstGeom>
          <a:solidFill>
            <a:srgbClr val="FFFF00"/>
          </a:solidFill>
        </p:spPr>
        <p:txBody>
          <a:bodyPr wrap="none">
            <a:spAutoFit/>
          </a:bodyPr>
          <a:lstStyle/>
          <a:p>
            <a:r>
              <a:rPr lang="es-ES" dirty="0" smtClean="0"/>
              <a:t> Elvis </a:t>
            </a:r>
            <a:r>
              <a:rPr lang="es-ES" dirty="0" err="1" smtClean="0"/>
              <a:t>Presley</a:t>
            </a:r>
            <a:endParaRPr lang="es-ES" dirty="0"/>
          </a:p>
        </p:txBody>
      </p:sp>
    </p:spTree>
  </p:cSld>
  <p:clrMapOvr>
    <a:masterClrMapping/>
  </p:clrMapOvr>
  <p:transition spd="slow"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428860" y="2786058"/>
            <a:ext cx="5786462" cy="3416320"/>
          </a:xfrm>
          <a:prstGeom prst="rect">
            <a:avLst/>
          </a:prstGeom>
        </p:spPr>
        <p:txBody>
          <a:bodyPr wrap="square">
            <a:spAutoFit/>
          </a:bodyPr>
          <a:lstStyle/>
          <a:p>
            <a:r>
              <a:rPr lang="es-ES" sz="2400" b="1" dirty="0">
                <a:latin typeface="Agency FB" pitchFamily="34" charset="0"/>
              </a:rPr>
              <a:t>El Rey del Rock and Roll aseguraba que cuando tenía 8 años los extraterrestres se comunicaron con él mediante la telepatía, y le hicieron ver a un hombre vestido de blanco, cantando delante de muchas personas. Decía que no entendía el significado de aquella visión hasta que se hizo famoso. Además, el peluquero del cantante supuestamente estuvo con él en dos ocasiones, cuando a Elvis se le acercaron los extraterrestres</a:t>
            </a:r>
            <a:r>
              <a:rPr lang="es-ES" sz="2400" b="1" dirty="0" smtClean="0">
                <a:latin typeface="Agency FB" pitchFamily="34" charset="0"/>
              </a:rPr>
              <a:t>…</a:t>
            </a:r>
            <a:endParaRPr lang="es-ES" sz="2400" b="1" dirty="0">
              <a:latin typeface="Agency FB" pitchFamily="34" charset="0"/>
            </a:endParaRPr>
          </a:p>
        </p:txBody>
      </p:sp>
      <p:pic>
        <p:nvPicPr>
          <p:cNvPr id="4" name="Picture 2" descr="http://2.bp.blogspot.com/-6dmLlg2K3I0/VP328sMnhYI/AAAAAAACibA/3jTt--mJNO0/s400/ilusiones-opticas-03.gif"/>
          <p:cNvPicPr>
            <a:picLocks noChangeAspect="1" noChangeArrowheads="1" noCrop="1"/>
          </p:cNvPicPr>
          <p:nvPr/>
        </p:nvPicPr>
        <p:blipFill>
          <a:blip r:embed="rId2">
            <a:duotone>
              <a:prstClr val="black"/>
              <a:schemeClr val="accent5">
                <a:tint val="45000"/>
                <a:satMod val="400000"/>
              </a:schemeClr>
            </a:duotone>
            <a:lum bright="-92000" contrast="100000"/>
          </a:blip>
          <a:srcRect/>
          <a:stretch>
            <a:fillRect/>
          </a:stretch>
        </p:blipFill>
        <p:spPr bwMode="auto">
          <a:xfrm>
            <a:off x="0" y="0"/>
            <a:ext cx="9144000" cy="6858016"/>
          </a:xfrm>
          <a:prstGeom prst="rect">
            <a:avLst/>
          </a:prstGeom>
          <a:noFill/>
        </p:spPr>
      </p:pic>
    </p:spTree>
  </p:cSld>
  <p:clrMapOvr>
    <a:masterClrMapping/>
  </p:clrMapOvr>
  <p:transition spd="slow"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56d069f27e4bb_idphoto113189"/>
          <p:cNvPicPr>
            <a:picLocks noChangeAspect="1" noChangeArrowheads="1"/>
          </p:cNvPicPr>
          <p:nvPr/>
        </p:nvPicPr>
        <p:blipFill>
          <a:blip r:embed="rId2"/>
          <a:srcRect/>
          <a:stretch>
            <a:fillRect/>
          </a:stretch>
        </p:blipFill>
        <p:spPr bwMode="auto">
          <a:xfrm>
            <a:off x="0" y="0"/>
            <a:ext cx="9181278"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guioteca.com/ovnis/files/2014/09/famosos-visto-ovnis-4.jpg"/>
          <p:cNvPicPr>
            <a:picLocks noChangeAspect="1" noChangeArrowheads="1"/>
          </p:cNvPicPr>
          <p:nvPr/>
        </p:nvPicPr>
        <p:blipFill>
          <a:blip r:embed="rId2"/>
          <a:srcRect/>
          <a:stretch>
            <a:fillRect/>
          </a:stretch>
        </p:blipFill>
        <p:spPr bwMode="auto">
          <a:xfrm>
            <a:off x="-2000296" y="0"/>
            <a:ext cx="13163963" cy="6858000"/>
          </a:xfrm>
          <a:prstGeom prst="rect">
            <a:avLst/>
          </a:prstGeom>
          <a:noFill/>
        </p:spPr>
      </p:pic>
      <p:sp>
        <p:nvSpPr>
          <p:cNvPr id="3" name="2 Rectángulo"/>
          <p:cNvSpPr/>
          <p:nvPr/>
        </p:nvSpPr>
        <p:spPr>
          <a:xfrm>
            <a:off x="714348" y="714356"/>
            <a:ext cx="1345305" cy="369332"/>
          </a:xfrm>
          <a:prstGeom prst="rect">
            <a:avLst/>
          </a:prstGeom>
          <a:solidFill>
            <a:srgbClr val="FFFF00"/>
          </a:solidFill>
        </p:spPr>
        <p:txBody>
          <a:bodyPr wrap="none">
            <a:spAutoFit/>
          </a:bodyPr>
          <a:lstStyle/>
          <a:p>
            <a:r>
              <a:rPr lang="es-ES" dirty="0" smtClean="0"/>
              <a:t>David Bowie</a:t>
            </a:r>
            <a:endParaRPr lang="es-ES" dirty="0"/>
          </a:p>
        </p:txBody>
      </p:sp>
    </p:spTree>
  </p:cSld>
  <p:clrMapOvr>
    <a:masterClrMapping/>
  </p:clrMapOvr>
  <p:transition spd="slow"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928926" y="2500306"/>
            <a:ext cx="5286396" cy="3416320"/>
          </a:xfrm>
          <a:prstGeom prst="rect">
            <a:avLst/>
          </a:prstGeom>
        </p:spPr>
        <p:txBody>
          <a:bodyPr wrap="square">
            <a:spAutoFit/>
          </a:bodyPr>
          <a:lstStyle/>
          <a:p>
            <a:r>
              <a:rPr lang="es-ES" sz="2400" b="1" dirty="0">
                <a:latin typeface="Agency FB" pitchFamily="34" charset="0"/>
              </a:rPr>
              <a:t>En un libro de Peter </a:t>
            </a:r>
            <a:r>
              <a:rPr lang="es-ES" sz="2400" b="1" dirty="0" err="1">
                <a:latin typeface="Agency FB" pitchFamily="34" charset="0"/>
              </a:rPr>
              <a:t>Koenig</a:t>
            </a:r>
            <a:r>
              <a:rPr lang="es-ES" sz="2400" b="1" dirty="0">
                <a:latin typeface="Agency FB" pitchFamily="34" charset="0"/>
              </a:rPr>
              <a:t>, se cita a Bowie describiendo una experiencia que había vivido en compañía de un amigo, en la zona campestre de Gran Bretaña. Los dos afirmaban haber visto un “extraño objeto pendiente sobre un campo”. </a:t>
            </a:r>
            <a:endParaRPr lang="es-ES" sz="2400" b="1" dirty="0" smtClean="0">
              <a:latin typeface="Agency FB" pitchFamily="34" charset="0"/>
            </a:endParaRPr>
          </a:p>
          <a:p>
            <a:r>
              <a:rPr lang="es-ES" sz="2400" b="1" dirty="0" smtClean="0">
                <a:latin typeface="Agency FB" pitchFamily="34" charset="0"/>
              </a:rPr>
              <a:t>El </a:t>
            </a:r>
            <a:r>
              <a:rPr lang="es-ES" sz="2400" b="1" dirty="0">
                <a:latin typeface="Agency FB" pitchFamily="34" charset="0"/>
              </a:rPr>
              <a:t>mismo cantante siempre sospechaba que no se trataba de un objeto físico, sino de un portal extraterrestre hacia la dimensión existente “más allá de nosotros mismos”.</a:t>
            </a:r>
          </a:p>
        </p:txBody>
      </p:sp>
      <p:pic>
        <p:nvPicPr>
          <p:cNvPr id="4" name="Picture 2" descr="http://1.bp.blogspot.com/-8RH6r1mGYHw/VP33B2jVPxI/AAAAAAACibg/vsUVDOhNHXQ/s400/ilusiones-opticas-06.gif"/>
          <p:cNvPicPr>
            <a:picLocks noChangeAspect="1" noChangeArrowheads="1" noCrop="1"/>
          </p:cNvPicPr>
          <p:nvPr/>
        </p:nvPicPr>
        <p:blipFill>
          <a:blip r:embed="rId2">
            <a:duotone>
              <a:schemeClr val="accent3">
                <a:shade val="45000"/>
                <a:satMod val="135000"/>
              </a:schemeClr>
              <a:prstClr val="white"/>
            </a:duotone>
            <a:lum bright="6000" contrast="97000"/>
          </a:blip>
          <a:srcRect/>
          <a:stretch>
            <a:fillRect/>
          </a:stretch>
        </p:blipFill>
        <p:spPr bwMode="auto">
          <a:xfrm>
            <a:off x="0" y="0"/>
            <a:ext cx="9144000" cy="6858016"/>
          </a:xfrm>
          <a:prstGeom prst="rect">
            <a:avLst/>
          </a:prstGeom>
          <a:noFill/>
        </p:spPr>
      </p:pic>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56d06945744c1_iphotos006599"/>
          <p:cNvPicPr>
            <a:picLocks noChangeAspect="1" noChangeArrowheads="1"/>
          </p:cNvPicPr>
          <p:nvPr/>
        </p:nvPicPr>
        <p:blipFill>
          <a:blip r:embed="rId2"/>
          <a:srcRect/>
          <a:stretch>
            <a:fillRect/>
          </a:stretch>
        </p:blipFill>
        <p:spPr bwMode="auto">
          <a:xfrm>
            <a:off x="-1" y="0"/>
            <a:ext cx="9152313"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encrypted-tbn0.gstatic.com/images?q=tbn:ANd9GcT4JErXY6omnOQjwszV-Qbs2SL17r-L8IjniHxqrKNcfYc7VhCI"/>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428596" y="571480"/>
            <a:ext cx="1285224" cy="369332"/>
          </a:xfrm>
          <a:prstGeom prst="rect">
            <a:avLst/>
          </a:prstGeom>
          <a:solidFill>
            <a:srgbClr val="FFFF00"/>
          </a:solidFill>
        </p:spPr>
        <p:txBody>
          <a:bodyPr wrap="none">
            <a:spAutoFit/>
          </a:bodyPr>
          <a:lstStyle/>
          <a:p>
            <a:r>
              <a:rPr lang="es-ES" b="1" dirty="0" smtClean="0"/>
              <a:t>Tom </a:t>
            </a:r>
            <a:r>
              <a:rPr lang="es-ES" b="1" dirty="0" err="1" smtClean="0"/>
              <a:t>Cruise</a:t>
            </a:r>
            <a:r>
              <a:rPr lang="es-ES" b="1" dirty="0" smtClean="0"/>
              <a:t> </a:t>
            </a:r>
            <a:endParaRPr lang="es-ES" dirty="0"/>
          </a:p>
        </p:txBody>
      </p:sp>
    </p:spTree>
  </p:cSld>
  <p:clrMapOvr>
    <a:masterClrMapping/>
  </p:clrMapOvr>
  <p:transition spd="slow" advTm="6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86050" y="2214554"/>
            <a:ext cx="5786446" cy="3785652"/>
          </a:xfrm>
          <a:prstGeom prst="rect">
            <a:avLst/>
          </a:prstGeom>
        </p:spPr>
        <p:txBody>
          <a:bodyPr wrap="square">
            <a:spAutoFit/>
          </a:bodyPr>
          <a:lstStyle/>
          <a:p>
            <a:r>
              <a:rPr lang="es-ES" sz="2400" b="1" dirty="0" smtClean="0">
                <a:latin typeface="Agency FB" pitchFamily="34" charset="0"/>
              </a:rPr>
              <a:t>Tom </a:t>
            </a:r>
            <a:r>
              <a:rPr lang="es-ES" sz="2400" b="1" dirty="0" err="1" smtClean="0">
                <a:latin typeface="Agency FB" pitchFamily="34" charset="0"/>
              </a:rPr>
              <a:t>Cruise</a:t>
            </a:r>
            <a:r>
              <a:rPr lang="es-ES" sz="2400" b="1" dirty="0" smtClean="0">
                <a:latin typeface="Agency FB" pitchFamily="34" charset="0"/>
              </a:rPr>
              <a:t> es otro de los creyentes, miembro activo y visible de la Iglesia de la </a:t>
            </a:r>
            <a:r>
              <a:rPr lang="es-ES" sz="2400" b="1" dirty="0" err="1" smtClean="0">
                <a:latin typeface="Agency FB" pitchFamily="34" charset="0"/>
              </a:rPr>
              <a:t>Cienciología</a:t>
            </a:r>
            <a:r>
              <a:rPr lang="es-ES" sz="2400" b="1" dirty="0" smtClean="0">
                <a:latin typeface="Agency FB" pitchFamily="34" charset="0"/>
              </a:rPr>
              <a:t>, que cree que las almas alienígenas se reencarnan en cuerpos humanos. El actor incluso planeó construir un refugio de 11 millones de dólares para protegerse en caso de que haya una invasión. “¿Somos tan arrogantes en pensar que estamos solos en el universo? ¿Millones de estrellas y se supone que somos los únicos seres vivos? No, hay muchas cosas allá afuera, nada más que no lo sabemos”, afirmó.</a:t>
            </a:r>
            <a:endParaRPr lang="es-ES" sz="2400" dirty="0">
              <a:latin typeface="Agency FB" pitchFamily="34" charset="0"/>
            </a:endParaRPr>
          </a:p>
        </p:txBody>
      </p:sp>
      <p:pic>
        <p:nvPicPr>
          <p:cNvPr id="3" name="Picture 2" descr="http://2.bp.blogspot.com/-jgWaaIaAlgc/VP33BAke5mI/AAAAAAACibc/6d73pG2Q3eg/s400/ilusiones-opticas-05.gif"/>
          <p:cNvPicPr>
            <a:picLocks noChangeAspect="1" noChangeArrowheads="1" noCrop="1"/>
          </p:cNvPicPr>
          <p:nvPr/>
        </p:nvPicPr>
        <p:blipFill>
          <a:blip r:embed="rId2">
            <a:duotone>
              <a:prstClr val="black"/>
              <a:schemeClr val="accent2">
                <a:tint val="45000"/>
                <a:satMod val="400000"/>
              </a:schemeClr>
            </a:duotone>
            <a:lum bright="-43000" contrast="85000"/>
          </a:blip>
          <a:srcRect/>
          <a:stretch>
            <a:fillRect/>
          </a:stretch>
        </p:blipFill>
        <p:spPr bwMode="auto">
          <a:xfrm>
            <a:off x="0" y="0"/>
            <a:ext cx="9144000" cy="6858016"/>
          </a:xfrm>
          <a:prstGeom prst="rect">
            <a:avLst/>
          </a:prstGeom>
          <a:noFill/>
        </p:spPr>
      </p:pic>
    </p:spTree>
  </p:cSld>
  <p:clrMapOvr>
    <a:masterClrMapping/>
  </p:clrMapOvr>
  <p:transition spd="slow" advTm="2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www.lapatilla.com/site/wp-content/uploads/2012/07/imgTom-Cruise1.jpg"/>
          <p:cNvPicPr>
            <a:picLocks noChangeAspect="1" noChangeArrowheads="1"/>
          </p:cNvPicPr>
          <p:nvPr/>
        </p:nvPicPr>
        <p:blipFill>
          <a:blip r:embed="rId2"/>
          <a:srcRect/>
          <a:stretch>
            <a:fillRect/>
          </a:stretch>
        </p:blipFill>
        <p:spPr bwMode="auto">
          <a:xfrm>
            <a:off x="-1466888" y="-457200"/>
            <a:ext cx="10610888" cy="7958166"/>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tileRect/>
        </a:gradFill>
        <a:effectLst/>
      </p:bgPr>
    </p:bg>
    <p:spTree>
      <p:nvGrpSpPr>
        <p:cNvPr id="1" name=""/>
        <p:cNvGrpSpPr/>
        <p:nvPr/>
      </p:nvGrpSpPr>
      <p:grpSpPr>
        <a:xfrm>
          <a:off x="0" y="0"/>
          <a:ext cx="0" cy="0"/>
          <a:chOff x="0" y="0"/>
          <a:chExt cx="0" cy="0"/>
        </a:xfrm>
      </p:grpSpPr>
      <p:pic>
        <p:nvPicPr>
          <p:cNvPr id="51202" name="Picture 2" descr="http://www.famososexpress.com.mx/sites/default/files/demi_lovato.jpg"/>
          <p:cNvPicPr>
            <a:picLocks noChangeAspect="1" noChangeArrowheads="1"/>
          </p:cNvPicPr>
          <p:nvPr/>
        </p:nvPicPr>
        <p:blipFill>
          <a:blip r:embed="rId3"/>
          <a:srcRect/>
          <a:stretch>
            <a:fillRect/>
          </a:stretch>
        </p:blipFill>
        <p:spPr bwMode="auto">
          <a:xfrm>
            <a:off x="1500166" y="0"/>
            <a:ext cx="6215074" cy="7141199"/>
          </a:xfrm>
          <a:prstGeom prst="rect">
            <a:avLst/>
          </a:prstGeom>
          <a:noFill/>
        </p:spPr>
      </p:pic>
      <p:sp>
        <p:nvSpPr>
          <p:cNvPr id="3" name="2 Rectángulo"/>
          <p:cNvSpPr/>
          <p:nvPr/>
        </p:nvSpPr>
        <p:spPr>
          <a:xfrm>
            <a:off x="500034" y="500042"/>
            <a:ext cx="1434560" cy="369332"/>
          </a:xfrm>
          <a:prstGeom prst="rect">
            <a:avLst/>
          </a:prstGeom>
          <a:solidFill>
            <a:srgbClr val="FFFF00"/>
          </a:solidFill>
        </p:spPr>
        <p:txBody>
          <a:bodyPr wrap="none">
            <a:spAutoFit/>
          </a:bodyPr>
          <a:lstStyle/>
          <a:p>
            <a:r>
              <a:rPr lang="es-ES" b="1" dirty="0" err="1" smtClean="0"/>
              <a:t>Demi</a:t>
            </a:r>
            <a:r>
              <a:rPr lang="es-ES" b="1" dirty="0" smtClean="0"/>
              <a:t> </a:t>
            </a:r>
            <a:r>
              <a:rPr lang="es-ES" b="1" dirty="0" err="1" smtClean="0"/>
              <a:t>Lovato</a:t>
            </a:r>
            <a:r>
              <a:rPr lang="es-ES" b="1" dirty="0" smtClean="0"/>
              <a:t> </a:t>
            </a:r>
            <a:endParaRPr lang="es-ES" dirty="0"/>
          </a:p>
        </p:txBody>
      </p:sp>
    </p:spTree>
  </p:cSld>
  <p:clrMapOvr>
    <a:masterClrMapping/>
  </p:clrMapOvr>
  <p:transition spd="slow" advTm="6000">
    <p:dissolve/>
    <p:sndAc>
      <p:stSnd>
        <p:snd r:embed="rId2" name="los pekeniques - hilo de seda.wav"/>
      </p:stSnd>
    </p:sndAc>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928926" y="3000372"/>
            <a:ext cx="5286396" cy="3046988"/>
          </a:xfrm>
          <a:prstGeom prst="rect">
            <a:avLst/>
          </a:prstGeom>
        </p:spPr>
        <p:txBody>
          <a:bodyPr wrap="square">
            <a:spAutoFit/>
          </a:bodyPr>
          <a:lstStyle/>
          <a:p>
            <a:r>
              <a:rPr lang="es-ES" sz="2400" b="1" dirty="0" err="1">
                <a:latin typeface="Agency FB" pitchFamily="34" charset="0"/>
              </a:rPr>
              <a:t>Demi</a:t>
            </a:r>
            <a:r>
              <a:rPr lang="es-ES" sz="2400" b="1" dirty="0">
                <a:latin typeface="Agency FB" pitchFamily="34" charset="0"/>
              </a:rPr>
              <a:t> </a:t>
            </a:r>
            <a:r>
              <a:rPr lang="es-ES" sz="2400" b="1" dirty="0" err="1">
                <a:latin typeface="Agency FB" pitchFamily="34" charset="0"/>
              </a:rPr>
              <a:t>Lovato</a:t>
            </a:r>
            <a:r>
              <a:rPr lang="es-ES" sz="2400" b="1" dirty="0">
                <a:latin typeface="Agency FB" pitchFamily="34" charset="0"/>
              </a:rPr>
              <a:t> dice haber visto un ovni y el 10 de octubre de 2011 </a:t>
            </a:r>
            <a:r>
              <a:rPr lang="es-ES" sz="2400" b="1" dirty="0" err="1">
                <a:latin typeface="Agency FB" pitchFamily="34" charset="0"/>
              </a:rPr>
              <a:t>tuiteó</a:t>
            </a:r>
            <a:r>
              <a:rPr lang="es-ES" sz="2400" b="1" dirty="0">
                <a:latin typeface="Agency FB" pitchFamily="34" charset="0"/>
              </a:rPr>
              <a:t> en su </a:t>
            </a:r>
            <a:r>
              <a:rPr lang="es-ES" sz="2400" b="1" dirty="0" err="1">
                <a:latin typeface="Agency FB" pitchFamily="34" charset="0"/>
              </a:rPr>
              <a:t>cuenta"Alguien</a:t>
            </a:r>
            <a:r>
              <a:rPr lang="es-ES" sz="2400" b="1" dirty="0">
                <a:latin typeface="Agency FB" pitchFamily="34" charset="0"/>
              </a:rPr>
              <a:t> vio un Ovni o algo raro en el cielo esta noche en Los Ángeles???" Más tarde la cantante dijo a la prensa que había visto un plato volador. "Fue muy loco. Parecía una estrella fugaz muy lenta. Fueron unos cinco segundos, y desapareció", dijo la chica</a:t>
            </a:r>
            <a:r>
              <a:rPr lang="es-ES" dirty="0"/>
              <a:t>.</a:t>
            </a:r>
          </a:p>
        </p:txBody>
      </p:sp>
      <p:pic>
        <p:nvPicPr>
          <p:cNvPr id="3" name="Picture 2" descr="http://2.bp.blogspot.com/-of0jJhn_yV0/VP32-3RLAJI/AAAAAAACibU/ZG44SWCWvz0/s400/ilusiones-opticas-04.gif"/>
          <p:cNvPicPr>
            <a:picLocks noChangeAspect="1" noChangeArrowheads="1" noCrop="1"/>
          </p:cNvPicPr>
          <p:nvPr/>
        </p:nvPicPr>
        <p:blipFill>
          <a:blip r:embed="rId2">
            <a:duotone>
              <a:prstClr val="black"/>
              <a:schemeClr val="accent3">
                <a:tint val="45000"/>
                <a:satMod val="400000"/>
              </a:schemeClr>
            </a:duotone>
            <a:lum bright="-40000" contrast="-3000"/>
          </a:blip>
          <a:srcRect/>
          <a:stretch>
            <a:fillRect/>
          </a:stretch>
        </p:blipFill>
        <p:spPr bwMode="auto">
          <a:xfrm>
            <a:off x="0" y="-16"/>
            <a:ext cx="9144000" cy="6858016"/>
          </a:xfrm>
          <a:prstGeom prst="rect">
            <a:avLst/>
          </a:prstGeom>
          <a:noFill/>
        </p:spPr>
      </p:pic>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cdn.playbuzz.com/cdn/b54c90f7-6f37-47c9-8a62-b37ad92b4270/44ff01ad-85ec-4051-8d21-02185aadcdc3.jpg"/>
          <p:cNvPicPr>
            <a:picLocks noChangeAspect="1" noChangeArrowheads="1"/>
          </p:cNvPicPr>
          <p:nvPr/>
        </p:nvPicPr>
        <p:blipFill>
          <a:blip r:embed="rId2"/>
          <a:srcRect/>
          <a:stretch>
            <a:fillRect/>
          </a:stretch>
        </p:blipFill>
        <p:spPr bwMode="auto">
          <a:xfrm>
            <a:off x="-1143040" y="0"/>
            <a:ext cx="11334696" cy="7072338"/>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famososexpress.com.mx/sites/default/files/juanes_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357158" y="500042"/>
            <a:ext cx="748923" cy="369332"/>
          </a:xfrm>
          <a:prstGeom prst="rect">
            <a:avLst/>
          </a:prstGeom>
          <a:solidFill>
            <a:srgbClr val="FFFF00"/>
          </a:solidFill>
        </p:spPr>
        <p:txBody>
          <a:bodyPr wrap="square">
            <a:spAutoFit/>
          </a:bodyPr>
          <a:lstStyle/>
          <a:p>
            <a:r>
              <a:rPr lang="es-ES" b="1" dirty="0" smtClean="0">
                <a:latin typeface="Agency FB" pitchFamily="34" charset="0"/>
              </a:rPr>
              <a:t>Juanes</a:t>
            </a:r>
            <a:endParaRPr lang="es-ES" dirty="0"/>
          </a:p>
        </p:txBody>
      </p:sp>
    </p:spTree>
  </p:cSld>
  <p:clrMapOvr>
    <a:masterClrMapping/>
  </p:clrMapOvr>
  <p:transition spd="slow" advTm="6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00430" y="2357430"/>
            <a:ext cx="4929222" cy="3416320"/>
          </a:xfrm>
          <a:prstGeom prst="rect">
            <a:avLst/>
          </a:prstGeom>
        </p:spPr>
        <p:txBody>
          <a:bodyPr wrap="square">
            <a:spAutoFit/>
          </a:bodyPr>
          <a:lstStyle/>
          <a:p>
            <a:r>
              <a:rPr lang="es-ES" sz="2400" b="1" dirty="0">
                <a:latin typeface="Agency FB" pitchFamily="34" charset="0"/>
              </a:rPr>
              <a:t>En 2012 el cantante realizó unas declaraciones diciendo que cuando estaba de gira en Suiza, después de acabar uno de los conciertos, estaba en la terraza de su hotel contemplando el cielo cuando Juanes </a:t>
            </a:r>
            <a:r>
              <a:rPr lang="es-ES" sz="2400" b="1" dirty="0" err="1">
                <a:latin typeface="Agency FB" pitchFamily="34" charset="0"/>
              </a:rPr>
              <a:t>vió</a:t>
            </a:r>
            <a:r>
              <a:rPr lang="es-ES" sz="2400" b="1" dirty="0">
                <a:latin typeface="Agency FB" pitchFamily="34" charset="0"/>
              </a:rPr>
              <a:t> cinco luces que </a:t>
            </a:r>
            <a:r>
              <a:rPr lang="es-ES" sz="2400" b="1" dirty="0" err="1">
                <a:latin typeface="Agency FB" pitchFamily="34" charset="0"/>
              </a:rPr>
              <a:t>parecian</a:t>
            </a:r>
            <a:r>
              <a:rPr lang="es-ES" sz="2400" b="1" dirty="0">
                <a:latin typeface="Agency FB" pitchFamily="34" charset="0"/>
              </a:rPr>
              <a:t> hacer formas </a:t>
            </a:r>
            <a:r>
              <a:rPr lang="es-ES" sz="2400" b="1" dirty="0" err="1">
                <a:latin typeface="Agency FB" pitchFamily="34" charset="0"/>
              </a:rPr>
              <a:t>geometricas</a:t>
            </a:r>
            <a:r>
              <a:rPr lang="es-ES" sz="2400" b="1" dirty="0">
                <a:latin typeface="Agency FB" pitchFamily="34" charset="0"/>
              </a:rPr>
              <a:t>. Desde entonces cree fervientemente no solo en los ovnis, sino de que hay vida más allá de nuestra galaxia.</a:t>
            </a:r>
          </a:p>
        </p:txBody>
      </p:sp>
      <p:pic>
        <p:nvPicPr>
          <p:cNvPr id="3" name="Picture 2" descr="http://2.bp.blogspot.com/-6dmLlg2K3I0/VP328sMnhYI/AAAAAAACibA/3jTt--mJNO0/s400/ilusiones-opticas-03.gif"/>
          <p:cNvPicPr>
            <a:picLocks noChangeAspect="1" noChangeArrowheads="1" noCrop="1"/>
          </p:cNvPicPr>
          <p:nvPr/>
        </p:nvPicPr>
        <p:blipFill>
          <a:blip r:embed="rId2">
            <a:duotone>
              <a:prstClr val="black"/>
              <a:schemeClr val="accent6">
                <a:tint val="45000"/>
                <a:satMod val="400000"/>
              </a:schemeClr>
            </a:duotone>
            <a:lum bright="-5000" contrast="61000"/>
          </a:blip>
          <a:srcRect/>
          <a:stretch>
            <a:fillRect/>
          </a:stretch>
        </p:blipFill>
        <p:spPr bwMode="auto">
          <a:xfrm>
            <a:off x="0" y="0"/>
            <a:ext cx="9144000" cy="6858016"/>
          </a:xfrm>
          <a:prstGeom prst="rect">
            <a:avLst/>
          </a:prstGeom>
          <a:noFill/>
        </p:spPr>
      </p:pic>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cb24.tv/wp-content/uploads/2015/02/SOP-AP-SPANI-SPANENT-_Asto-1.jpg"/>
          <p:cNvPicPr>
            <a:picLocks noChangeAspect="1" noChangeArrowheads="1"/>
          </p:cNvPicPr>
          <p:nvPr/>
        </p:nvPicPr>
        <p:blipFill>
          <a:blip r:embed="rId2"/>
          <a:srcRect/>
          <a:stretch>
            <a:fillRect/>
          </a:stretch>
        </p:blipFill>
        <p:spPr bwMode="auto">
          <a:xfrm>
            <a:off x="0" y="0"/>
            <a:ext cx="9276588" cy="7072338"/>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ihanna"/>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3" name="2 Rectángulo"/>
          <p:cNvSpPr/>
          <p:nvPr/>
        </p:nvSpPr>
        <p:spPr>
          <a:xfrm>
            <a:off x="714348" y="714356"/>
            <a:ext cx="968535" cy="369332"/>
          </a:xfrm>
          <a:prstGeom prst="rect">
            <a:avLst/>
          </a:prstGeom>
          <a:solidFill>
            <a:srgbClr val="FFFF00"/>
          </a:solidFill>
        </p:spPr>
        <p:txBody>
          <a:bodyPr wrap="none">
            <a:spAutoFit/>
          </a:bodyPr>
          <a:lstStyle/>
          <a:p>
            <a:r>
              <a:rPr lang="es-ES" b="1" dirty="0" err="1" smtClean="0"/>
              <a:t>Rihanna</a:t>
            </a:r>
            <a:endParaRPr lang="es-ES" dirty="0"/>
          </a:p>
        </p:txBody>
      </p:sp>
    </p:spTree>
  </p:cSld>
  <p:clrMapOvr>
    <a:masterClrMapping/>
  </p:clrMapOvr>
  <p:transition spd="slow" advTm="6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85918" y="1500174"/>
            <a:ext cx="6858000" cy="5016758"/>
          </a:xfrm>
          <a:prstGeom prst="rect">
            <a:avLst/>
          </a:prstGeom>
        </p:spPr>
        <p:txBody>
          <a:bodyPr wrap="square">
            <a:spAutoFit/>
          </a:bodyPr>
          <a:lstStyle/>
          <a:p>
            <a:r>
              <a:rPr lang="es-ES" sz="2000" b="1" dirty="0">
                <a:latin typeface="Agency FB" pitchFamily="34" charset="0"/>
              </a:rPr>
              <a:t>En 2013 se reveló que </a:t>
            </a:r>
            <a:r>
              <a:rPr lang="es-ES" sz="2000" b="1" dirty="0" err="1">
                <a:latin typeface="Agency FB" pitchFamily="34" charset="0"/>
              </a:rPr>
              <a:t>Rihanna</a:t>
            </a:r>
            <a:r>
              <a:rPr lang="es-ES" sz="2000" b="1" dirty="0">
                <a:latin typeface="Agency FB" pitchFamily="34" charset="0"/>
              </a:rPr>
              <a:t> pagó un observador de </a:t>
            </a:r>
            <a:r>
              <a:rPr lang="es-ES" sz="2000" b="1" dirty="0" err="1">
                <a:latin typeface="Agency FB" pitchFamily="34" charset="0"/>
              </a:rPr>
              <a:t>OVNIs</a:t>
            </a:r>
            <a:r>
              <a:rPr lang="es-ES" sz="2000" b="1" dirty="0">
                <a:latin typeface="Agency FB" pitchFamily="34" charset="0"/>
              </a:rPr>
              <a:t> en los Estados Unidos para que la mantuviera informada sobre las últimas noticias alienígenas.</a:t>
            </a:r>
          </a:p>
          <a:p>
            <a:r>
              <a:rPr lang="es-ES" sz="2000" b="1" dirty="0">
                <a:latin typeface="Agency FB" pitchFamily="34" charset="0"/>
              </a:rPr>
              <a:t>“</a:t>
            </a:r>
            <a:r>
              <a:rPr lang="es-ES" sz="2000" b="1" i="1" dirty="0" err="1">
                <a:latin typeface="Agency FB" pitchFamily="34" charset="0"/>
              </a:rPr>
              <a:t>Rihanna</a:t>
            </a:r>
            <a:r>
              <a:rPr lang="es-ES" sz="2000" b="1" i="1" dirty="0">
                <a:latin typeface="Agency FB" pitchFamily="34" charset="0"/>
              </a:rPr>
              <a:t> siempre ha estado convencida de que los extraterrestres vendrán a la Tierra mientras ella este con vida. Por eso fue que empezó a pagarle a un hombre que se hace llamar el escáner del cielo para que le diera información sobre Nevada o de cualquier otra cosa que se relacionara con los avistamientos</a:t>
            </a:r>
            <a:r>
              <a:rPr lang="es-ES" sz="2000" b="1" dirty="0">
                <a:latin typeface="Agency FB" pitchFamily="34" charset="0"/>
              </a:rPr>
              <a:t>”</a:t>
            </a:r>
          </a:p>
          <a:p>
            <a:r>
              <a:rPr lang="es-ES" sz="2000" b="1" dirty="0">
                <a:latin typeface="Agency FB" pitchFamily="34" charset="0"/>
              </a:rPr>
              <a:t>”</a:t>
            </a:r>
            <a:r>
              <a:rPr lang="es-ES" sz="2000" b="1" i="1" dirty="0">
                <a:latin typeface="Agency FB" pitchFamily="34" charset="0"/>
              </a:rPr>
              <a:t>Él mantiene contacto con ella desde </a:t>
            </a:r>
            <a:r>
              <a:rPr lang="es-ES" sz="2000" b="1" i="1" dirty="0" err="1">
                <a:latin typeface="Agency FB" pitchFamily="34" charset="0"/>
              </a:rPr>
              <a:t>Little’Le’Inn</a:t>
            </a:r>
            <a:r>
              <a:rPr lang="es-ES" sz="2000" b="1" dirty="0">
                <a:latin typeface="Agency FB" pitchFamily="34" charset="0"/>
              </a:rPr>
              <a:t>– un motel que aloja a cazadores de </a:t>
            </a:r>
            <a:r>
              <a:rPr lang="es-ES" sz="2000" b="1" dirty="0" err="1">
                <a:latin typeface="Agency FB" pitchFamily="34" charset="0"/>
              </a:rPr>
              <a:t>OVNIs</a:t>
            </a:r>
            <a:r>
              <a:rPr lang="es-ES" sz="2000" b="1" dirty="0">
                <a:latin typeface="Agency FB" pitchFamily="34" charset="0"/>
              </a:rPr>
              <a:t>. Y que también está cerca de una de las bases gubernamentales más secretas del mundo, el Área 51. </a:t>
            </a:r>
            <a:r>
              <a:rPr lang="es-ES" sz="2000" b="1" i="1" dirty="0">
                <a:latin typeface="Agency FB" pitchFamily="34" charset="0"/>
              </a:rPr>
              <a:t>Esto no es un capricho de </a:t>
            </a:r>
            <a:r>
              <a:rPr lang="es-ES" sz="2000" b="1" i="1" dirty="0" err="1">
                <a:latin typeface="Agency FB" pitchFamily="34" charset="0"/>
              </a:rPr>
              <a:t>Rihanna</a:t>
            </a:r>
            <a:r>
              <a:rPr lang="es-ES" sz="2000" b="1" i="1" dirty="0">
                <a:latin typeface="Agency FB" pitchFamily="34" charset="0"/>
              </a:rPr>
              <a:t>, ella realmente cree en esto y no le importa gastar dinero para obtener resultados</a:t>
            </a:r>
            <a:r>
              <a:rPr lang="es-ES" sz="2000" b="1" dirty="0">
                <a:latin typeface="Agency FB" pitchFamily="34" charset="0"/>
              </a:rPr>
              <a:t>”, reveló una fuente </a:t>
            </a:r>
            <a:r>
              <a:rPr lang="es-ES" sz="2000" b="1" dirty="0" err="1">
                <a:latin typeface="Agency FB" pitchFamily="34" charset="0"/>
              </a:rPr>
              <a:t>al</a:t>
            </a:r>
            <a:r>
              <a:rPr lang="es-ES" sz="2000" b="1" i="1" dirty="0" err="1">
                <a:latin typeface="Agency FB" pitchFamily="34" charset="0"/>
              </a:rPr>
              <a:t>Daily</a:t>
            </a:r>
            <a:r>
              <a:rPr lang="es-ES" sz="2000" b="1" i="1" dirty="0">
                <a:latin typeface="Agency FB" pitchFamily="34" charset="0"/>
              </a:rPr>
              <a:t> </a:t>
            </a:r>
            <a:r>
              <a:rPr lang="es-ES" sz="2000" b="1" i="1" dirty="0" err="1">
                <a:latin typeface="Agency FB" pitchFamily="34" charset="0"/>
              </a:rPr>
              <a:t>Star</a:t>
            </a:r>
            <a:r>
              <a:rPr lang="es-ES" sz="2000" b="1" dirty="0">
                <a:latin typeface="Agency FB" pitchFamily="34" charset="0"/>
              </a:rPr>
              <a:t>.</a:t>
            </a:r>
          </a:p>
          <a:p>
            <a:r>
              <a:rPr lang="es-ES" sz="2000" b="1" dirty="0">
                <a:latin typeface="Agency FB" pitchFamily="34" charset="0"/>
              </a:rPr>
              <a:t>La cantante ya había confesado que solía pasar el tiempo mirando al cielo cuando era niña y vivía en Bridgetown, Barbados, para detectar invasiones alienígenas.</a:t>
            </a:r>
          </a:p>
        </p:txBody>
      </p:sp>
      <p:pic>
        <p:nvPicPr>
          <p:cNvPr id="3" name="Picture 2" descr="http://3.bp.blogspot.com/-2SdhPcZHKfc/VP33DxlwH0I/AAAAAAACibw/HHcDyoazOCQ/s400/ilusiones-opticas-08.gif"/>
          <p:cNvPicPr>
            <a:picLocks noChangeAspect="1" noChangeArrowheads="1" noCrop="1"/>
          </p:cNvPicPr>
          <p:nvPr/>
        </p:nvPicPr>
        <p:blipFill>
          <a:blip r:embed="rId2">
            <a:duotone>
              <a:prstClr val="black"/>
              <a:schemeClr val="accent5">
                <a:tint val="45000"/>
                <a:satMod val="400000"/>
              </a:schemeClr>
            </a:duotone>
            <a:lum bright="-26000" contrast="51000"/>
          </a:blip>
          <a:srcRect/>
          <a:stretch>
            <a:fillRect/>
          </a:stretch>
        </p:blipFill>
        <p:spPr bwMode="auto">
          <a:xfrm>
            <a:off x="0" y="0"/>
            <a:ext cx="9144000" cy="6858016"/>
          </a:xfrm>
          <a:prstGeom prst="rect">
            <a:avLst/>
          </a:prstGeom>
          <a:noFill/>
        </p:spPr>
      </p:pic>
    </p:spTree>
  </p:cSld>
  <p:clrMapOvr>
    <a:masterClrMapping/>
  </p:clrMapOvr>
  <p:transition spd="slow" advTm="4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ppt_x"/>
                                          </p:val>
                                        </p:tav>
                                      </p:tavLst>
                                    </p:anim>
                                    <p:anim calcmode="lin" valueType="num">
                                      <p:cBhvr additive="base">
                                        <p:cTn id="7" dur="5000"/>
                                        <p:tgtEl>
                                          <p:spTgt spid="3"/>
                                        </p:tgtEl>
                                        <p:attrNameLst>
                                          <p:attrName>ppt_y</p:attrName>
                                        </p:attrNameLst>
                                      </p:cBhvr>
                                      <p:tavLst>
                                        <p:tav tm="0">
                                          <p:val>
                                            <p:strVal val="ppt_y"/>
                                          </p:val>
                                        </p:tav>
                                        <p:tav tm="100000">
                                          <p:val>
                                            <p:strVal val="1+ppt_h/2"/>
                                          </p:val>
                                        </p:tav>
                                      </p:tavLst>
                                    </p:anim>
                                    <p:set>
                                      <p:cBhvr>
                                        <p:cTn id="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cdn.noticiaaldia.com/wp-content/uploads/2015/01/Nicolas-Cage1.jpg"/>
          <p:cNvPicPr>
            <a:picLocks noChangeAspect="1" noChangeArrowheads="1"/>
          </p:cNvPicPr>
          <p:nvPr/>
        </p:nvPicPr>
        <p:blipFill>
          <a:blip r:embed="rId2"/>
          <a:srcRect/>
          <a:stretch>
            <a:fillRect/>
          </a:stretch>
        </p:blipFill>
        <p:spPr bwMode="auto">
          <a:xfrm>
            <a:off x="-1143040" y="0"/>
            <a:ext cx="10287040" cy="6858000"/>
          </a:xfrm>
          <a:prstGeom prst="rect">
            <a:avLst/>
          </a:prstGeom>
          <a:noFill/>
        </p:spPr>
      </p:pic>
      <p:sp>
        <p:nvSpPr>
          <p:cNvPr id="4" name="3 Rectángulo"/>
          <p:cNvSpPr/>
          <p:nvPr/>
        </p:nvSpPr>
        <p:spPr>
          <a:xfrm>
            <a:off x="714348" y="642918"/>
            <a:ext cx="1383264" cy="369332"/>
          </a:xfrm>
          <a:prstGeom prst="rect">
            <a:avLst/>
          </a:prstGeom>
          <a:solidFill>
            <a:srgbClr val="FFFF00"/>
          </a:solidFill>
        </p:spPr>
        <p:txBody>
          <a:bodyPr wrap="none">
            <a:spAutoFit/>
          </a:bodyPr>
          <a:lstStyle/>
          <a:p>
            <a:r>
              <a:rPr lang="es-ES" b="1" dirty="0" smtClean="0"/>
              <a:t>Nicolás </a:t>
            </a:r>
            <a:r>
              <a:rPr lang="es-ES" b="1" dirty="0" err="1" smtClean="0"/>
              <a:t>Cage</a:t>
            </a:r>
            <a:endParaRPr lang="es-ES" dirty="0"/>
          </a:p>
        </p:txBody>
      </p:sp>
    </p:spTree>
  </p:cSld>
  <p:clrMapOvr>
    <a:masterClrMapping/>
  </p:clrMapOvr>
  <p:transition spd="slow" advTm="6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3108" y="2214554"/>
            <a:ext cx="6786610" cy="3785652"/>
          </a:xfrm>
          <a:prstGeom prst="rect">
            <a:avLst/>
          </a:prstGeom>
        </p:spPr>
        <p:txBody>
          <a:bodyPr wrap="square">
            <a:spAutoFit/>
          </a:bodyPr>
          <a:lstStyle/>
          <a:p>
            <a:r>
              <a:rPr lang="es-ES" sz="2400" b="1" i="1" dirty="0" smtClean="0">
                <a:latin typeface="Agency FB" pitchFamily="34" charset="0"/>
              </a:rPr>
              <a:t>“Yo vivía en el ático, y había murciélagos que entre las paredes se les podía oír. Una noche no estaba muy dormido cuando la puerta de en frente de mi cama se abrió y allí estaba una silueta de tono negro de una mujer con el pelo largo. Pensé que era mi tía, que venia a dar las buenas noches. Así que le dije, “Buenas noches”, y no contestó. Luego se movió hacia mí y mi cuerpo se congeló, chille como nunca lo había hecho antes y tire la almohada sobre la figura, luego desapareció. No se si era un fantasma, pero algo había, realmente me </a:t>
            </a:r>
            <a:r>
              <a:rPr lang="es-ES" sz="2400" b="1" i="1" dirty="0" smtClean="0">
                <a:latin typeface="Agency FB" pitchFamily="34" charset="0"/>
              </a:rPr>
              <a:t>asuste creo que era un extraterrestre.”</a:t>
            </a:r>
            <a:endParaRPr lang="es-ES" sz="2400" b="1" dirty="0">
              <a:latin typeface="Agency FB" pitchFamily="34" charset="0"/>
            </a:endParaRPr>
          </a:p>
        </p:txBody>
      </p:sp>
      <p:pic>
        <p:nvPicPr>
          <p:cNvPr id="3" name="Picture 2" descr="http://1.bp.blogspot.com/-8RH6r1mGYHw/VP33B2jVPxI/AAAAAAACibg/vsUVDOhNHXQ/s400/ilusiones-opticas-06.gif"/>
          <p:cNvPicPr>
            <a:picLocks noChangeAspect="1" noChangeArrowheads="1" noCrop="1"/>
          </p:cNvPicPr>
          <p:nvPr/>
        </p:nvPicPr>
        <p:blipFill>
          <a:blip r:embed="rId3">
            <a:duotone>
              <a:prstClr val="black"/>
              <a:schemeClr val="accent6">
                <a:tint val="45000"/>
                <a:satMod val="400000"/>
              </a:schemeClr>
            </a:duotone>
          </a:blip>
          <a:srcRect/>
          <a:stretch>
            <a:fillRect/>
          </a:stretch>
        </p:blipFill>
        <p:spPr bwMode="auto">
          <a:xfrm>
            <a:off x="0" y="0"/>
            <a:ext cx="9144000" cy="6858016"/>
          </a:xfrm>
          <a:prstGeom prst="rect">
            <a:avLst/>
          </a:prstGeom>
          <a:noFill/>
        </p:spPr>
      </p:pic>
    </p:spTree>
  </p:cSld>
  <p:clrMapOvr>
    <a:masterClrMapping/>
  </p:clrMapOvr>
  <p:transition spd="slow" advTm="41000">
    <p:dissolve/>
    <p:sndAc>
      <p:stSnd>
        <p:snd r:embed="rId2" name="660026 los pequeniques - frente a palac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AutoShape 2" descr="http://images.thehollywoodgossip.com/iu/s--ssVDTDTP--/t_teaser_wide/f_auto,fl_lossy,q_75/v1420733814/nic-cage-is-nuts.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5540" name="AutoShape 4" descr="http://images.thehollywoodgossip.com/iu/s--ssVDTDTP--/t_teaser_wide/f_auto,fl_lossy,q_75/v1420733814/nic-cage-is-nuts.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5542" name="AutoShape 6" descr="http://images.thehollywoodgossip.com/iu/s--ssVDTDTP--/t_teaser_wide/f_auto,fl_lossy,q_75/v1420733814/nic-cage-is-nuts.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5544" name="AutoShape 8" descr="http://images.thehollywoodgossip.com/iu/s--ssVDTDTP--/t_teaser_wide/f_auto,fl_lossy,q_75/v1420733814/nic-cage-is-nuts.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5546" name="AutoShape 10" descr="17 Nicolas Cage GIFs That You Can Never Unse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5548" name="Picture 12" descr="https://timenewsfeed.files.wordpress.com/2013/10/screen-shot-2013-10-09-at-4-10-39-pm.png?w=753"/>
          <p:cNvPicPr>
            <a:picLocks noChangeAspect="1" noChangeArrowheads="1"/>
          </p:cNvPicPr>
          <p:nvPr/>
        </p:nvPicPr>
        <p:blipFill>
          <a:blip r:embed="rId2"/>
          <a:srcRect/>
          <a:stretch>
            <a:fillRect/>
          </a:stretch>
        </p:blipFill>
        <p:spPr bwMode="auto">
          <a:xfrm>
            <a:off x="-2143172" y="0"/>
            <a:ext cx="13430344"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descr="http://www.movieactors.com/photos-stars/shirley-maclaine-termsendear-4.jpg"/>
          <p:cNvPicPr>
            <a:picLocks noChangeAspect="1" noChangeArrowheads="1"/>
          </p:cNvPicPr>
          <p:nvPr/>
        </p:nvPicPr>
        <p:blipFill>
          <a:blip r:embed="rId2"/>
          <a:srcRect/>
          <a:stretch>
            <a:fillRect/>
          </a:stretch>
        </p:blipFill>
        <p:spPr bwMode="auto">
          <a:xfrm>
            <a:off x="-959874" y="0"/>
            <a:ext cx="10238971" cy="6858000"/>
          </a:xfrm>
          <a:prstGeom prst="rect">
            <a:avLst/>
          </a:prstGeom>
          <a:noFill/>
        </p:spPr>
      </p:pic>
      <p:sp>
        <p:nvSpPr>
          <p:cNvPr id="4" name="3 Rectángulo"/>
          <p:cNvSpPr/>
          <p:nvPr/>
        </p:nvSpPr>
        <p:spPr>
          <a:xfrm>
            <a:off x="928662" y="642918"/>
            <a:ext cx="1804789" cy="369332"/>
          </a:xfrm>
          <a:prstGeom prst="rect">
            <a:avLst/>
          </a:prstGeom>
          <a:solidFill>
            <a:srgbClr val="FFFF00"/>
          </a:solidFill>
        </p:spPr>
        <p:txBody>
          <a:bodyPr wrap="none">
            <a:spAutoFit/>
          </a:bodyPr>
          <a:lstStyle/>
          <a:p>
            <a:r>
              <a:rPr lang="es-ES" b="1" dirty="0" smtClean="0"/>
              <a:t>Shirley </a:t>
            </a:r>
            <a:r>
              <a:rPr lang="es-ES" b="1" dirty="0" err="1" smtClean="0"/>
              <a:t>MacLaine</a:t>
            </a:r>
            <a:endParaRPr lang="es-ES" dirty="0"/>
          </a:p>
        </p:txBody>
      </p:sp>
    </p:spTree>
  </p:cSld>
  <p:clrMapOvr>
    <a:masterClrMapping/>
  </p:clrMapOvr>
  <p:transition spd="slow" advTm="6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86050" y="2357430"/>
            <a:ext cx="5929338" cy="3785652"/>
          </a:xfrm>
          <a:prstGeom prst="rect">
            <a:avLst/>
          </a:prstGeom>
        </p:spPr>
        <p:txBody>
          <a:bodyPr wrap="square">
            <a:spAutoFit/>
          </a:bodyPr>
          <a:lstStyle/>
          <a:p>
            <a:r>
              <a:rPr lang="es-ES" sz="2400" b="1" dirty="0" smtClean="0">
                <a:latin typeface="Agency FB" pitchFamily="34" charset="0"/>
              </a:rPr>
              <a:t/>
            </a:r>
            <a:br>
              <a:rPr lang="es-ES" sz="2400" b="1" dirty="0" smtClean="0">
                <a:latin typeface="Agency FB" pitchFamily="34" charset="0"/>
              </a:rPr>
            </a:br>
            <a:r>
              <a:rPr lang="es-ES" sz="2400" b="1" dirty="0" smtClean="0">
                <a:latin typeface="Agency FB" pitchFamily="34" charset="0"/>
              </a:rPr>
              <a:t>Han aparecido. Se han llevado a ciertas personas a bordo de sus embarcaciones, entre ellos algunos que fueron voluntariamente. – Shirley </a:t>
            </a:r>
            <a:r>
              <a:rPr lang="es-ES" sz="2400" b="1" dirty="0" err="1" smtClean="0">
                <a:latin typeface="Agency FB" pitchFamily="34" charset="0"/>
              </a:rPr>
              <a:t>MacLaine</a:t>
            </a:r>
            <a:r>
              <a:rPr lang="es-ES" sz="2400" b="1" dirty="0" smtClean="0">
                <a:latin typeface="Agency FB" pitchFamily="34" charset="0"/>
              </a:rPr>
              <a:t/>
            </a:r>
            <a:br>
              <a:rPr lang="es-ES" sz="2400" b="1" dirty="0" smtClean="0">
                <a:latin typeface="Agency FB" pitchFamily="34" charset="0"/>
              </a:rPr>
            </a:br>
            <a:r>
              <a:rPr lang="es-ES" sz="2400" b="1" dirty="0" smtClean="0">
                <a:latin typeface="Agency FB" pitchFamily="34" charset="0"/>
              </a:rPr>
              <a:t>Una de las primeras celebridades en hablar abiertamente acerca de su creencia en la existencia de extraterrestres, Shirley </a:t>
            </a:r>
            <a:r>
              <a:rPr lang="es-ES" sz="2400" b="1" dirty="0" err="1" smtClean="0">
                <a:latin typeface="Agency FB" pitchFamily="34" charset="0"/>
              </a:rPr>
              <a:t>MacLaine</a:t>
            </a:r>
            <a:r>
              <a:rPr lang="es-ES" sz="2400" b="1" dirty="0" smtClean="0">
                <a:latin typeface="Agency FB" pitchFamily="34" charset="0"/>
              </a:rPr>
              <a:t> nunca ha estado lejos de las polémicas declaraciones acerca de sus experiencias OVNI, así como las recientes revelaciones sobre su vida sexual.</a:t>
            </a:r>
            <a:endParaRPr lang="es-ES" sz="2400" b="1" dirty="0">
              <a:latin typeface="Agency FB" pitchFamily="34" charset="0"/>
            </a:endParaRPr>
          </a:p>
        </p:txBody>
      </p:sp>
      <p:pic>
        <p:nvPicPr>
          <p:cNvPr id="3"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0" y="0"/>
            <a:ext cx="9144001" cy="6858000"/>
          </a:xfrm>
          <a:prstGeom prst="rect">
            <a:avLst/>
          </a:prstGeom>
          <a:noFill/>
        </p:spPr>
      </p:pic>
    </p:spTree>
  </p:cSld>
  <p:clrMapOvr>
    <a:masterClrMapping/>
  </p:clrMapOvr>
  <p:transition spd="slow"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afterEffect">
                                  <p:stCondLst>
                                    <p:cond delay="0"/>
                                  </p:stCondLst>
                                  <p:childTnLst>
                                    <p:animEffect transition="out" filter="box(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7" name="Picture 7" descr="http://www.ilpost.it/wp-content/uploads/2014/04/AP0803130115221.jpg"/>
          <p:cNvPicPr>
            <a:picLocks noChangeAspect="1" noChangeArrowheads="1"/>
          </p:cNvPicPr>
          <p:nvPr/>
        </p:nvPicPr>
        <p:blipFill>
          <a:blip r:embed="rId2"/>
          <a:srcRect/>
          <a:stretch>
            <a:fillRect/>
          </a:stretch>
        </p:blipFill>
        <p:spPr bwMode="auto">
          <a:xfrm>
            <a:off x="-2928990" y="0"/>
            <a:ext cx="13062853"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s://i1.wp.com/www.mundoesotericoparanormal.com/wp-content/uploads/2014/01/Snowden-extraterrestres.jpg"/>
          <p:cNvPicPr>
            <a:picLocks noChangeAspect="1" noChangeArrowheads="1"/>
          </p:cNvPicPr>
          <p:nvPr/>
        </p:nvPicPr>
        <p:blipFill>
          <a:blip r:embed="rId2"/>
          <a:srcRect/>
          <a:stretch>
            <a:fillRect/>
          </a:stretch>
        </p:blipFill>
        <p:spPr bwMode="auto">
          <a:xfrm>
            <a:off x="0" y="1571612"/>
            <a:ext cx="9238362" cy="3786214"/>
          </a:xfrm>
          <a:prstGeom prst="rect">
            <a:avLst/>
          </a:prstGeom>
          <a:noFill/>
        </p:spPr>
      </p:pic>
      <p:sp>
        <p:nvSpPr>
          <p:cNvPr id="3" name="2 Rectángulo"/>
          <p:cNvSpPr/>
          <p:nvPr/>
        </p:nvSpPr>
        <p:spPr>
          <a:xfrm>
            <a:off x="357158" y="142852"/>
            <a:ext cx="5429288" cy="6832640"/>
          </a:xfrm>
          <a:prstGeom prst="rect">
            <a:avLst/>
          </a:prstGeom>
        </p:spPr>
        <p:txBody>
          <a:bodyPr wrap="square">
            <a:spAutoFit/>
          </a:bodyPr>
          <a:lstStyle/>
          <a:p>
            <a:r>
              <a:rPr lang="es-ES" sz="2400" b="1" dirty="0">
                <a:latin typeface="Agency FB" pitchFamily="34" charset="0"/>
              </a:rPr>
              <a:t>N</a:t>
            </a:r>
            <a:r>
              <a:rPr lang="es-ES" sz="2400" b="1" dirty="0" smtClean="0">
                <a:latin typeface="Agency FB" pitchFamily="34" charset="0"/>
              </a:rPr>
              <a:t>uevos </a:t>
            </a:r>
            <a:r>
              <a:rPr lang="es-ES" sz="2400" b="1" dirty="0">
                <a:latin typeface="Agency FB" pitchFamily="34" charset="0"/>
              </a:rPr>
              <a:t>documentos de </a:t>
            </a:r>
            <a:r>
              <a:rPr lang="es-ES" sz="2400" b="1" dirty="0" err="1">
                <a:latin typeface="Agency FB" pitchFamily="34" charset="0"/>
              </a:rPr>
              <a:t>snowden</a:t>
            </a:r>
            <a:r>
              <a:rPr lang="es-ES" sz="2400" b="1" dirty="0">
                <a:latin typeface="Agency FB" pitchFamily="34" charset="0"/>
              </a:rPr>
              <a:t> prueban que los </a:t>
            </a:r>
            <a:r>
              <a:rPr lang="es-ES" sz="2400" b="1" dirty="0" err="1">
                <a:latin typeface="Agency FB" pitchFamily="34" charset="0"/>
              </a:rPr>
              <a:t>ee.uu.</a:t>
            </a:r>
            <a:r>
              <a:rPr lang="es-ES" sz="2400" b="1" dirty="0">
                <a:latin typeface="Agency FB" pitchFamily="34" charset="0"/>
              </a:rPr>
              <a:t> están secretamente dirigidos por </a:t>
            </a:r>
            <a:r>
              <a:rPr lang="es-ES" sz="2400" b="1" dirty="0" smtClean="0">
                <a:latin typeface="Agency FB" pitchFamily="34" charset="0"/>
              </a:rPr>
              <a:t>extraterrestres</a:t>
            </a:r>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sz="2400" dirty="0" smtClean="0">
              <a:latin typeface="Agency FB" pitchFamily="34" charset="0"/>
            </a:endParaRPr>
          </a:p>
          <a:p>
            <a:endParaRPr lang="es-ES" sz="2400" dirty="0" smtClean="0">
              <a:latin typeface="Agency FB" pitchFamily="34" charset="0"/>
            </a:endParaRPr>
          </a:p>
          <a:p>
            <a:endParaRPr lang="es-ES" sz="2400" dirty="0" smtClean="0">
              <a:latin typeface="Agency FB" pitchFamily="34" charset="0"/>
            </a:endParaRPr>
          </a:p>
          <a:p>
            <a:endParaRPr lang="es-ES" sz="2400" dirty="0">
              <a:latin typeface="Agency FB" pitchFamily="34" charset="0"/>
            </a:endParaRPr>
          </a:p>
          <a:p>
            <a:r>
              <a:rPr lang="es-ES" sz="2400" b="1" dirty="0" smtClean="0">
                <a:latin typeface="Agency FB" pitchFamily="34" charset="0"/>
              </a:rPr>
              <a:t>Agencia </a:t>
            </a:r>
            <a:r>
              <a:rPr lang="es-ES" sz="2400" b="1" dirty="0">
                <a:latin typeface="Agency FB" pitchFamily="34" charset="0"/>
              </a:rPr>
              <a:t>de noticias afirma que nuevos documentos de </a:t>
            </a:r>
            <a:r>
              <a:rPr lang="es-ES" sz="2400" b="1" dirty="0" err="1">
                <a:latin typeface="Agency FB" pitchFamily="34" charset="0"/>
              </a:rPr>
              <a:t>Snowden</a:t>
            </a:r>
            <a:r>
              <a:rPr lang="es-ES" sz="2400" b="1" dirty="0">
                <a:latin typeface="Agency FB" pitchFamily="34" charset="0"/>
              </a:rPr>
              <a:t> prueban que los EE.UU. están secretamente dirigidos por extraterrestres</a:t>
            </a:r>
            <a:endParaRPr lang="es-ES" sz="2400" dirty="0">
              <a:latin typeface="Agency FB" pitchFamily="34" charset="0"/>
            </a:endParaRPr>
          </a:p>
          <a:p>
            <a:r>
              <a:rPr lang="es-ES" b="1" dirty="0"/>
              <a:t> </a:t>
            </a:r>
            <a:endParaRPr lang="es-ES" dirty="0"/>
          </a:p>
        </p:txBody>
      </p:sp>
      <p:pic>
        <p:nvPicPr>
          <p:cNvPr id="4" name="Picture 2" descr="http://2.bp.blogspot.com/-6dmLlg2K3I0/VP328sMnhYI/AAAAAAACibA/3jTt--mJNO0/s400/ilusiones-opticas-03.gif"/>
          <p:cNvPicPr>
            <a:picLocks noChangeAspect="1" noChangeArrowheads="1" noCrop="1"/>
          </p:cNvPicPr>
          <p:nvPr/>
        </p:nvPicPr>
        <p:blipFill>
          <a:blip r:embed="rId3">
            <a:duotone>
              <a:prstClr val="black"/>
              <a:schemeClr val="accent5">
                <a:tint val="45000"/>
                <a:satMod val="400000"/>
              </a:schemeClr>
            </a:duotone>
          </a:blip>
          <a:srcRect/>
          <a:stretch>
            <a:fillRect/>
          </a:stretch>
        </p:blipFill>
        <p:spPr bwMode="auto">
          <a:xfrm>
            <a:off x="0" y="0"/>
            <a:ext cx="9144000" cy="6858016"/>
          </a:xfrm>
          <a:prstGeom prst="rect">
            <a:avLst/>
          </a:prstGeom>
          <a:noFill/>
        </p:spPr>
      </p:pic>
    </p:spTree>
  </p:cSld>
  <p:clrMapOvr>
    <a:masterClrMapping/>
  </p:clrMapOvr>
  <p:transition spd="slow"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43042" y="1357298"/>
            <a:ext cx="7286676" cy="5293757"/>
          </a:xfrm>
          <a:prstGeom prst="rect">
            <a:avLst/>
          </a:prstGeom>
        </p:spPr>
        <p:txBody>
          <a:bodyPr wrap="square">
            <a:spAutoFit/>
          </a:bodyPr>
          <a:lstStyle/>
          <a:p>
            <a:r>
              <a:rPr lang="es-ES" sz="2000" b="1" dirty="0">
                <a:latin typeface="Agency FB" pitchFamily="34" charset="0"/>
              </a:rPr>
              <a:t>A principios de año Paul </a:t>
            </a:r>
            <a:r>
              <a:rPr lang="es-ES" sz="2000" b="1" dirty="0" err="1">
                <a:latin typeface="Agency FB" pitchFamily="34" charset="0"/>
              </a:rPr>
              <a:t>Hellyer</a:t>
            </a:r>
            <a:r>
              <a:rPr lang="es-ES" sz="2000" b="1" dirty="0">
                <a:latin typeface="Agency FB" pitchFamily="34" charset="0"/>
              </a:rPr>
              <a:t>, ex ministro de Defensa de Canadá, sorprendió a la opinión pública afirmando que </a:t>
            </a:r>
            <a:r>
              <a:rPr lang="es-ES" sz="2000" b="1" i="1" dirty="0">
                <a:latin typeface="Agency FB" pitchFamily="34" charset="0"/>
              </a:rPr>
              <a:t>“varias razas extraterrestres conviven con los humanos en la Tierra y están cooperando activamente con el gobierno de los Estados Unidos”</a:t>
            </a:r>
            <a:r>
              <a:rPr lang="es-ES" sz="2000" b="1" dirty="0">
                <a:latin typeface="Agency FB" pitchFamily="34" charset="0"/>
              </a:rPr>
              <a:t>. Aunque esta controvertida afirmación no es nada nuevo para los teóricos de la conspiración, sí que sorprendió al ofrecer detalles específicos sobre los objetos de estos seres extraterrestres en nuestro planeta.</a:t>
            </a:r>
          </a:p>
          <a:p>
            <a:r>
              <a:rPr lang="es-ES" sz="2000" b="1" dirty="0">
                <a:latin typeface="Agency FB" pitchFamily="34" charset="0"/>
              </a:rPr>
              <a:t>Pero muy a lo contrario de convertirse en una simple noticia dirigida única y exclusivamente para los amantes de la ufología y </a:t>
            </a:r>
            <a:r>
              <a:rPr lang="es-ES" sz="2000" b="1" dirty="0" err="1">
                <a:latin typeface="Agency FB" pitchFamily="34" charset="0"/>
              </a:rPr>
              <a:t>conspiranoicos</a:t>
            </a:r>
            <a:r>
              <a:rPr lang="es-ES" sz="2000" b="1" dirty="0">
                <a:latin typeface="Agency FB" pitchFamily="34" charset="0"/>
              </a:rPr>
              <a:t>, ahora los medios de comunicación se han hecho eco de una nueva noticia divulgada por </a:t>
            </a:r>
            <a:r>
              <a:rPr lang="es-ES" sz="2000" b="1" dirty="0" err="1">
                <a:latin typeface="Agency FB" pitchFamily="34" charset="0"/>
              </a:rPr>
              <a:t>Fars</a:t>
            </a:r>
            <a:r>
              <a:rPr lang="es-ES" sz="2000" b="1" dirty="0">
                <a:latin typeface="Agency FB" pitchFamily="34" charset="0"/>
              </a:rPr>
              <a:t> Noticias, donde el ya famoso ex contratista de la Agencia de Seguridad Nacional (NSA) Edward </a:t>
            </a:r>
            <a:r>
              <a:rPr lang="es-ES" sz="2000" b="1" dirty="0" err="1">
                <a:latin typeface="Agency FB" pitchFamily="34" charset="0"/>
              </a:rPr>
              <a:t>Snowden</a:t>
            </a:r>
            <a:r>
              <a:rPr lang="es-ES" sz="2000" b="1" dirty="0">
                <a:latin typeface="Agency FB" pitchFamily="34" charset="0"/>
              </a:rPr>
              <a:t> ha aportado nueva documentación que prueba la existencia de</a:t>
            </a:r>
            <a:r>
              <a:rPr lang="es-ES" sz="2000" b="1" i="1" dirty="0">
                <a:latin typeface="Agency FB" pitchFamily="34" charset="0"/>
              </a:rPr>
              <a:t> “una agenda de inteligencia extraterrestre para controlar la política nacional e internacional de los Estados Unidos desde 1945”</a:t>
            </a:r>
            <a:r>
              <a:rPr lang="es-ES" sz="2000" b="1" dirty="0">
                <a:latin typeface="Agency FB" pitchFamily="34" charset="0"/>
              </a:rPr>
              <a:t>. ¿Una nueva evidencia de la existencia de seres extraterrestres en nuestro planeta? ¿O una nueva falsa noticia?</a:t>
            </a:r>
          </a:p>
          <a:p>
            <a:r>
              <a:rPr lang="es-ES" sz="2000" b="1" dirty="0">
                <a:latin typeface="Agency FB" pitchFamily="34" charset="0"/>
              </a:rPr>
              <a:t>Seres extraterrestres controlan nuestro mundo</a:t>
            </a:r>
          </a:p>
          <a:p>
            <a:r>
              <a:rPr lang="es-ES" b="1" dirty="0"/>
              <a:t> </a:t>
            </a:r>
            <a:endParaRPr lang="es-ES" dirty="0"/>
          </a:p>
        </p:txBody>
      </p:sp>
      <p:pic>
        <p:nvPicPr>
          <p:cNvPr id="3" name="Picture 2" descr="http://2.bp.blogspot.com/-6dmLlg2K3I0/VP328sMnhYI/AAAAAAACibA/3jTt--mJNO0/s400/ilusiones-opticas-03.gif"/>
          <p:cNvPicPr>
            <a:picLocks noChangeAspect="1" noChangeArrowheads="1" noCrop="1"/>
          </p:cNvPicPr>
          <p:nvPr/>
        </p:nvPicPr>
        <p:blipFill>
          <a:blip r:embed="rId2">
            <a:duotone>
              <a:prstClr val="black"/>
              <a:schemeClr val="accent5">
                <a:tint val="45000"/>
                <a:satMod val="400000"/>
              </a:schemeClr>
            </a:duotone>
          </a:blip>
          <a:srcRect/>
          <a:stretch>
            <a:fillRect/>
          </a:stretch>
        </p:blipFill>
        <p:spPr bwMode="auto">
          <a:xfrm>
            <a:off x="0" y="0"/>
            <a:ext cx="9144000" cy="6858016"/>
          </a:xfrm>
          <a:prstGeom prst="rect">
            <a:avLst/>
          </a:prstGeom>
          <a:noFill/>
        </p:spPr>
      </p:pic>
    </p:spTree>
  </p:cSld>
  <p:clrMapOvr>
    <a:masterClrMapping/>
  </p:clrMapOvr>
  <p:transition spd="slow" advTm="5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28794" y="1142984"/>
            <a:ext cx="6858000" cy="5078313"/>
          </a:xfrm>
          <a:prstGeom prst="rect">
            <a:avLst/>
          </a:prstGeom>
        </p:spPr>
        <p:txBody>
          <a:bodyPr wrap="square">
            <a:spAutoFit/>
          </a:bodyPr>
          <a:lstStyle/>
          <a:p>
            <a:r>
              <a:rPr lang="es-ES" b="1" dirty="0" smtClean="0">
                <a:latin typeface="Agency FB" pitchFamily="34" charset="0"/>
              </a:rPr>
              <a:t>El gobierno de Estados Unidos ha estado dirigido en secreto por un </a:t>
            </a:r>
            <a:r>
              <a:rPr lang="es-ES" b="1" i="1" dirty="0" smtClean="0">
                <a:latin typeface="Agency FB" pitchFamily="34" charset="0"/>
              </a:rPr>
              <a:t>“gobierno extraterrestre en la sombra”</a:t>
            </a:r>
            <a:r>
              <a:rPr lang="es-ES" b="1" dirty="0" smtClean="0">
                <a:latin typeface="Agency FB" pitchFamily="34" charset="0"/>
              </a:rPr>
              <a:t> desde 1945. Al parecer, estos seres extraterrestres tendrían su base en Nevada, pero lo más sorprendente es que habrían previamente ayudado a la Alemania Nazi de Hitler en </a:t>
            </a:r>
            <a:r>
              <a:rPr lang="es-ES" b="1" dirty="0" smtClean="0">
                <a:latin typeface="Agency FB" pitchFamily="34" charset="0"/>
              </a:rPr>
              <a:t>1940</a:t>
            </a:r>
            <a:r>
              <a:rPr lang="es-ES" b="1" dirty="0" smtClean="0">
                <a:latin typeface="Agency FB" pitchFamily="34" charset="0"/>
              </a:rPr>
              <a:t>. Los supuestos documentos añaden que los controvertidos programas de la NSA son en realidad una herramienta para que los seres extraterrestres puedan ocultar su presencia en la Tierra y así poder ejecutar su plan secreto para la dominación global.</a:t>
            </a:r>
          </a:p>
          <a:p>
            <a:r>
              <a:rPr lang="es-ES" b="1" i="1" dirty="0" smtClean="0">
                <a:latin typeface="Agency FB" pitchFamily="34" charset="0"/>
              </a:rPr>
              <a:t>“Los documentos de </a:t>
            </a:r>
            <a:r>
              <a:rPr lang="es-ES" b="1" i="1" dirty="0" err="1" smtClean="0">
                <a:latin typeface="Agency FB" pitchFamily="34" charset="0"/>
              </a:rPr>
              <a:t>Snowden</a:t>
            </a:r>
            <a:r>
              <a:rPr lang="es-ES" b="1" i="1" dirty="0" smtClean="0">
                <a:latin typeface="Agency FB" pitchFamily="34" charset="0"/>
              </a:rPr>
              <a:t> confirman aún más, según dice el informe, los “Altos Blancos”(referente a los nórdicos) se reunieron en varias ocasiones en 1954 con el presidente de los EE.UU. Dwight D. Eisenhower en el que el “régimen de secreto”, actualmente en el poder sobre América, fue ya establecido.</a:t>
            </a:r>
            <a:endParaRPr lang="es-ES" b="1" dirty="0" smtClean="0">
              <a:latin typeface="Agency FB" pitchFamily="34" charset="0"/>
            </a:endParaRPr>
          </a:p>
          <a:p>
            <a:r>
              <a:rPr lang="es-ES" b="1" i="1" dirty="0">
                <a:latin typeface="Agency FB" pitchFamily="34" charset="0"/>
              </a:rPr>
              <a:t> </a:t>
            </a:r>
            <a:endParaRPr lang="es-ES" b="1" dirty="0">
              <a:latin typeface="Agency FB" pitchFamily="34" charset="0"/>
            </a:endParaRPr>
          </a:p>
          <a:p>
            <a:r>
              <a:rPr lang="es-ES" b="1" i="1" dirty="0">
                <a:latin typeface="Agency FB" pitchFamily="34" charset="0"/>
              </a:rPr>
              <a:t>Pero lo más preocupante, es que este informe advierte, que la agenda llamada “Altos Blancos” han implementado el poder del “régimen de secreto” en los Estados Unidos pidiendo la creación de un sistema de vigilancia electrónica global destinado a ocultar toda la verdadera información sobre su presencia aquí en la tierra desde su llegada, en lo que uno de los documentos de </a:t>
            </a:r>
            <a:r>
              <a:rPr lang="es-ES" b="1" i="1" dirty="0" err="1">
                <a:latin typeface="Agency FB" pitchFamily="34" charset="0"/>
              </a:rPr>
              <a:t>Snowden</a:t>
            </a:r>
            <a:r>
              <a:rPr lang="es-ES" b="1" i="1" dirty="0">
                <a:latin typeface="Agency FB" pitchFamily="34" charset="0"/>
              </a:rPr>
              <a:t> llama la “fase final” de su plan final para la total asimilación y el dominio mundial”</a:t>
            </a:r>
            <a:r>
              <a:rPr lang="es-ES" b="1" dirty="0">
                <a:latin typeface="Agency FB" pitchFamily="34" charset="0"/>
              </a:rPr>
              <a:t>, según detallan la web de noticas </a:t>
            </a:r>
            <a:r>
              <a:rPr lang="es-ES" b="1" dirty="0" err="1">
                <a:latin typeface="Agency FB" pitchFamily="34" charset="0"/>
              </a:rPr>
              <a:t>Fars</a:t>
            </a:r>
            <a:r>
              <a:rPr lang="es-ES" b="1" dirty="0">
                <a:latin typeface="Agency FB" pitchFamily="34" charset="0"/>
              </a:rPr>
              <a:t>.</a:t>
            </a:r>
          </a:p>
        </p:txBody>
      </p:sp>
      <p:pic>
        <p:nvPicPr>
          <p:cNvPr id="4"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2">
                <a:tint val="45000"/>
                <a:satMod val="400000"/>
              </a:schemeClr>
            </a:duotone>
            <a:lum bright="-32000" contrast="100000"/>
          </a:blip>
          <a:srcRect/>
          <a:stretch>
            <a:fillRect/>
          </a:stretch>
        </p:blipFill>
        <p:spPr bwMode="auto">
          <a:xfrm>
            <a:off x="-1" y="0"/>
            <a:ext cx="9144001" cy="6858000"/>
          </a:xfrm>
          <a:prstGeom prst="rect">
            <a:avLst/>
          </a:prstGeom>
          <a:noFill/>
        </p:spPr>
      </p:pic>
    </p:spTree>
  </p:cSld>
  <p:clrMapOvr>
    <a:masterClrMapping/>
  </p:clrMapOvr>
  <p:transition spd="slow" advTm="61000">
    <p:dissolve/>
    <p:sndAc>
      <p:stSnd>
        <p:snd r:embed="rId2" name="los pekeniques - embustero y bailarin(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after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blogs.tn.com.ar/creeroreventar/files/2012/01/obama_ovni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4572000" y="5214950"/>
            <a:ext cx="4214842" cy="1200329"/>
          </a:xfrm>
          <a:prstGeom prst="rect">
            <a:avLst/>
          </a:prstGeom>
        </p:spPr>
        <p:txBody>
          <a:bodyPr wrap="square">
            <a:spAutoFit/>
          </a:bodyPr>
          <a:lstStyle/>
          <a:p>
            <a:r>
              <a:rPr lang="es-ES" b="1" dirty="0">
                <a:solidFill>
                  <a:srgbClr val="FF0000"/>
                </a:solidFill>
                <a:latin typeface="Agency FB" pitchFamily="34" charset="0"/>
              </a:rPr>
              <a:t>YA EXISTEN TEORÍAS CONSPIRATIVAS SOBRE UN PROYECTO INVASIVO EXTRATERRESTRE QUE PODRÍA TENER AL ACTUAL PRESIDENTE ESTADOUNIDENSE COMO EJE FUNDAMENTAL</a:t>
            </a:r>
            <a:r>
              <a:rPr lang="es-ES" dirty="0" smtClean="0">
                <a:solidFill>
                  <a:srgbClr val="FF0000"/>
                </a:solidFill>
                <a:latin typeface="Agency FB" pitchFamily="34" charset="0"/>
              </a:rPr>
              <a:t>.</a:t>
            </a:r>
            <a:endParaRPr lang="es-ES" dirty="0">
              <a:solidFill>
                <a:srgbClr val="FF0000"/>
              </a:solidFill>
              <a:latin typeface="Agency FB" pitchFamily="34" charset="0"/>
            </a:endParaRPr>
          </a:p>
        </p:txBody>
      </p:sp>
    </p:spTree>
  </p:cSld>
  <p:clrMapOvr>
    <a:masterClrMapping/>
  </p:clrMapOvr>
  <p:transition spd="slow" advTm="14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ovni1.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6" name="5 Rectángulo"/>
          <p:cNvSpPr/>
          <p:nvPr/>
        </p:nvSpPr>
        <p:spPr>
          <a:xfrm>
            <a:off x="1000100" y="1071546"/>
            <a:ext cx="6742532" cy="3785634"/>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 ABRAZO,</a:t>
            </a:r>
          </a:p>
          <a:p>
            <a:pPr lvl="1" algn="ctr">
              <a:defRPr/>
            </a:pPr>
            <a:endPar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glow rad="228600">
                    <a:schemeClr val="accent2">
                      <a:satMod val="175000"/>
                      <a:alpha val="40000"/>
                    </a:schemeClr>
                  </a:glow>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email"/>
          <a:srcRect/>
          <a:stretch>
            <a:fillRect/>
          </a:stretch>
        </p:blipFill>
        <p:spPr bwMode="auto">
          <a:xfrm>
            <a:off x="357158" y="5357826"/>
            <a:ext cx="890339" cy="1052512"/>
          </a:xfrm>
          <a:prstGeom prst="rect">
            <a:avLst/>
          </a:prstGeom>
          <a:noFill/>
          <a:ln w="38100">
            <a:solidFill>
              <a:srgbClr val="1CDEF8"/>
            </a:solidFill>
            <a:miter lim="800000"/>
            <a:headEnd/>
            <a:tailEnd/>
          </a:ln>
        </p:spPr>
      </p:pic>
      <p:sp>
        <p:nvSpPr>
          <p:cNvPr id="15" name="14 Rectángulo"/>
          <p:cNvSpPr/>
          <p:nvPr/>
        </p:nvSpPr>
        <p:spPr>
          <a:xfrm>
            <a:off x="1285852" y="5929330"/>
            <a:ext cx="3071834" cy="523220"/>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LUIS</a:t>
            </a:r>
          </a:p>
        </p:txBody>
      </p:sp>
      <p:sp>
        <p:nvSpPr>
          <p:cNvPr id="11" name="10 CuadroTexto"/>
          <p:cNvSpPr txBox="1"/>
          <p:nvPr/>
        </p:nvSpPr>
        <p:spPr>
          <a:xfrm>
            <a:off x="428596" y="500042"/>
            <a:ext cx="2270173" cy="830997"/>
          </a:xfrm>
          <a:prstGeom prst="rect">
            <a:avLst/>
          </a:prstGeom>
          <a:noFill/>
        </p:spPr>
        <p:txBody>
          <a:bodyPr wrap="none" rtlCol="0">
            <a:spAutoFit/>
          </a:bodyPr>
          <a:lstStyle/>
          <a:p>
            <a:r>
              <a:rPr lang="es-ES" sz="2400" b="1" dirty="0" smtClean="0">
                <a:solidFill>
                  <a:srgbClr val="FFFF00"/>
                </a:solidFill>
                <a:latin typeface="Agency FB" pitchFamily="34" charset="0"/>
              </a:rPr>
              <a:t>TEXTOS E IMÁGENES</a:t>
            </a:r>
          </a:p>
          <a:p>
            <a:pPr algn="ctr"/>
            <a:r>
              <a:rPr lang="es-ES" sz="2400" b="1" dirty="0" smtClean="0">
                <a:solidFill>
                  <a:srgbClr val="FFFF00"/>
                </a:solidFill>
                <a:latin typeface="Agency FB" pitchFamily="34" charset="0"/>
              </a:rPr>
              <a:t> DE LA RED</a:t>
            </a:r>
            <a:endParaRPr lang="es-ES" sz="2400" b="1" dirty="0">
              <a:solidFill>
                <a:srgbClr val="FFFF00"/>
              </a:solidFill>
              <a:latin typeface="Agency FB" pitchFamily="34" charset="0"/>
            </a:endParaRP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8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par>
                          <p:cTn id="20" fill="hold">
                            <p:stCondLst>
                              <p:cond delay="16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3" end="3"/>
                                            </p:txEl>
                                          </p:spTgt>
                                        </p:tgtEl>
                                        <p:attrNameLst>
                                          <p:attrName>style.visibility</p:attrName>
                                        </p:attrNameLst>
                                      </p:cBhvr>
                                      <p:to>
                                        <p:strVal val="visible"/>
                                      </p:to>
                                    </p:set>
                                    <p:anim calcmode="lin" valueType="num">
                                      <p:cBhvr>
                                        <p:cTn id="23"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25"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xEl>
                                              <p:pRg st="3" end="3"/>
                                            </p:txEl>
                                          </p:spTgt>
                                        </p:tgtEl>
                                      </p:cBhvr>
                                    </p:animEffect>
                                  </p:childTnLst>
                                </p:cTn>
                              </p:par>
                            </p:childTnLst>
                          </p:cTn>
                        </p:par>
                        <p:par>
                          <p:cTn id="28" fill="hold">
                            <p:stCondLst>
                              <p:cond delay="25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p:cTn id="31" dur="500" fill="hold"/>
                                        <p:tgtEl>
                                          <p:spTgt spid="6">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xEl>
                                              <p:pRg st="4" end="4"/>
                                            </p:txEl>
                                          </p:spTgt>
                                        </p:tgtEl>
                                        <p:attrNameLst>
                                          <p:attrName>ppt_y</p:attrName>
                                        </p:attrNameLst>
                                      </p:cBhvr>
                                      <p:tavLst>
                                        <p:tav tm="0">
                                          <p:val>
                                            <p:strVal val="#ppt_y"/>
                                          </p:val>
                                        </p:tav>
                                        <p:tav tm="100000">
                                          <p:val>
                                            <p:strVal val="#ppt_y"/>
                                          </p:val>
                                        </p:tav>
                                      </p:tavLst>
                                    </p:anim>
                                    <p:anim calcmode="lin" valueType="num">
                                      <p:cBhvr>
                                        <p:cTn id="33" dur="500" fill="hold"/>
                                        <p:tgtEl>
                                          <p:spTgt spid="6">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XTRATERREST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EXTRATERRESTRES</Template>
  <TotalTime>38</TotalTime>
  <Words>1179</Words>
  <Application>Microsoft Office PowerPoint</Application>
  <PresentationFormat>Presentación en pantalla (4:3)</PresentationFormat>
  <Paragraphs>85</Paragraphs>
  <Slides>53</Slides>
  <Notes>0</Notes>
  <HiddenSlides>0</HiddenSlides>
  <MMClips>0</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EXTRATERRESTRES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32</cp:revision>
  <dcterms:created xsi:type="dcterms:W3CDTF">2016-03-10T13:33:10Z</dcterms:created>
  <dcterms:modified xsi:type="dcterms:W3CDTF">2016-03-10T14:11:29Z</dcterms:modified>
</cp:coreProperties>
</file>