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5"/>
  </p:notesMasterIdLst>
  <p:sldIdLst>
    <p:sldId id="327" r:id="rId3"/>
    <p:sldId id="455" r:id="rId4"/>
    <p:sldId id="535" r:id="rId5"/>
    <p:sldId id="457" r:id="rId6"/>
    <p:sldId id="458" r:id="rId7"/>
    <p:sldId id="459" r:id="rId8"/>
    <p:sldId id="511" r:id="rId9"/>
    <p:sldId id="461" r:id="rId10"/>
    <p:sldId id="462" r:id="rId11"/>
    <p:sldId id="463" r:id="rId12"/>
    <p:sldId id="464" r:id="rId13"/>
    <p:sldId id="465" r:id="rId14"/>
    <p:sldId id="466" r:id="rId15"/>
    <p:sldId id="467" r:id="rId16"/>
    <p:sldId id="569" r:id="rId17"/>
    <p:sldId id="469" r:id="rId18"/>
    <p:sldId id="470" r:id="rId19"/>
    <p:sldId id="471" r:id="rId20"/>
    <p:sldId id="472" r:id="rId21"/>
    <p:sldId id="473" r:id="rId22"/>
    <p:sldId id="474" r:id="rId23"/>
    <p:sldId id="475" r:id="rId24"/>
    <p:sldId id="476" r:id="rId25"/>
    <p:sldId id="477" r:id="rId26"/>
    <p:sldId id="478" r:id="rId27"/>
    <p:sldId id="479" r:id="rId28"/>
    <p:sldId id="480" r:id="rId29"/>
    <p:sldId id="481" r:id="rId30"/>
    <p:sldId id="486" r:id="rId31"/>
    <p:sldId id="489" r:id="rId32"/>
    <p:sldId id="482" r:id="rId33"/>
    <p:sldId id="483" r:id="rId34"/>
    <p:sldId id="484" r:id="rId35"/>
    <p:sldId id="485" r:id="rId36"/>
    <p:sldId id="492" r:id="rId37"/>
    <p:sldId id="493" r:id="rId38"/>
    <p:sldId id="487" r:id="rId39"/>
    <p:sldId id="488" r:id="rId40"/>
    <p:sldId id="581" r:id="rId41"/>
    <p:sldId id="491" r:id="rId42"/>
    <p:sldId id="396" r:id="rId43"/>
    <p:sldId id="582" r:id="rId44"/>
  </p:sldIdLst>
  <p:sldSz cx="92900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r0shb2Q57M4mwCuUNYsQhQ" hashData="aOOdptm8gusOuxnuzSI4wwYNx4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914" y="-882"/>
      </p:cViewPr>
      <p:guideLst>
        <p:guide orient="horz" pos="2160"/>
        <p:guide pos="292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2374C-EF79-4D7A-851C-035D885BC7C5}" type="datetimeFigureOut">
              <a:rPr lang="es-ES" smtClean="0"/>
              <a:pPr/>
              <a:t>05/05/2017</a:t>
            </a:fld>
            <a:endParaRPr lang="es-ES"/>
          </a:p>
        </p:txBody>
      </p:sp>
      <p:sp>
        <p:nvSpPr>
          <p:cNvPr id="4" name="3 Marcador de imagen de diapositiva"/>
          <p:cNvSpPr>
            <a:spLocks noGrp="1" noRot="1" noChangeAspect="1"/>
          </p:cNvSpPr>
          <p:nvPr>
            <p:ph type="sldImg" idx="2"/>
          </p:nvPr>
        </p:nvSpPr>
        <p:spPr>
          <a:xfrm>
            <a:off x="1106488" y="685800"/>
            <a:ext cx="46450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312759-A76D-420F-9540-9A6F41CB60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2"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05/05/2017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05/05/2017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33851" y="4406903"/>
            <a:ext cx="7896542"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33851" y="2906713"/>
            <a:ext cx="789654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269A8C-CE51-431C-974F-91CF945F7564}" type="datetimeFigureOut">
              <a:rPr lang="es-ES" smtClean="0"/>
              <a:pPr/>
              <a:t>05/05/2017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64503"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722442"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269A8C-CE51-431C-974F-91CF945F7564}" type="datetimeFigureOut">
              <a:rPr lang="es-ES" smtClean="0"/>
              <a:pPr/>
              <a:t>05/05/2017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535113"/>
            <a:ext cx="410471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64503" y="2174875"/>
            <a:ext cx="410471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719217" y="1535113"/>
            <a:ext cx="41063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719217" y="2174875"/>
            <a:ext cx="41063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269A8C-CE51-431C-974F-91CF945F7564}" type="datetimeFigureOut">
              <a:rPr lang="es-ES" smtClean="0"/>
              <a:pPr/>
              <a:t>05/05/2017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269A8C-CE51-431C-974F-91CF945F7564}" type="datetimeFigureOut">
              <a:rPr lang="es-ES" smtClean="0"/>
              <a:pPr/>
              <a:t>05/05/2017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269A8C-CE51-431C-974F-91CF945F7564}" type="datetimeFigureOut">
              <a:rPr lang="es-ES" smtClean="0"/>
              <a:pPr/>
              <a:t>05/05/2017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4504" y="273050"/>
            <a:ext cx="305636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632153" y="273053"/>
            <a:ext cx="519339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64504" y="1435103"/>
            <a:ext cx="30563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05/05/2017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0915" y="4800600"/>
            <a:ext cx="55740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820915" y="612775"/>
            <a:ext cx="557403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820915" y="5367338"/>
            <a:ext cx="55740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05/05/2017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05/05/2017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35287" y="274641"/>
            <a:ext cx="209026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64503" y="274641"/>
            <a:ext cx="611595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05/05/2017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3"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0">
              <a:srgbClr val="FFFF00"/>
            </a:gs>
            <a:gs pos="25000">
              <a:srgbClr val="7030A0"/>
            </a:gs>
            <a:gs pos="75000">
              <a:srgbClr val="0087E6"/>
            </a:gs>
            <a:gs pos="100000">
              <a:srgbClr val="005CBF"/>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64503" y="274638"/>
            <a:ext cx="836104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600203"/>
            <a:ext cx="836104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64503" y="6356353"/>
            <a:ext cx="216767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9A8C-CE51-431C-974F-91CF945F7564}" type="datetimeFigureOut">
              <a:rPr lang="es-ES" smtClean="0"/>
              <a:pPr/>
              <a:t>05/05/2017</a:t>
            </a:fld>
            <a:endParaRPr lang="es-ES"/>
          </a:p>
        </p:txBody>
      </p:sp>
      <p:sp>
        <p:nvSpPr>
          <p:cNvPr id="5" name="4 Marcador de pie de página"/>
          <p:cNvSpPr>
            <a:spLocks noGrp="1"/>
          </p:cNvSpPr>
          <p:nvPr>
            <p:ph type="ftr" sz="quarter" idx="3"/>
          </p:nvPr>
        </p:nvSpPr>
        <p:spPr>
          <a:xfrm>
            <a:off x="3174101" y="6356353"/>
            <a:ext cx="294184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657869" y="6356353"/>
            <a:ext cx="216767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B2CDB-ADF7-49E9-96EF-3874CD6D367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64503" y="6245225"/>
            <a:ext cx="216767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3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30.jpeg"/><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1.jpeg"/><Relationship Id="rId4" Type="http://schemas.openxmlformats.org/officeDocument/2006/relationships/image" Target="../media/image2.gif"/></Relationships>
</file>

<file path=ppt/slides/_rels/slide42.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vk.com/mispps" TargetMode="External"/><Relationship Id="rId3" Type="http://schemas.openxmlformats.org/officeDocument/2006/relationships/image" Target="../media/image32.png"/><Relationship Id="rId7" Type="http://schemas.openxmlformats.org/officeDocument/2006/relationships/hyperlink" Target="https://www.facebook.com/mispps" TargetMode="External"/><Relationship Id="rId12" Type="http://schemas.openxmlformats.org/officeDocument/2006/relationships/image" Target="../media/image3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4.png"/><Relationship Id="rId11" Type="http://schemas.openxmlformats.org/officeDocument/2006/relationships/hyperlink" Target="https://plus.google.com/+Mispps/" TargetMode="External"/><Relationship Id="rId5" Type="http://schemas.openxmlformats.org/officeDocument/2006/relationships/image" Target="../media/image33.png"/><Relationship Id="rId10" Type="http://schemas.openxmlformats.org/officeDocument/2006/relationships/image" Target="../media/image3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1" y="0"/>
            <a:ext cx="929005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3642" y="3393645"/>
            <a:ext cx="6858000" cy="7071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825691" y="3393641"/>
            <a:ext cx="6858000" cy="70718"/>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3"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3" y="6783312"/>
            <a:ext cx="9290050" cy="74688"/>
          </a:xfrm>
          <a:prstGeom prst="rect">
            <a:avLst/>
          </a:prstGeom>
          <a:noFill/>
          <a:ln w="9525">
            <a:noFill/>
            <a:miter lim="800000"/>
            <a:headEnd/>
            <a:tailEnd/>
          </a:ln>
        </p:spPr>
      </p:pic>
      <p:sp>
        <p:nvSpPr>
          <p:cNvPr id="155665" name="Rectangle 17"/>
          <p:cNvSpPr>
            <a:spLocks noChangeArrowheads="1"/>
          </p:cNvSpPr>
          <p:nvPr/>
        </p:nvSpPr>
        <p:spPr bwMode="auto">
          <a:xfrm>
            <a:off x="362864" y="5857895"/>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362865" y="5715019"/>
            <a:ext cx="710260" cy="766986"/>
          </a:xfrm>
          <a:prstGeom prst="rect">
            <a:avLst/>
          </a:prstGeom>
          <a:noFill/>
          <a:ln w="38100">
            <a:solidFill>
              <a:srgbClr val="1CDEF8"/>
            </a:solidFill>
            <a:miter lim="800000"/>
            <a:headEnd/>
            <a:tailEnd/>
          </a:ln>
        </p:spPr>
      </p:pic>
      <p:sp>
        <p:nvSpPr>
          <p:cNvPr id="19" name="18 Rectángulo"/>
          <p:cNvSpPr/>
          <p:nvPr/>
        </p:nvSpPr>
        <p:spPr>
          <a:xfrm>
            <a:off x="2011985" y="4572012"/>
            <a:ext cx="273522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358877" y="1071546"/>
            <a:ext cx="6715172"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Extrañas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formas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morir</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288335" y="5611366"/>
            <a:ext cx="2040922" cy="934064"/>
          </a:xfrm>
          <a:prstGeom prst="rect">
            <a:avLst/>
          </a:prstGeom>
          <a:noFill/>
        </p:spPr>
      </p:pic>
      <p:pic>
        <p:nvPicPr>
          <p:cNvPr id="14" name="Picture 8"/>
          <p:cNvPicPr>
            <a:picLocks noChangeAspect="1" noChangeArrowheads="1"/>
          </p:cNvPicPr>
          <p:nvPr/>
        </p:nvPicPr>
        <p:blipFill>
          <a:blip r:embed="rId7" cstate="print"/>
          <a:srcRect/>
          <a:stretch>
            <a:fillRect/>
          </a:stretch>
        </p:blipFill>
        <p:spPr bwMode="auto">
          <a:xfrm>
            <a:off x="501621" y="857232"/>
            <a:ext cx="1041905"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182379" y="188640"/>
            <a:ext cx="793525" cy="1066800"/>
          </a:xfrm>
          <a:prstGeom prst="rect">
            <a:avLst/>
          </a:prstGeom>
          <a:noFill/>
          <a:ln w="9525">
            <a:noFill/>
            <a:miter lim="800000"/>
            <a:headEnd/>
            <a:tailEnd/>
          </a:ln>
        </p:spPr>
      </p:pic>
    </p:spTree>
  </p:cSld>
  <p:clrMapOvr>
    <a:masterClrMapping/>
  </p:clrMapOvr>
  <p:transition spd="slow" advTm="12000">
    <p:random/>
    <p:sndAc>
      <p:stSnd>
        <p:snd r:embed="rId2" name="musica fondo suspen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644629" y="1714488"/>
            <a:ext cx="6180164" cy="4401205"/>
          </a:xfrm>
          <a:prstGeom prst="rect">
            <a:avLst/>
          </a:prstGeom>
        </p:spPr>
        <p:txBody>
          <a:bodyPr wrap="square">
            <a:spAutoFit/>
          </a:bodyPr>
          <a:lstStyle/>
          <a:p>
            <a:pPr algn="ctr"/>
            <a:r>
              <a:rPr lang="es-ES" sz="4000" b="1" dirty="0" smtClean="0">
                <a:latin typeface="Curlz MT" pitchFamily="82" charset="0"/>
              </a:rPr>
              <a:t>las formas mas EXTRAÑAS en que han muerto </a:t>
            </a:r>
            <a:r>
              <a:rPr lang="es-ES" sz="4000" b="1" dirty="0" err="1" smtClean="0">
                <a:latin typeface="Curlz MT" pitchFamily="82" charset="0"/>
              </a:rPr>
              <a:t>algúnas</a:t>
            </a:r>
            <a:r>
              <a:rPr lang="es-ES" sz="4000" b="1" dirty="0" smtClean="0">
                <a:latin typeface="Curlz MT" pitchFamily="82" charset="0"/>
              </a:rPr>
              <a:t> personas</a:t>
            </a:r>
          </a:p>
          <a:p>
            <a:pPr algn="ctr"/>
            <a:r>
              <a:rPr lang="es-ES" sz="4000" dirty="0" smtClean="0">
                <a:latin typeface="Curlz MT" pitchFamily="82" charset="0"/>
              </a:rPr>
              <a:t>Ten en cuenta que muchas de las descripciones de las muertes de estas personas son gráficas y pueden perturbarte.</a:t>
            </a:r>
            <a:endParaRPr lang="es-ES" sz="4000" dirty="0">
              <a:latin typeface="Curlz MT" pitchFamily="82" charset="0"/>
            </a:endParaRPr>
          </a:p>
        </p:txBody>
      </p:sp>
      <p:sp>
        <p:nvSpPr>
          <p:cNvPr id="5" name="2 Rectángulo"/>
          <p:cNvSpPr/>
          <p:nvPr/>
        </p:nvSpPr>
        <p:spPr>
          <a:xfrm>
            <a:off x="0"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8" name="Picture 4" descr="pc12"/>
          <p:cNvPicPr>
            <a:picLocks noChangeAspect="1" noChangeArrowheads="1" noCrop="1"/>
          </p:cNvPicPr>
          <p:nvPr/>
        </p:nvPicPr>
        <p:blipFill>
          <a:blip r:embed="rId2"/>
          <a:srcRect/>
          <a:stretch>
            <a:fillRect/>
          </a:stretch>
        </p:blipFill>
        <p:spPr bwMode="auto">
          <a:xfrm>
            <a:off x="287307" y="5572140"/>
            <a:ext cx="1161439" cy="958850"/>
          </a:xfrm>
          <a:prstGeom prst="rect">
            <a:avLst/>
          </a:prstGeom>
          <a:noFill/>
          <a:ln w="9525">
            <a:noFill/>
            <a:miter lim="800000"/>
            <a:headEnd/>
            <a:tailEnd/>
          </a:ln>
        </p:spPr>
      </p:pic>
      <p:sp>
        <p:nvSpPr>
          <p:cNvPr id="6"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s-cj5dDXguPxSam11ov23YOe8tMnV"/>
          <p:cNvPicPr>
            <a:picLocks noChangeAspect="1" noChangeArrowheads="1"/>
          </p:cNvPicPr>
          <p:nvPr/>
        </p:nvPicPr>
        <p:blipFill>
          <a:blip r:embed="rId2"/>
          <a:srcRect/>
          <a:stretch>
            <a:fillRect/>
          </a:stretch>
        </p:blipFill>
        <p:spPr bwMode="auto">
          <a:xfrm>
            <a:off x="-290314" y="0"/>
            <a:ext cx="9580364" cy="6858000"/>
          </a:xfrm>
          <a:prstGeom prst="rect">
            <a:avLst/>
          </a:prstGeom>
          <a:noFill/>
        </p:spPr>
      </p:pic>
      <p:sp>
        <p:nvSpPr>
          <p:cNvPr id="5" name="4 Marco"/>
          <p:cNvSpPr/>
          <p:nvPr/>
        </p:nvSpPr>
        <p:spPr>
          <a:xfrm>
            <a:off x="1" y="0"/>
            <a:ext cx="1088678"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61257" y="0"/>
            <a:ext cx="1088678"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322513" y="0"/>
            <a:ext cx="1088678"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483769" y="0"/>
            <a:ext cx="1088678"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645026" y="0"/>
            <a:ext cx="1088678"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5806282" y="0"/>
            <a:ext cx="1088678"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6967538" y="0"/>
            <a:ext cx="1088678"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8201373" y="0"/>
            <a:ext cx="1088677"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Rectángulo"/>
          <p:cNvSpPr/>
          <p:nvPr/>
        </p:nvSpPr>
        <p:spPr>
          <a:xfrm>
            <a:off x="215869" y="5000636"/>
            <a:ext cx="1563104" cy="1200329"/>
          </a:xfrm>
          <a:prstGeom prst="rect">
            <a:avLst/>
          </a:prstGeom>
        </p:spPr>
        <p:txBody>
          <a:bodyPr wrap="square">
            <a:spAutoFit/>
          </a:bodyPr>
          <a:lstStyle/>
          <a:p>
            <a:r>
              <a:rPr lang="es-ES" b="1" dirty="0" smtClean="0">
                <a:solidFill>
                  <a:schemeClr val="bg1"/>
                </a:solidFill>
              </a:rPr>
              <a:t>El hombre que murió de cáncer uterino.</a:t>
            </a:r>
            <a:endParaRPr lang="es-ES" b="1" dirty="0">
              <a:solidFill>
                <a:schemeClr val="bg1"/>
              </a:solidFill>
            </a:endParaRPr>
          </a:p>
        </p:txBody>
      </p:sp>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0" fill="hold"/>
                                        <p:tgtEl>
                                          <p:spTgt spid="13"/>
                                        </p:tgtEl>
                                        <p:attrNameLst>
                                          <p:attrName>ppt_w</p:attrName>
                                        </p:attrNameLst>
                                      </p:cBhvr>
                                      <p:tavLst>
                                        <p:tav tm="0">
                                          <p:val>
                                            <p:fltVal val="0"/>
                                          </p:val>
                                        </p:tav>
                                        <p:tav tm="100000">
                                          <p:val>
                                            <p:strVal val="#ppt_w"/>
                                          </p:val>
                                        </p:tav>
                                      </p:tavLst>
                                    </p:anim>
                                    <p:anim calcmode="lin" valueType="num">
                                      <p:cBhvr>
                                        <p:cTn id="40" dur="5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16067" y="1357298"/>
            <a:ext cx="6108726" cy="4154984"/>
          </a:xfrm>
          <a:prstGeom prst="rect">
            <a:avLst/>
          </a:prstGeom>
        </p:spPr>
        <p:txBody>
          <a:bodyPr wrap="square">
            <a:spAutoFit/>
          </a:bodyPr>
          <a:lstStyle/>
          <a:p>
            <a:r>
              <a:rPr lang="es-ES" sz="2400" dirty="0" smtClean="0">
                <a:latin typeface="Curlz MT" pitchFamily="82" charset="0"/>
              </a:rPr>
              <a:t>Cuando </a:t>
            </a:r>
            <a:r>
              <a:rPr lang="es-ES" sz="2400" dirty="0" err="1" smtClean="0">
                <a:latin typeface="Curlz MT" pitchFamily="82" charset="0"/>
              </a:rPr>
              <a:t>Vincent</a:t>
            </a:r>
            <a:r>
              <a:rPr lang="es-ES" sz="2400" dirty="0" smtClean="0">
                <a:latin typeface="Curlz MT" pitchFamily="82" charset="0"/>
              </a:rPr>
              <a:t> </a:t>
            </a:r>
            <a:r>
              <a:rPr lang="es-ES" sz="2400" dirty="0" err="1" smtClean="0">
                <a:latin typeface="Curlz MT" pitchFamily="82" charset="0"/>
              </a:rPr>
              <a:t>Liew</a:t>
            </a:r>
            <a:r>
              <a:rPr lang="es-ES" sz="2400" dirty="0" smtClean="0">
                <a:latin typeface="Curlz MT" pitchFamily="82" charset="0"/>
              </a:rPr>
              <a:t>, de 37 años, recibió un nuevo riñón en febrero de 2002, los médicos no sabían que su donante tenía cáncer. Cuando se enteraron, no había indicios de cáncer en el riñón. Además, el cáncer del donante estaba en su útero, por lo que el médico de </a:t>
            </a:r>
            <a:r>
              <a:rPr lang="es-ES" sz="2400" dirty="0" err="1" smtClean="0">
                <a:latin typeface="Curlz MT" pitchFamily="82" charset="0"/>
              </a:rPr>
              <a:t>Liew</a:t>
            </a:r>
            <a:r>
              <a:rPr lang="es-ES" sz="2400" dirty="0" smtClean="0">
                <a:latin typeface="Curlz MT" pitchFamily="82" charset="0"/>
              </a:rPr>
              <a:t> le dijo que había pocas posibilidades de que la enfermedad lo afectara.</a:t>
            </a:r>
          </a:p>
          <a:p>
            <a:r>
              <a:rPr lang="es-ES" sz="2400" dirty="0" smtClean="0">
                <a:latin typeface="Curlz MT" pitchFamily="82" charset="0"/>
              </a:rPr>
              <a:t>Pero cuando </a:t>
            </a:r>
            <a:r>
              <a:rPr lang="es-ES" sz="2400" dirty="0" err="1" smtClean="0">
                <a:latin typeface="Curlz MT" pitchFamily="82" charset="0"/>
              </a:rPr>
              <a:t>Liew</a:t>
            </a:r>
            <a:r>
              <a:rPr lang="es-ES" sz="2400" dirty="0" smtClean="0">
                <a:latin typeface="Curlz MT" pitchFamily="82" charset="0"/>
              </a:rPr>
              <a:t> murió en septiembre de 2002, el especialista en cáncer Robert </a:t>
            </a:r>
            <a:r>
              <a:rPr lang="es-ES" sz="2400" dirty="0" err="1" smtClean="0">
                <a:latin typeface="Curlz MT" pitchFamily="82" charset="0"/>
              </a:rPr>
              <a:t>Gelfand</a:t>
            </a:r>
            <a:r>
              <a:rPr lang="es-ES" sz="2400" dirty="0" smtClean="0">
                <a:latin typeface="Curlz MT" pitchFamily="82" charset="0"/>
              </a:rPr>
              <a:t> concluyó que él era una víctima de cáncer uterino, a pesar de no tener un útero.</a:t>
            </a:r>
            <a:endParaRPr lang="es-ES" sz="2400" dirty="0">
              <a:latin typeface="Curlz MT" pitchFamily="82" charset="0"/>
            </a:endParaRPr>
          </a:p>
        </p:txBody>
      </p:sp>
      <p:pic>
        <p:nvPicPr>
          <p:cNvPr id="5" name="Picture 4" descr="pc12"/>
          <p:cNvPicPr>
            <a:picLocks noChangeAspect="1" noChangeArrowheads="1" noCrop="1"/>
          </p:cNvPicPr>
          <p:nvPr/>
        </p:nvPicPr>
        <p:blipFill>
          <a:blip r:embed="rId2"/>
          <a:srcRect/>
          <a:stretch>
            <a:fillRect/>
          </a:stretch>
        </p:blipFill>
        <p:spPr bwMode="auto">
          <a:xfrm>
            <a:off x="287307" y="5572140"/>
            <a:ext cx="1161439" cy="958850"/>
          </a:xfrm>
          <a:prstGeom prst="rect">
            <a:avLst/>
          </a:prstGeom>
          <a:noFill/>
          <a:ln w="9525">
            <a:noFill/>
            <a:miter lim="800000"/>
            <a:headEnd/>
            <a:tailEnd/>
          </a:ln>
        </p:spPr>
      </p:pic>
    </p:spTree>
  </p:cSld>
  <p:clrMapOvr>
    <a:masterClrMapping/>
  </p:clrMapOvr>
  <p:transition spd="slow" advTm="3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s-zSuzfSIaCWLprtX7XuN6DdFmq65"/>
          <p:cNvPicPr>
            <a:picLocks noChangeAspect="1" noChangeArrowheads="1"/>
          </p:cNvPicPr>
          <p:nvPr/>
        </p:nvPicPr>
        <p:blipFill>
          <a:blip r:embed="rId2"/>
          <a:srcRect/>
          <a:stretch>
            <a:fillRect/>
          </a:stretch>
        </p:blipFill>
        <p:spPr bwMode="auto">
          <a:xfrm>
            <a:off x="0" y="0"/>
            <a:ext cx="9290050" cy="6858000"/>
          </a:xfrm>
          <a:prstGeom prst="rect">
            <a:avLst/>
          </a:prstGeom>
          <a:noFill/>
        </p:spPr>
      </p:pic>
      <p:pic>
        <p:nvPicPr>
          <p:cNvPr id="4" name="Picture 3" descr="illusion-015"/>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0" y="0"/>
            <a:ext cx="9290050" cy="6877050"/>
          </a:xfrm>
          <a:prstGeom prst="rect">
            <a:avLst/>
          </a:prstGeom>
          <a:noFill/>
          <a:ln w="9525">
            <a:noFill/>
            <a:miter lim="800000"/>
            <a:headEnd/>
            <a:tailEnd/>
          </a:ln>
        </p:spPr>
      </p:pic>
      <p:sp>
        <p:nvSpPr>
          <p:cNvPr id="3" name="2 Rectángulo"/>
          <p:cNvSpPr/>
          <p:nvPr/>
        </p:nvSpPr>
        <p:spPr>
          <a:xfrm>
            <a:off x="430183" y="571480"/>
            <a:ext cx="4315605" cy="954107"/>
          </a:xfrm>
          <a:prstGeom prst="rect">
            <a:avLst/>
          </a:prstGeom>
        </p:spPr>
        <p:txBody>
          <a:bodyPr wrap="none">
            <a:spAutoFit/>
          </a:bodyPr>
          <a:lstStyle/>
          <a:p>
            <a:r>
              <a:rPr lang="es-ES" sz="2800" b="1" dirty="0" smtClean="0">
                <a:solidFill>
                  <a:schemeClr val="bg1"/>
                </a:solidFill>
              </a:rPr>
              <a:t>La hernia “</a:t>
            </a:r>
            <a:r>
              <a:rPr lang="es-ES" sz="2800" b="1" dirty="0" err="1" smtClean="0">
                <a:solidFill>
                  <a:schemeClr val="bg1"/>
                </a:solidFill>
              </a:rPr>
              <a:t>balon</a:t>
            </a:r>
            <a:r>
              <a:rPr lang="es-ES" sz="2800" b="1" dirty="0" smtClean="0">
                <a:solidFill>
                  <a:schemeClr val="bg1"/>
                </a:solidFill>
              </a:rPr>
              <a:t> de fútbol” </a:t>
            </a:r>
          </a:p>
          <a:p>
            <a:r>
              <a:rPr lang="es-ES" sz="2800" b="1" dirty="0" smtClean="0">
                <a:solidFill>
                  <a:schemeClr val="bg1"/>
                </a:solidFill>
              </a:rPr>
              <a:t>de 20 años.</a:t>
            </a:r>
            <a:endParaRPr lang="es-ES" sz="2800" b="1" dirty="0">
              <a:solidFill>
                <a:schemeClr val="bg1"/>
              </a:solidFill>
            </a:endParaRPr>
          </a:p>
        </p:txBody>
      </p:sp>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3000"/>
                                        <p:tgtEl>
                                          <p:spTgt spid="4"/>
                                        </p:tgtEl>
                                      </p:cBhvr>
                                    </p:animEffect>
                                    <p:set>
                                      <p:cBhvr>
                                        <p:cTn id="12"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30317" y="1147748"/>
            <a:ext cx="6715172" cy="4401205"/>
          </a:xfrm>
          <a:prstGeom prst="rect">
            <a:avLst/>
          </a:prstGeom>
        </p:spPr>
        <p:txBody>
          <a:bodyPr wrap="square">
            <a:spAutoFit/>
          </a:bodyPr>
          <a:lstStyle/>
          <a:p>
            <a:r>
              <a:rPr lang="es-ES" sz="2800" dirty="0" smtClean="0">
                <a:latin typeface="Curlz MT" pitchFamily="82" charset="0"/>
              </a:rPr>
              <a:t>Cuando el editor </a:t>
            </a:r>
            <a:r>
              <a:rPr lang="es-ES" sz="2800" dirty="0" err="1" smtClean="0">
                <a:latin typeface="Curlz MT" pitchFamily="82" charset="0"/>
              </a:rPr>
              <a:t>Maniac</a:t>
            </a:r>
            <a:r>
              <a:rPr lang="es-ES" sz="2800" dirty="0" smtClean="0">
                <a:latin typeface="Curlz MT" pitchFamily="82" charset="0"/>
              </a:rPr>
              <a:t> </a:t>
            </a:r>
            <a:r>
              <a:rPr lang="es-ES" sz="2800" dirty="0" err="1" smtClean="0">
                <a:latin typeface="Curlz MT" pitchFamily="82" charset="0"/>
              </a:rPr>
              <a:t>Moxie</a:t>
            </a:r>
            <a:r>
              <a:rPr lang="es-ES" sz="2800" dirty="0" smtClean="0">
                <a:latin typeface="Curlz MT" pitchFamily="82" charset="0"/>
              </a:rPr>
              <a:t> estaba trabajando en una funeraria, se encontró con un hombre que desarrolló una severa hernia inguinal a lo largo de 20 años.</a:t>
            </a:r>
          </a:p>
          <a:p>
            <a:r>
              <a:rPr lang="es-ES" sz="2800" dirty="0" smtClean="0">
                <a:latin typeface="Curlz MT" pitchFamily="82" charset="0"/>
              </a:rPr>
              <a:t>Como resultado, el escroto del hombre desarrollo una protuberancia del tamaño de un balón de fútbol americano al momento de su muerte. El caso fue tan grave que el médico forense llamó a un colega y simplemente le dijo, “</a:t>
            </a:r>
            <a:r>
              <a:rPr lang="es-ES" sz="2800" dirty="0" err="1" smtClean="0">
                <a:latin typeface="Curlz MT" pitchFamily="82" charset="0"/>
              </a:rPr>
              <a:t>hey</a:t>
            </a:r>
            <a:r>
              <a:rPr lang="es-ES" sz="2800" dirty="0" smtClean="0">
                <a:latin typeface="Curlz MT" pitchFamily="82" charset="0"/>
              </a:rPr>
              <a:t> amigo, ven a ver esto”.</a:t>
            </a:r>
            <a:endParaRPr lang="es-ES" sz="28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87307" y="5572140"/>
            <a:ext cx="1161439" cy="958850"/>
          </a:xfrm>
          <a:prstGeom prst="rect">
            <a:avLst/>
          </a:prstGeom>
          <a:noFill/>
          <a:ln w="9525">
            <a:noFill/>
            <a:miter lim="800000"/>
            <a:headEnd/>
            <a:tailEnd/>
          </a:ln>
        </p:spPr>
      </p:pic>
    </p:spTree>
  </p:cSld>
  <p:clrMapOvr>
    <a:masterClrMapping/>
  </p:clrMapOvr>
  <p:transition spd="slow" advTm="3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Raras formas de morir (15)"/>
          <p:cNvPicPr>
            <a:picLocks noChangeAspect="1" noChangeArrowheads="1"/>
          </p:cNvPicPr>
          <p:nvPr/>
        </p:nvPicPr>
        <p:blipFill>
          <a:blip r:embed="rId2"/>
          <a:srcRect/>
          <a:stretch>
            <a:fillRect/>
          </a:stretch>
        </p:blipFill>
        <p:spPr bwMode="auto">
          <a:xfrm>
            <a:off x="0" y="0"/>
            <a:ext cx="9303831" cy="6858000"/>
          </a:xfrm>
          <a:prstGeom prst="rect">
            <a:avLst/>
          </a:prstGeom>
          <a:noFill/>
        </p:spPr>
      </p:pic>
      <p:sp>
        <p:nvSpPr>
          <p:cNvPr id="3" name="1 Cheurón"/>
          <p:cNvSpPr/>
          <p:nvPr/>
        </p:nvSpPr>
        <p:spPr>
          <a:xfrm rot="5400000">
            <a:off x="-588963" y="588962"/>
            <a:ext cx="3500438" cy="232251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1 Cheurón"/>
          <p:cNvSpPr/>
          <p:nvPr/>
        </p:nvSpPr>
        <p:spPr>
          <a:xfrm rot="5400000">
            <a:off x="1733550" y="588962"/>
            <a:ext cx="3500438" cy="232251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1 Cheurón"/>
          <p:cNvSpPr/>
          <p:nvPr/>
        </p:nvSpPr>
        <p:spPr>
          <a:xfrm rot="5400000">
            <a:off x="4056062" y="588962"/>
            <a:ext cx="3500438" cy="232251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1 Cheurón"/>
          <p:cNvSpPr/>
          <p:nvPr/>
        </p:nvSpPr>
        <p:spPr>
          <a:xfrm rot="5400000">
            <a:off x="6378575" y="588962"/>
            <a:ext cx="3500438" cy="232251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1 Cheurón"/>
          <p:cNvSpPr/>
          <p:nvPr/>
        </p:nvSpPr>
        <p:spPr>
          <a:xfrm rot="5400000" flipH="1" flipV="1">
            <a:off x="-588962" y="3946526"/>
            <a:ext cx="3500437" cy="232251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1 Cheurón"/>
          <p:cNvSpPr/>
          <p:nvPr/>
        </p:nvSpPr>
        <p:spPr>
          <a:xfrm rot="5400000" flipH="1" flipV="1">
            <a:off x="1733551" y="3946526"/>
            <a:ext cx="3500437" cy="232251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1 Cheurón"/>
          <p:cNvSpPr/>
          <p:nvPr/>
        </p:nvSpPr>
        <p:spPr>
          <a:xfrm rot="5400000" flipH="1" flipV="1">
            <a:off x="4056064" y="3946526"/>
            <a:ext cx="3500437" cy="232251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1 Cheurón"/>
          <p:cNvSpPr/>
          <p:nvPr/>
        </p:nvSpPr>
        <p:spPr>
          <a:xfrm rot="5400000" flipH="1" flipV="1">
            <a:off x="6378576" y="3946526"/>
            <a:ext cx="3500437" cy="232251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Rectángulo"/>
          <p:cNvSpPr/>
          <p:nvPr/>
        </p:nvSpPr>
        <p:spPr>
          <a:xfrm>
            <a:off x="501621" y="714356"/>
            <a:ext cx="4645025" cy="1077218"/>
          </a:xfrm>
          <a:prstGeom prst="rect">
            <a:avLst/>
          </a:prstGeom>
        </p:spPr>
        <p:txBody>
          <a:bodyPr>
            <a:spAutoFit/>
          </a:bodyPr>
          <a:lstStyle/>
          <a:p>
            <a:r>
              <a:rPr lang="es-ES" sz="3200" b="1" dirty="0" smtClean="0"/>
              <a:t>Muerto por </a:t>
            </a:r>
          </a:p>
          <a:p>
            <a:r>
              <a:rPr lang="es-ES" sz="3200" b="1" dirty="0" smtClean="0"/>
              <a:t>una cabra.</a:t>
            </a:r>
            <a:endParaRPr lang="es-ES" sz="3200" b="1" dirty="0"/>
          </a:p>
        </p:txBody>
      </p:sp>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plus(out)">
                                      <p:cBhvr>
                                        <p:cTn id="11" dur="4000"/>
                                        <p:tgtEl>
                                          <p:spTgt spid="3"/>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par>
                                <p:cTn id="19" presetID="2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fltVal val="0"/>
                                          </p:val>
                                        </p:tav>
                                        <p:tav tm="100000">
                                          <p:val>
                                            <p:strVal val="#ppt_w"/>
                                          </p:val>
                                        </p:tav>
                                      </p:tavLst>
                                    </p:anim>
                                    <p:anim calcmode="lin" valueType="num">
                                      <p:cBhvr>
                                        <p:cTn id="22" dur="4000" fill="hold"/>
                                        <p:tgtEl>
                                          <p:spTgt spid="5"/>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out)">
                                      <p:cBhvr>
                                        <p:cTn id="25" dur="4000"/>
                                        <p:tgtEl>
                                          <p:spTgt spid="5"/>
                                        </p:tgtEl>
                                      </p:cBhvr>
                                    </p:animEffect>
                                  </p:childTnLst>
                                </p:cTn>
                              </p:par>
                              <p:par>
                                <p:cTn id="26" presetID="23" presetClass="entr" presetSubtype="16"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4000" fill="hold"/>
                                        <p:tgtEl>
                                          <p:spTgt spid="6"/>
                                        </p:tgtEl>
                                        <p:attrNameLst>
                                          <p:attrName>ppt_w</p:attrName>
                                        </p:attrNameLst>
                                      </p:cBhvr>
                                      <p:tavLst>
                                        <p:tav tm="0">
                                          <p:val>
                                            <p:fltVal val="0"/>
                                          </p:val>
                                        </p:tav>
                                        <p:tav tm="100000">
                                          <p:val>
                                            <p:strVal val="#ppt_w"/>
                                          </p:val>
                                        </p:tav>
                                      </p:tavLst>
                                    </p:anim>
                                    <p:anim calcmode="lin" valueType="num">
                                      <p:cBhvr>
                                        <p:cTn id="29" dur="4000" fill="hold"/>
                                        <p:tgtEl>
                                          <p:spTgt spid="6"/>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plus(out)">
                                      <p:cBhvr>
                                        <p:cTn id="32" dur="4000"/>
                                        <p:tgtEl>
                                          <p:spTgt spid="6"/>
                                        </p:tgtEl>
                                      </p:cBhvr>
                                    </p:animEffect>
                                  </p:childTnLst>
                                </p:cTn>
                              </p:par>
                              <p:par>
                                <p:cTn id="33" presetID="23" presetClass="entr" presetSubtype="16"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4000" fill="hold"/>
                                        <p:tgtEl>
                                          <p:spTgt spid="7"/>
                                        </p:tgtEl>
                                        <p:attrNameLst>
                                          <p:attrName>ppt_w</p:attrName>
                                        </p:attrNameLst>
                                      </p:cBhvr>
                                      <p:tavLst>
                                        <p:tav tm="0">
                                          <p:val>
                                            <p:fltVal val="0"/>
                                          </p:val>
                                        </p:tav>
                                        <p:tav tm="100000">
                                          <p:val>
                                            <p:strVal val="#ppt_w"/>
                                          </p:val>
                                        </p:tav>
                                      </p:tavLst>
                                    </p:anim>
                                    <p:anim calcmode="lin" valueType="num">
                                      <p:cBhvr>
                                        <p:cTn id="36" dur="4000" fill="hold"/>
                                        <p:tgtEl>
                                          <p:spTgt spid="7"/>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out)">
                                      <p:cBhvr>
                                        <p:cTn id="39" dur="4000"/>
                                        <p:tgtEl>
                                          <p:spTgt spid="7"/>
                                        </p:tgtEl>
                                      </p:cBhvr>
                                    </p:animEffect>
                                  </p:childTnLst>
                                </p:cTn>
                              </p:par>
                              <p:par>
                                <p:cTn id="40" presetID="2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000" fill="hold"/>
                                        <p:tgtEl>
                                          <p:spTgt spid="8"/>
                                        </p:tgtEl>
                                        <p:attrNameLst>
                                          <p:attrName>ppt_w</p:attrName>
                                        </p:attrNameLst>
                                      </p:cBhvr>
                                      <p:tavLst>
                                        <p:tav tm="0">
                                          <p:val>
                                            <p:fltVal val="0"/>
                                          </p:val>
                                        </p:tav>
                                        <p:tav tm="100000">
                                          <p:val>
                                            <p:strVal val="#ppt_w"/>
                                          </p:val>
                                        </p:tav>
                                      </p:tavLst>
                                    </p:anim>
                                    <p:anim calcmode="lin" valueType="num">
                                      <p:cBhvr>
                                        <p:cTn id="43" dur="4000" fill="hold"/>
                                        <p:tgtEl>
                                          <p:spTgt spid="8"/>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out)">
                                      <p:cBhvr>
                                        <p:cTn id="46" dur="4000"/>
                                        <p:tgtEl>
                                          <p:spTgt spid="8"/>
                                        </p:tgtEl>
                                      </p:cBhvr>
                                    </p:animEffect>
                                  </p:childTnLst>
                                </p:cTn>
                              </p:par>
                              <p:par>
                                <p:cTn id="47" presetID="23" presetClass="entr" presetSubtype="16"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4000" fill="hold"/>
                                        <p:tgtEl>
                                          <p:spTgt spid="9"/>
                                        </p:tgtEl>
                                        <p:attrNameLst>
                                          <p:attrName>ppt_w</p:attrName>
                                        </p:attrNameLst>
                                      </p:cBhvr>
                                      <p:tavLst>
                                        <p:tav tm="0">
                                          <p:val>
                                            <p:fltVal val="0"/>
                                          </p:val>
                                        </p:tav>
                                        <p:tav tm="100000">
                                          <p:val>
                                            <p:strVal val="#ppt_w"/>
                                          </p:val>
                                        </p:tav>
                                      </p:tavLst>
                                    </p:anim>
                                    <p:anim calcmode="lin" valueType="num">
                                      <p:cBhvr>
                                        <p:cTn id="50" dur="4000" fill="hold"/>
                                        <p:tgtEl>
                                          <p:spTgt spid="9"/>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plus(out)">
                                      <p:cBhvr>
                                        <p:cTn id="53" dur="4000"/>
                                        <p:tgtEl>
                                          <p:spTgt spid="9"/>
                                        </p:tgtEl>
                                      </p:cBhvr>
                                    </p:animEffect>
                                  </p:childTnLst>
                                </p:cTn>
                              </p:par>
                              <p:par>
                                <p:cTn id="54" presetID="23" presetClass="entr" presetSubtype="16"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000" fill="hold"/>
                                        <p:tgtEl>
                                          <p:spTgt spid="10"/>
                                        </p:tgtEl>
                                        <p:attrNameLst>
                                          <p:attrName>ppt_w</p:attrName>
                                        </p:attrNameLst>
                                      </p:cBhvr>
                                      <p:tavLst>
                                        <p:tav tm="0">
                                          <p:val>
                                            <p:fltVal val="0"/>
                                          </p:val>
                                        </p:tav>
                                        <p:tav tm="100000">
                                          <p:val>
                                            <p:strVal val="#ppt_w"/>
                                          </p:val>
                                        </p:tav>
                                      </p:tavLst>
                                    </p:anim>
                                    <p:anim calcmode="lin" valueType="num">
                                      <p:cBhvr>
                                        <p:cTn id="57" dur="4000" fill="hold"/>
                                        <p:tgtEl>
                                          <p:spTgt spid="10"/>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out)">
                                      <p:cBhvr>
                                        <p:cTn id="60" dur="4000"/>
                                        <p:tgtEl>
                                          <p:spTgt spid="10"/>
                                        </p:tgtEl>
                                      </p:cBhvr>
                                    </p:animEffect>
                                  </p:childTnLst>
                                </p:cTn>
                              </p:par>
                              <p:par>
                                <p:cTn id="61" presetID="17" presetClass="exit" presetSubtype="1" fill="hold" nodeType="withEffect">
                                  <p:stCondLst>
                                    <p:cond delay="0"/>
                                  </p:stCondLst>
                                  <p:childTnLst>
                                    <p:anim calcmode="lin" valueType="num">
                                      <p:cBhvr>
                                        <p:cTn id="62" dur="4000"/>
                                        <p:tgtEl>
                                          <p:spTgt spid="4"/>
                                        </p:tgtEl>
                                        <p:attrNameLst>
                                          <p:attrName>ppt_x</p:attrName>
                                        </p:attrNameLst>
                                      </p:cBhvr>
                                      <p:tavLst>
                                        <p:tav tm="0">
                                          <p:val>
                                            <p:strVal val="ppt_x"/>
                                          </p:val>
                                        </p:tav>
                                        <p:tav tm="100000">
                                          <p:val>
                                            <p:strVal val="ppt_x"/>
                                          </p:val>
                                        </p:tav>
                                      </p:tavLst>
                                    </p:anim>
                                    <p:anim calcmode="lin" valueType="num">
                                      <p:cBhvr>
                                        <p:cTn id="63" dur="4000"/>
                                        <p:tgtEl>
                                          <p:spTgt spid="4"/>
                                        </p:tgtEl>
                                        <p:attrNameLst>
                                          <p:attrName>ppt_y</p:attrName>
                                        </p:attrNameLst>
                                      </p:cBhvr>
                                      <p:tavLst>
                                        <p:tav tm="0">
                                          <p:val>
                                            <p:strVal val="ppt_y"/>
                                          </p:val>
                                        </p:tav>
                                        <p:tav tm="100000">
                                          <p:val>
                                            <p:strVal val="ppt_y-ppt_h/2"/>
                                          </p:val>
                                        </p:tav>
                                      </p:tavLst>
                                    </p:anim>
                                    <p:anim calcmode="lin" valueType="num">
                                      <p:cBhvr>
                                        <p:cTn id="64" dur="4000"/>
                                        <p:tgtEl>
                                          <p:spTgt spid="4"/>
                                        </p:tgtEl>
                                        <p:attrNameLst>
                                          <p:attrName>ppt_w</p:attrName>
                                        </p:attrNameLst>
                                      </p:cBhvr>
                                      <p:tavLst>
                                        <p:tav tm="0">
                                          <p:val>
                                            <p:strVal val="ppt_w"/>
                                          </p:val>
                                        </p:tav>
                                        <p:tav tm="100000">
                                          <p:val>
                                            <p:strVal val="ppt_w"/>
                                          </p:val>
                                        </p:tav>
                                      </p:tavLst>
                                    </p:anim>
                                    <p:anim calcmode="lin" valueType="num">
                                      <p:cBhvr>
                                        <p:cTn id="65" dur="4000"/>
                                        <p:tgtEl>
                                          <p:spTgt spid="4"/>
                                        </p:tgtEl>
                                        <p:attrNameLst>
                                          <p:attrName>ppt_h</p:attrName>
                                        </p:attrNameLst>
                                      </p:cBhvr>
                                      <p:tavLst>
                                        <p:tav tm="0">
                                          <p:val>
                                            <p:strVal val="ppt_h"/>
                                          </p:val>
                                        </p:tav>
                                        <p:tav tm="100000">
                                          <p:val>
                                            <p:fltVal val="0"/>
                                          </p:val>
                                        </p:tav>
                                      </p:tavLst>
                                    </p:anim>
                                    <p:set>
                                      <p:cBhvr>
                                        <p:cTn id="66" dur="1" fill="hold">
                                          <p:stCondLst>
                                            <p:cond delay="3999"/>
                                          </p:stCondLst>
                                        </p:cTn>
                                        <p:tgtEl>
                                          <p:spTgt spid="4"/>
                                        </p:tgtEl>
                                        <p:attrNameLst>
                                          <p:attrName>style.visibility</p:attrName>
                                        </p:attrNameLst>
                                      </p:cBhvr>
                                      <p:to>
                                        <p:strVal val="hidden"/>
                                      </p:to>
                                    </p:set>
                                  </p:childTnLst>
                                </p:cTn>
                              </p:par>
                              <p:par>
                                <p:cTn id="67" presetID="17" presetClass="exit" presetSubtype="1" fill="hold" nodeType="withEffect">
                                  <p:stCondLst>
                                    <p:cond delay="0"/>
                                  </p:stCondLst>
                                  <p:childTnLst>
                                    <p:anim calcmode="lin" valueType="num">
                                      <p:cBhvr>
                                        <p:cTn id="68" dur="4000"/>
                                        <p:tgtEl>
                                          <p:spTgt spid="5"/>
                                        </p:tgtEl>
                                        <p:attrNameLst>
                                          <p:attrName>ppt_x</p:attrName>
                                        </p:attrNameLst>
                                      </p:cBhvr>
                                      <p:tavLst>
                                        <p:tav tm="0">
                                          <p:val>
                                            <p:strVal val="ppt_x"/>
                                          </p:val>
                                        </p:tav>
                                        <p:tav tm="100000">
                                          <p:val>
                                            <p:strVal val="ppt_x"/>
                                          </p:val>
                                        </p:tav>
                                      </p:tavLst>
                                    </p:anim>
                                    <p:anim calcmode="lin" valueType="num">
                                      <p:cBhvr>
                                        <p:cTn id="69" dur="4000"/>
                                        <p:tgtEl>
                                          <p:spTgt spid="5"/>
                                        </p:tgtEl>
                                        <p:attrNameLst>
                                          <p:attrName>ppt_y</p:attrName>
                                        </p:attrNameLst>
                                      </p:cBhvr>
                                      <p:tavLst>
                                        <p:tav tm="0">
                                          <p:val>
                                            <p:strVal val="ppt_y"/>
                                          </p:val>
                                        </p:tav>
                                        <p:tav tm="100000">
                                          <p:val>
                                            <p:strVal val="ppt_y-ppt_h/2"/>
                                          </p:val>
                                        </p:tav>
                                      </p:tavLst>
                                    </p:anim>
                                    <p:anim calcmode="lin" valueType="num">
                                      <p:cBhvr>
                                        <p:cTn id="70" dur="4000"/>
                                        <p:tgtEl>
                                          <p:spTgt spid="5"/>
                                        </p:tgtEl>
                                        <p:attrNameLst>
                                          <p:attrName>ppt_w</p:attrName>
                                        </p:attrNameLst>
                                      </p:cBhvr>
                                      <p:tavLst>
                                        <p:tav tm="0">
                                          <p:val>
                                            <p:strVal val="ppt_w"/>
                                          </p:val>
                                        </p:tav>
                                        <p:tav tm="100000">
                                          <p:val>
                                            <p:strVal val="ppt_w"/>
                                          </p:val>
                                        </p:tav>
                                      </p:tavLst>
                                    </p:anim>
                                    <p:anim calcmode="lin" valueType="num">
                                      <p:cBhvr>
                                        <p:cTn id="71" dur="4000"/>
                                        <p:tgtEl>
                                          <p:spTgt spid="5"/>
                                        </p:tgtEl>
                                        <p:attrNameLst>
                                          <p:attrName>ppt_h</p:attrName>
                                        </p:attrNameLst>
                                      </p:cBhvr>
                                      <p:tavLst>
                                        <p:tav tm="0">
                                          <p:val>
                                            <p:strVal val="ppt_h"/>
                                          </p:val>
                                        </p:tav>
                                        <p:tav tm="100000">
                                          <p:val>
                                            <p:fltVal val="0"/>
                                          </p:val>
                                        </p:tav>
                                      </p:tavLst>
                                    </p:anim>
                                    <p:set>
                                      <p:cBhvr>
                                        <p:cTn id="72" dur="1" fill="hold">
                                          <p:stCondLst>
                                            <p:cond delay="3999"/>
                                          </p:stCondLst>
                                        </p:cTn>
                                        <p:tgtEl>
                                          <p:spTgt spid="5"/>
                                        </p:tgtEl>
                                        <p:attrNameLst>
                                          <p:attrName>style.visibility</p:attrName>
                                        </p:attrNameLst>
                                      </p:cBhvr>
                                      <p:to>
                                        <p:strVal val="hidden"/>
                                      </p:to>
                                    </p:set>
                                  </p:childTnLst>
                                </p:cTn>
                              </p:par>
                              <p:par>
                                <p:cTn id="73" presetID="17" presetClass="exit" presetSubtype="1" fill="hold" nodeType="withEffect">
                                  <p:stCondLst>
                                    <p:cond delay="0"/>
                                  </p:stCondLst>
                                  <p:childTnLst>
                                    <p:anim calcmode="lin" valueType="num">
                                      <p:cBhvr>
                                        <p:cTn id="74" dur="4000"/>
                                        <p:tgtEl>
                                          <p:spTgt spid="6"/>
                                        </p:tgtEl>
                                        <p:attrNameLst>
                                          <p:attrName>ppt_x</p:attrName>
                                        </p:attrNameLst>
                                      </p:cBhvr>
                                      <p:tavLst>
                                        <p:tav tm="0">
                                          <p:val>
                                            <p:strVal val="ppt_x"/>
                                          </p:val>
                                        </p:tav>
                                        <p:tav tm="100000">
                                          <p:val>
                                            <p:strVal val="ppt_x"/>
                                          </p:val>
                                        </p:tav>
                                      </p:tavLst>
                                    </p:anim>
                                    <p:anim calcmode="lin" valueType="num">
                                      <p:cBhvr>
                                        <p:cTn id="75" dur="4000"/>
                                        <p:tgtEl>
                                          <p:spTgt spid="6"/>
                                        </p:tgtEl>
                                        <p:attrNameLst>
                                          <p:attrName>ppt_y</p:attrName>
                                        </p:attrNameLst>
                                      </p:cBhvr>
                                      <p:tavLst>
                                        <p:tav tm="0">
                                          <p:val>
                                            <p:strVal val="ppt_y"/>
                                          </p:val>
                                        </p:tav>
                                        <p:tav tm="100000">
                                          <p:val>
                                            <p:strVal val="ppt_y-ppt_h/2"/>
                                          </p:val>
                                        </p:tav>
                                      </p:tavLst>
                                    </p:anim>
                                    <p:anim calcmode="lin" valueType="num">
                                      <p:cBhvr>
                                        <p:cTn id="76" dur="4000"/>
                                        <p:tgtEl>
                                          <p:spTgt spid="6"/>
                                        </p:tgtEl>
                                        <p:attrNameLst>
                                          <p:attrName>ppt_w</p:attrName>
                                        </p:attrNameLst>
                                      </p:cBhvr>
                                      <p:tavLst>
                                        <p:tav tm="0">
                                          <p:val>
                                            <p:strVal val="ppt_w"/>
                                          </p:val>
                                        </p:tav>
                                        <p:tav tm="100000">
                                          <p:val>
                                            <p:strVal val="ppt_w"/>
                                          </p:val>
                                        </p:tav>
                                      </p:tavLst>
                                    </p:anim>
                                    <p:anim calcmode="lin" valueType="num">
                                      <p:cBhvr>
                                        <p:cTn id="77" dur="4000"/>
                                        <p:tgtEl>
                                          <p:spTgt spid="6"/>
                                        </p:tgtEl>
                                        <p:attrNameLst>
                                          <p:attrName>ppt_h</p:attrName>
                                        </p:attrNameLst>
                                      </p:cBhvr>
                                      <p:tavLst>
                                        <p:tav tm="0">
                                          <p:val>
                                            <p:strVal val="ppt_h"/>
                                          </p:val>
                                        </p:tav>
                                        <p:tav tm="100000">
                                          <p:val>
                                            <p:fltVal val="0"/>
                                          </p:val>
                                        </p:tav>
                                      </p:tavLst>
                                    </p:anim>
                                    <p:set>
                                      <p:cBhvr>
                                        <p:cTn id="78" dur="1" fill="hold">
                                          <p:stCondLst>
                                            <p:cond delay="3999"/>
                                          </p:stCondLst>
                                        </p:cTn>
                                        <p:tgtEl>
                                          <p:spTgt spid="6"/>
                                        </p:tgtEl>
                                        <p:attrNameLst>
                                          <p:attrName>style.visibility</p:attrName>
                                        </p:attrNameLst>
                                      </p:cBhvr>
                                      <p:to>
                                        <p:strVal val="hidden"/>
                                      </p:to>
                                    </p:set>
                                  </p:childTnLst>
                                </p:cTn>
                              </p:par>
                              <p:par>
                                <p:cTn id="79" presetID="17" presetClass="exit" presetSubtype="1" fill="hold" nodeType="withEffect">
                                  <p:stCondLst>
                                    <p:cond delay="0"/>
                                  </p:stCondLst>
                                  <p:childTnLst>
                                    <p:anim calcmode="lin" valueType="num">
                                      <p:cBhvr>
                                        <p:cTn id="80" dur="4000"/>
                                        <p:tgtEl>
                                          <p:spTgt spid="3"/>
                                        </p:tgtEl>
                                        <p:attrNameLst>
                                          <p:attrName>ppt_x</p:attrName>
                                        </p:attrNameLst>
                                      </p:cBhvr>
                                      <p:tavLst>
                                        <p:tav tm="0">
                                          <p:val>
                                            <p:strVal val="ppt_x"/>
                                          </p:val>
                                        </p:tav>
                                        <p:tav tm="100000">
                                          <p:val>
                                            <p:strVal val="ppt_x"/>
                                          </p:val>
                                        </p:tav>
                                      </p:tavLst>
                                    </p:anim>
                                    <p:anim calcmode="lin" valueType="num">
                                      <p:cBhvr>
                                        <p:cTn id="81" dur="4000"/>
                                        <p:tgtEl>
                                          <p:spTgt spid="3"/>
                                        </p:tgtEl>
                                        <p:attrNameLst>
                                          <p:attrName>ppt_y</p:attrName>
                                        </p:attrNameLst>
                                      </p:cBhvr>
                                      <p:tavLst>
                                        <p:tav tm="0">
                                          <p:val>
                                            <p:strVal val="ppt_y"/>
                                          </p:val>
                                        </p:tav>
                                        <p:tav tm="100000">
                                          <p:val>
                                            <p:strVal val="ppt_y-ppt_h/2"/>
                                          </p:val>
                                        </p:tav>
                                      </p:tavLst>
                                    </p:anim>
                                    <p:anim calcmode="lin" valueType="num">
                                      <p:cBhvr>
                                        <p:cTn id="82" dur="4000"/>
                                        <p:tgtEl>
                                          <p:spTgt spid="3"/>
                                        </p:tgtEl>
                                        <p:attrNameLst>
                                          <p:attrName>ppt_w</p:attrName>
                                        </p:attrNameLst>
                                      </p:cBhvr>
                                      <p:tavLst>
                                        <p:tav tm="0">
                                          <p:val>
                                            <p:strVal val="ppt_w"/>
                                          </p:val>
                                        </p:tav>
                                        <p:tav tm="100000">
                                          <p:val>
                                            <p:strVal val="ppt_w"/>
                                          </p:val>
                                        </p:tav>
                                      </p:tavLst>
                                    </p:anim>
                                    <p:anim calcmode="lin" valueType="num">
                                      <p:cBhvr>
                                        <p:cTn id="83" dur="4000"/>
                                        <p:tgtEl>
                                          <p:spTgt spid="3"/>
                                        </p:tgtEl>
                                        <p:attrNameLst>
                                          <p:attrName>ppt_h</p:attrName>
                                        </p:attrNameLst>
                                      </p:cBhvr>
                                      <p:tavLst>
                                        <p:tav tm="0">
                                          <p:val>
                                            <p:strVal val="ppt_h"/>
                                          </p:val>
                                        </p:tav>
                                        <p:tav tm="100000">
                                          <p:val>
                                            <p:fltVal val="0"/>
                                          </p:val>
                                        </p:tav>
                                      </p:tavLst>
                                    </p:anim>
                                    <p:set>
                                      <p:cBhvr>
                                        <p:cTn id="84" dur="1" fill="hold">
                                          <p:stCondLst>
                                            <p:cond delay="3999"/>
                                          </p:stCondLst>
                                        </p:cTn>
                                        <p:tgtEl>
                                          <p:spTgt spid="3"/>
                                        </p:tgtEl>
                                        <p:attrNameLst>
                                          <p:attrName>style.visibility</p:attrName>
                                        </p:attrNameLst>
                                      </p:cBhvr>
                                      <p:to>
                                        <p:strVal val="hidden"/>
                                      </p:to>
                                    </p:set>
                                  </p:childTnLst>
                                </p:cTn>
                              </p:par>
                              <p:par>
                                <p:cTn id="85" presetID="17" presetClass="exit" presetSubtype="4" fill="hold" nodeType="withEffect">
                                  <p:stCondLst>
                                    <p:cond delay="0"/>
                                  </p:stCondLst>
                                  <p:childTnLst>
                                    <p:anim calcmode="lin" valueType="num">
                                      <p:cBhvr>
                                        <p:cTn id="86" dur="4000"/>
                                        <p:tgtEl>
                                          <p:spTgt spid="7"/>
                                        </p:tgtEl>
                                        <p:attrNameLst>
                                          <p:attrName>ppt_x</p:attrName>
                                        </p:attrNameLst>
                                      </p:cBhvr>
                                      <p:tavLst>
                                        <p:tav tm="0">
                                          <p:val>
                                            <p:strVal val="ppt_x"/>
                                          </p:val>
                                        </p:tav>
                                        <p:tav tm="100000">
                                          <p:val>
                                            <p:strVal val="ppt_x"/>
                                          </p:val>
                                        </p:tav>
                                      </p:tavLst>
                                    </p:anim>
                                    <p:anim calcmode="lin" valueType="num">
                                      <p:cBhvr>
                                        <p:cTn id="87" dur="4000"/>
                                        <p:tgtEl>
                                          <p:spTgt spid="7"/>
                                        </p:tgtEl>
                                        <p:attrNameLst>
                                          <p:attrName>ppt_y</p:attrName>
                                        </p:attrNameLst>
                                      </p:cBhvr>
                                      <p:tavLst>
                                        <p:tav tm="0">
                                          <p:val>
                                            <p:strVal val="ppt_y"/>
                                          </p:val>
                                        </p:tav>
                                        <p:tav tm="100000">
                                          <p:val>
                                            <p:strVal val="ppt_y+ppt_h/2"/>
                                          </p:val>
                                        </p:tav>
                                      </p:tavLst>
                                    </p:anim>
                                    <p:anim calcmode="lin" valueType="num">
                                      <p:cBhvr>
                                        <p:cTn id="88" dur="4000"/>
                                        <p:tgtEl>
                                          <p:spTgt spid="7"/>
                                        </p:tgtEl>
                                        <p:attrNameLst>
                                          <p:attrName>ppt_w</p:attrName>
                                        </p:attrNameLst>
                                      </p:cBhvr>
                                      <p:tavLst>
                                        <p:tav tm="0">
                                          <p:val>
                                            <p:strVal val="ppt_w"/>
                                          </p:val>
                                        </p:tav>
                                        <p:tav tm="100000">
                                          <p:val>
                                            <p:strVal val="ppt_w"/>
                                          </p:val>
                                        </p:tav>
                                      </p:tavLst>
                                    </p:anim>
                                    <p:anim calcmode="lin" valueType="num">
                                      <p:cBhvr>
                                        <p:cTn id="89" dur="4000"/>
                                        <p:tgtEl>
                                          <p:spTgt spid="7"/>
                                        </p:tgtEl>
                                        <p:attrNameLst>
                                          <p:attrName>ppt_h</p:attrName>
                                        </p:attrNameLst>
                                      </p:cBhvr>
                                      <p:tavLst>
                                        <p:tav tm="0">
                                          <p:val>
                                            <p:strVal val="ppt_h"/>
                                          </p:val>
                                        </p:tav>
                                        <p:tav tm="100000">
                                          <p:val>
                                            <p:fltVal val="0"/>
                                          </p:val>
                                        </p:tav>
                                      </p:tavLst>
                                    </p:anim>
                                    <p:set>
                                      <p:cBhvr>
                                        <p:cTn id="90" dur="1" fill="hold">
                                          <p:stCondLst>
                                            <p:cond delay="3999"/>
                                          </p:stCondLst>
                                        </p:cTn>
                                        <p:tgtEl>
                                          <p:spTgt spid="7"/>
                                        </p:tgtEl>
                                        <p:attrNameLst>
                                          <p:attrName>style.visibility</p:attrName>
                                        </p:attrNameLst>
                                      </p:cBhvr>
                                      <p:to>
                                        <p:strVal val="hidden"/>
                                      </p:to>
                                    </p:set>
                                  </p:childTnLst>
                                </p:cTn>
                              </p:par>
                              <p:par>
                                <p:cTn id="91" presetID="17" presetClass="exit" presetSubtype="4" fill="hold" nodeType="withEffect">
                                  <p:stCondLst>
                                    <p:cond delay="0"/>
                                  </p:stCondLst>
                                  <p:childTnLst>
                                    <p:anim calcmode="lin" valueType="num">
                                      <p:cBhvr>
                                        <p:cTn id="92" dur="4000"/>
                                        <p:tgtEl>
                                          <p:spTgt spid="8"/>
                                        </p:tgtEl>
                                        <p:attrNameLst>
                                          <p:attrName>ppt_x</p:attrName>
                                        </p:attrNameLst>
                                      </p:cBhvr>
                                      <p:tavLst>
                                        <p:tav tm="0">
                                          <p:val>
                                            <p:strVal val="ppt_x"/>
                                          </p:val>
                                        </p:tav>
                                        <p:tav tm="100000">
                                          <p:val>
                                            <p:strVal val="ppt_x"/>
                                          </p:val>
                                        </p:tav>
                                      </p:tavLst>
                                    </p:anim>
                                    <p:anim calcmode="lin" valueType="num">
                                      <p:cBhvr>
                                        <p:cTn id="93" dur="4000"/>
                                        <p:tgtEl>
                                          <p:spTgt spid="8"/>
                                        </p:tgtEl>
                                        <p:attrNameLst>
                                          <p:attrName>ppt_y</p:attrName>
                                        </p:attrNameLst>
                                      </p:cBhvr>
                                      <p:tavLst>
                                        <p:tav tm="0">
                                          <p:val>
                                            <p:strVal val="ppt_y"/>
                                          </p:val>
                                        </p:tav>
                                        <p:tav tm="100000">
                                          <p:val>
                                            <p:strVal val="ppt_y+ppt_h/2"/>
                                          </p:val>
                                        </p:tav>
                                      </p:tavLst>
                                    </p:anim>
                                    <p:anim calcmode="lin" valueType="num">
                                      <p:cBhvr>
                                        <p:cTn id="94" dur="4000"/>
                                        <p:tgtEl>
                                          <p:spTgt spid="8"/>
                                        </p:tgtEl>
                                        <p:attrNameLst>
                                          <p:attrName>ppt_w</p:attrName>
                                        </p:attrNameLst>
                                      </p:cBhvr>
                                      <p:tavLst>
                                        <p:tav tm="0">
                                          <p:val>
                                            <p:strVal val="ppt_w"/>
                                          </p:val>
                                        </p:tav>
                                        <p:tav tm="100000">
                                          <p:val>
                                            <p:strVal val="ppt_w"/>
                                          </p:val>
                                        </p:tav>
                                      </p:tavLst>
                                    </p:anim>
                                    <p:anim calcmode="lin" valueType="num">
                                      <p:cBhvr>
                                        <p:cTn id="95" dur="4000"/>
                                        <p:tgtEl>
                                          <p:spTgt spid="8"/>
                                        </p:tgtEl>
                                        <p:attrNameLst>
                                          <p:attrName>ppt_h</p:attrName>
                                        </p:attrNameLst>
                                      </p:cBhvr>
                                      <p:tavLst>
                                        <p:tav tm="0">
                                          <p:val>
                                            <p:strVal val="ppt_h"/>
                                          </p:val>
                                        </p:tav>
                                        <p:tav tm="100000">
                                          <p:val>
                                            <p:fltVal val="0"/>
                                          </p:val>
                                        </p:tav>
                                      </p:tavLst>
                                    </p:anim>
                                    <p:set>
                                      <p:cBhvr>
                                        <p:cTn id="96" dur="1" fill="hold">
                                          <p:stCondLst>
                                            <p:cond delay="3999"/>
                                          </p:stCondLst>
                                        </p:cTn>
                                        <p:tgtEl>
                                          <p:spTgt spid="8"/>
                                        </p:tgtEl>
                                        <p:attrNameLst>
                                          <p:attrName>style.visibility</p:attrName>
                                        </p:attrNameLst>
                                      </p:cBhvr>
                                      <p:to>
                                        <p:strVal val="hidden"/>
                                      </p:to>
                                    </p:set>
                                  </p:childTnLst>
                                </p:cTn>
                              </p:par>
                              <p:par>
                                <p:cTn id="97" presetID="17" presetClass="exit" presetSubtype="4" fill="hold" nodeType="withEffect">
                                  <p:stCondLst>
                                    <p:cond delay="0"/>
                                  </p:stCondLst>
                                  <p:childTnLst>
                                    <p:anim calcmode="lin" valueType="num">
                                      <p:cBhvr>
                                        <p:cTn id="98" dur="4000"/>
                                        <p:tgtEl>
                                          <p:spTgt spid="9"/>
                                        </p:tgtEl>
                                        <p:attrNameLst>
                                          <p:attrName>ppt_x</p:attrName>
                                        </p:attrNameLst>
                                      </p:cBhvr>
                                      <p:tavLst>
                                        <p:tav tm="0">
                                          <p:val>
                                            <p:strVal val="ppt_x"/>
                                          </p:val>
                                        </p:tav>
                                        <p:tav tm="100000">
                                          <p:val>
                                            <p:strVal val="ppt_x"/>
                                          </p:val>
                                        </p:tav>
                                      </p:tavLst>
                                    </p:anim>
                                    <p:anim calcmode="lin" valueType="num">
                                      <p:cBhvr>
                                        <p:cTn id="99" dur="4000"/>
                                        <p:tgtEl>
                                          <p:spTgt spid="9"/>
                                        </p:tgtEl>
                                        <p:attrNameLst>
                                          <p:attrName>ppt_y</p:attrName>
                                        </p:attrNameLst>
                                      </p:cBhvr>
                                      <p:tavLst>
                                        <p:tav tm="0">
                                          <p:val>
                                            <p:strVal val="ppt_y"/>
                                          </p:val>
                                        </p:tav>
                                        <p:tav tm="100000">
                                          <p:val>
                                            <p:strVal val="ppt_y+ppt_h/2"/>
                                          </p:val>
                                        </p:tav>
                                      </p:tavLst>
                                    </p:anim>
                                    <p:anim calcmode="lin" valueType="num">
                                      <p:cBhvr>
                                        <p:cTn id="100" dur="4000"/>
                                        <p:tgtEl>
                                          <p:spTgt spid="9"/>
                                        </p:tgtEl>
                                        <p:attrNameLst>
                                          <p:attrName>ppt_w</p:attrName>
                                        </p:attrNameLst>
                                      </p:cBhvr>
                                      <p:tavLst>
                                        <p:tav tm="0">
                                          <p:val>
                                            <p:strVal val="ppt_w"/>
                                          </p:val>
                                        </p:tav>
                                        <p:tav tm="100000">
                                          <p:val>
                                            <p:strVal val="ppt_w"/>
                                          </p:val>
                                        </p:tav>
                                      </p:tavLst>
                                    </p:anim>
                                    <p:anim calcmode="lin" valueType="num">
                                      <p:cBhvr>
                                        <p:cTn id="101" dur="4000"/>
                                        <p:tgtEl>
                                          <p:spTgt spid="9"/>
                                        </p:tgtEl>
                                        <p:attrNameLst>
                                          <p:attrName>ppt_h</p:attrName>
                                        </p:attrNameLst>
                                      </p:cBhvr>
                                      <p:tavLst>
                                        <p:tav tm="0">
                                          <p:val>
                                            <p:strVal val="ppt_h"/>
                                          </p:val>
                                        </p:tav>
                                        <p:tav tm="100000">
                                          <p:val>
                                            <p:fltVal val="0"/>
                                          </p:val>
                                        </p:tav>
                                      </p:tavLst>
                                    </p:anim>
                                    <p:set>
                                      <p:cBhvr>
                                        <p:cTn id="102" dur="1" fill="hold">
                                          <p:stCondLst>
                                            <p:cond delay="3999"/>
                                          </p:stCondLst>
                                        </p:cTn>
                                        <p:tgtEl>
                                          <p:spTgt spid="9"/>
                                        </p:tgtEl>
                                        <p:attrNameLst>
                                          <p:attrName>style.visibility</p:attrName>
                                        </p:attrNameLst>
                                      </p:cBhvr>
                                      <p:to>
                                        <p:strVal val="hidden"/>
                                      </p:to>
                                    </p:set>
                                  </p:childTnLst>
                                </p:cTn>
                              </p:par>
                              <p:par>
                                <p:cTn id="103" presetID="17" presetClass="exit" presetSubtype="4" fill="hold" nodeType="withEffect">
                                  <p:stCondLst>
                                    <p:cond delay="0"/>
                                  </p:stCondLst>
                                  <p:childTnLst>
                                    <p:anim calcmode="lin" valueType="num">
                                      <p:cBhvr>
                                        <p:cTn id="104" dur="4000"/>
                                        <p:tgtEl>
                                          <p:spTgt spid="10"/>
                                        </p:tgtEl>
                                        <p:attrNameLst>
                                          <p:attrName>ppt_x</p:attrName>
                                        </p:attrNameLst>
                                      </p:cBhvr>
                                      <p:tavLst>
                                        <p:tav tm="0">
                                          <p:val>
                                            <p:strVal val="ppt_x"/>
                                          </p:val>
                                        </p:tav>
                                        <p:tav tm="100000">
                                          <p:val>
                                            <p:strVal val="ppt_x"/>
                                          </p:val>
                                        </p:tav>
                                      </p:tavLst>
                                    </p:anim>
                                    <p:anim calcmode="lin" valueType="num">
                                      <p:cBhvr>
                                        <p:cTn id="105" dur="4000"/>
                                        <p:tgtEl>
                                          <p:spTgt spid="10"/>
                                        </p:tgtEl>
                                        <p:attrNameLst>
                                          <p:attrName>ppt_y</p:attrName>
                                        </p:attrNameLst>
                                      </p:cBhvr>
                                      <p:tavLst>
                                        <p:tav tm="0">
                                          <p:val>
                                            <p:strVal val="ppt_y"/>
                                          </p:val>
                                        </p:tav>
                                        <p:tav tm="100000">
                                          <p:val>
                                            <p:strVal val="ppt_y+ppt_h/2"/>
                                          </p:val>
                                        </p:tav>
                                      </p:tavLst>
                                    </p:anim>
                                    <p:anim calcmode="lin" valueType="num">
                                      <p:cBhvr>
                                        <p:cTn id="106" dur="4000"/>
                                        <p:tgtEl>
                                          <p:spTgt spid="10"/>
                                        </p:tgtEl>
                                        <p:attrNameLst>
                                          <p:attrName>ppt_w</p:attrName>
                                        </p:attrNameLst>
                                      </p:cBhvr>
                                      <p:tavLst>
                                        <p:tav tm="0">
                                          <p:val>
                                            <p:strVal val="ppt_w"/>
                                          </p:val>
                                        </p:tav>
                                        <p:tav tm="100000">
                                          <p:val>
                                            <p:strVal val="ppt_w"/>
                                          </p:val>
                                        </p:tav>
                                      </p:tavLst>
                                    </p:anim>
                                    <p:anim calcmode="lin" valueType="num">
                                      <p:cBhvr>
                                        <p:cTn id="107" dur="4000"/>
                                        <p:tgtEl>
                                          <p:spTgt spid="10"/>
                                        </p:tgtEl>
                                        <p:attrNameLst>
                                          <p:attrName>ppt_h</p:attrName>
                                        </p:attrNameLst>
                                      </p:cBhvr>
                                      <p:tavLst>
                                        <p:tav tm="0">
                                          <p:val>
                                            <p:strVal val="ppt_h"/>
                                          </p:val>
                                        </p:tav>
                                        <p:tav tm="100000">
                                          <p:val>
                                            <p:fltVal val="0"/>
                                          </p:val>
                                        </p:tav>
                                      </p:tavLst>
                                    </p:anim>
                                    <p:set>
                                      <p:cBhvr>
                                        <p:cTn id="108" dur="1" fill="hold">
                                          <p:stCondLst>
                                            <p:cond delay="3999"/>
                                          </p:stCondLst>
                                        </p:cTn>
                                        <p:tgtEl>
                                          <p:spTgt spid="10"/>
                                        </p:tgtEl>
                                        <p:attrNameLst>
                                          <p:attrName>style.visibility</p:attrName>
                                        </p:attrNameLst>
                                      </p:cBhvr>
                                      <p:to>
                                        <p:strVal val="hidden"/>
                                      </p:to>
                                    </p:set>
                                  </p:childTnLst>
                                </p:cTn>
                              </p:par>
                              <p:par>
                                <p:cTn id="109" presetID="16" presetClass="entr" presetSubtype="42" fill="hold" nodeType="withEffect">
                                  <p:stCondLst>
                                    <p:cond delay="0"/>
                                  </p:stCondLst>
                                  <p:childTnLst>
                                    <p:set>
                                      <p:cBhvr>
                                        <p:cTn id="110" dur="1" fill="hold">
                                          <p:stCondLst>
                                            <p:cond delay="0"/>
                                          </p:stCondLst>
                                        </p:cTn>
                                        <p:tgtEl>
                                          <p:spTgt spid="11"/>
                                        </p:tgtEl>
                                        <p:attrNameLst>
                                          <p:attrName>style.visibility</p:attrName>
                                        </p:attrNameLst>
                                      </p:cBhvr>
                                      <p:to>
                                        <p:strVal val="visible"/>
                                      </p:to>
                                    </p:set>
                                    <p:animEffect transition="in" filter="barn(outHorizontal)">
                                      <p:cBhvr>
                                        <p:cTn id="111"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4563" y="1357298"/>
            <a:ext cx="6929486" cy="4401205"/>
          </a:xfrm>
          <a:prstGeom prst="rect">
            <a:avLst/>
          </a:prstGeom>
        </p:spPr>
        <p:txBody>
          <a:bodyPr wrap="square">
            <a:spAutoFit/>
          </a:bodyPr>
          <a:lstStyle/>
          <a:p>
            <a:r>
              <a:rPr lang="es-ES" sz="2800" dirty="0" smtClean="0">
                <a:latin typeface="Curlz MT" pitchFamily="82" charset="0"/>
              </a:rPr>
              <a:t>En un ataque raro y espantoso, una cabra de montaña enojada mutiló a un excursionista hasta la muerte en el </a:t>
            </a:r>
            <a:r>
              <a:rPr lang="es-ES" sz="2800" dirty="0" err="1" smtClean="0">
                <a:latin typeface="Curlz MT" pitchFamily="82" charset="0"/>
              </a:rPr>
              <a:t>Olympic</a:t>
            </a:r>
            <a:r>
              <a:rPr lang="es-ES" sz="2800" dirty="0" smtClean="0">
                <a:latin typeface="Curlz MT" pitchFamily="82" charset="0"/>
              </a:rPr>
              <a:t> </a:t>
            </a:r>
            <a:r>
              <a:rPr lang="es-ES" sz="2800" dirty="0" err="1" smtClean="0">
                <a:latin typeface="Curlz MT" pitchFamily="82" charset="0"/>
              </a:rPr>
              <a:t>National</a:t>
            </a:r>
            <a:r>
              <a:rPr lang="es-ES" sz="2800" dirty="0" smtClean="0">
                <a:latin typeface="Curlz MT" pitchFamily="82" charset="0"/>
              </a:rPr>
              <a:t> Park.</a:t>
            </a:r>
          </a:p>
          <a:p>
            <a:r>
              <a:rPr lang="es-ES" sz="2800" dirty="0" smtClean="0">
                <a:latin typeface="Curlz MT" pitchFamily="82" charset="0"/>
              </a:rPr>
              <a:t>Robert </a:t>
            </a:r>
            <a:r>
              <a:rPr lang="es-ES" sz="2800" dirty="0" err="1" smtClean="0">
                <a:latin typeface="Curlz MT" pitchFamily="82" charset="0"/>
              </a:rPr>
              <a:t>Boardman</a:t>
            </a:r>
            <a:r>
              <a:rPr lang="es-ES" sz="2800" dirty="0" smtClean="0">
                <a:latin typeface="Curlz MT" pitchFamily="82" charset="0"/>
              </a:rPr>
              <a:t>, de 63 años, se había detenido para almorzar durante un día de caminata con su esposa, </a:t>
            </a:r>
            <a:r>
              <a:rPr lang="es-ES" sz="2800" dirty="0" err="1" smtClean="0">
                <a:latin typeface="Curlz MT" pitchFamily="82" charset="0"/>
              </a:rPr>
              <a:t>Susan</a:t>
            </a:r>
            <a:r>
              <a:rPr lang="es-ES" sz="2800" dirty="0" smtClean="0">
                <a:latin typeface="Curlz MT" pitchFamily="82" charset="0"/>
              </a:rPr>
              <a:t> </a:t>
            </a:r>
            <a:r>
              <a:rPr lang="es-ES" sz="2800" dirty="0" err="1" smtClean="0">
                <a:latin typeface="Curlz MT" pitchFamily="82" charset="0"/>
              </a:rPr>
              <a:t>Chadd</a:t>
            </a:r>
            <a:r>
              <a:rPr lang="es-ES" sz="2800" dirty="0" smtClean="0">
                <a:latin typeface="Curlz MT" pitchFamily="82" charset="0"/>
              </a:rPr>
              <a:t> y su amiga, Pat </a:t>
            </a:r>
            <a:r>
              <a:rPr lang="es-ES" sz="2800" dirty="0" err="1" smtClean="0">
                <a:latin typeface="Curlz MT" pitchFamily="82" charset="0"/>
              </a:rPr>
              <a:t>Willits</a:t>
            </a:r>
            <a:r>
              <a:rPr lang="es-ES" sz="2800" dirty="0" smtClean="0">
                <a:latin typeface="Curlz MT" pitchFamily="82" charset="0"/>
              </a:rPr>
              <a:t>, cuando una cabra de montaña agresiva se acercó al grupo. De acuerdo con Jessica </a:t>
            </a:r>
            <a:r>
              <a:rPr lang="es-ES" sz="2800" dirty="0" err="1" smtClean="0">
                <a:latin typeface="Curlz MT" pitchFamily="82" charset="0"/>
              </a:rPr>
              <a:t>Baccus</a:t>
            </a:r>
            <a:r>
              <a:rPr lang="es-ES" sz="2800" dirty="0" smtClean="0">
                <a:latin typeface="Curlz MT" pitchFamily="82" charset="0"/>
              </a:rPr>
              <a:t>, </a:t>
            </a:r>
            <a:r>
              <a:rPr lang="es-ES" sz="2800" dirty="0" err="1" smtClean="0">
                <a:latin typeface="Curlz MT" pitchFamily="82" charset="0"/>
              </a:rPr>
              <a:t>Boardman</a:t>
            </a:r>
            <a:r>
              <a:rPr lang="es-ES" sz="2800" dirty="0" smtClean="0">
                <a:latin typeface="Curlz MT" pitchFamily="82" charset="0"/>
              </a:rPr>
              <a:t> les dio instrucciones a ambas mujeres de alejarse mientras intentaba alejar a la cabra.</a:t>
            </a:r>
            <a:endParaRPr lang="es-ES" sz="28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87307" y="5572140"/>
            <a:ext cx="1161439" cy="958850"/>
          </a:xfrm>
          <a:prstGeom prst="rect">
            <a:avLst/>
          </a:prstGeom>
          <a:noFill/>
          <a:ln w="9525">
            <a:noFill/>
            <a:miter lim="800000"/>
            <a:headEnd/>
            <a:tailEnd/>
          </a:ln>
        </p:spPr>
      </p:pic>
    </p:spTree>
  </p:cSld>
  <p:clrMapOvr>
    <a:masterClrMapping/>
  </p:clrMapOvr>
  <p:transition spd="slow" advTm="3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s-tYHBzEZ4AyMx9TRO9y9f8t7AVlM"/>
          <p:cNvPicPr>
            <a:picLocks noChangeAspect="1" noChangeArrowheads="1"/>
          </p:cNvPicPr>
          <p:nvPr/>
        </p:nvPicPr>
        <p:blipFill>
          <a:blip r:embed="rId2"/>
          <a:srcRect b="7066"/>
          <a:stretch>
            <a:fillRect/>
          </a:stretch>
        </p:blipFill>
        <p:spPr bwMode="auto">
          <a:xfrm>
            <a:off x="0" y="-219075"/>
            <a:ext cx="9580364" cy="7077075"/>
          </a:xfrm>
          <a:prstGeom prst="rect">
            <a:avLst/>
          </a:prstGeom>
          <a:noFill/>
        </p:spPr>
      </p:pic>
      <p:sp>
        <p:nvSpPr>
          <p:cNvPr id="3" name="2 Rectángulo"/>
          <p:cNvSpPr/>
          <p:nvPr/>
        </p:nvSpPr>
        <p:spPr>
          <a:xfrm>
            <a:off x="3193445" y="4143380"/>
            <a:ext cx="2743486" cy="369332"/>
          </a:xfrm>
          <a:prstGeom prst="rect">
            <a:avLst/>
          </a:prstGeom>
        </p:spPr>
        <p:txBody>
          <a:bodyPr wrap="none">
            <a:spAutoFit/>
          </a:bodyPr>
          <a:lstStyle/>
          <a:p>
            <a:r>
              <a:rPr lang="es-ES" b="1" dirty="0" smtClean="0"/>
              <a:t>El atacante de la bombilla.</a:t>
            </a:r>
            <a:endParaRPr lang="es-ES" b="1" dirty="0"/>
          </a:p>
        </p:txBody>
      </p:sp>
      <p:sp>
        <p:nvSpPr>
          <p:cNvPr id="4" name="3 CuadroTexto"/>
          <p:cNvSpPr txBox="1"/>
          <p:nvPr/>
        </p:nvSpPr>
        <p:spPr>
          <a:xfrm>
            <a:off x="573059" y="428604"/>
            <a:ext cx="2992358" cy="830997"/>
          </a:xfrm>
          <a:prstGeom prst="rect">
            <a:avLst/>
          </a:prstGeom>
          <a:noFill/>
        </p:spPr>
        <p:txBody>
          <a:bodyPr wrap="square" rtlCol="0">
            <a:spAutoFit/>
          </a:bodyPr>
          <a:lstStyle/>
          <a:p>
            <a:r>
              <a:rPr lang="es-ES" sz="2400" b="1" dirty="0" smtClean="0"/>
              <a:t>MUERTO POR </a:t>
            </a:r>
          </a:p>
          <a:p>
            <a:r>
              <a:rPr lang="es-ES" sz="2400" b="1" dirty="0" smtClean="0"/>
              <a:t>UNA BOMBILLA</a:t>
            </a:r>
            <a:endParaRPr lang="es-ES" sz="2400" b="1" dirty="0"/>
          </a:p>
        </p:txBody>
      </p:sp>
      <p:pic>
        <p:nvPicPr>
          <p:cNvPr id="5" name="Picture 3" descr="illusion-010"/>
          <p:cNvPicPr>
            <a:picLocks noChangeAspect="1" noChangeArrowheads="1"/>
          </p:cNvPicPr>
          <p:nvPr/>
        </p:nvPicPr>
        <p:blipFill>
          <a:blip r:embed="rId3" cstate="print">
            <a:duotone>
              <a:prstClr val="black"/>
              <a:schemeClr val="accent4">
                <a:tint val="45000"/>
                <a:satMod val="400000"/>
              </a:schemeClr>
            </a:duotone>
          </a:blip>
          <a:srcRect/>
          <a:stretch>
            <a:fillRect/>
          </a:stretch>
        </p:blipFill>
        <p:spPr bwMode="auto">
          <a:xfrm>
            <a:off x="0" y="-110983"/>
            <a:ext cx="9290050" cy="7059471"/>
          </a:xfrm>
          <a:prstGeom prst="rect">
            <a:avLst/>
          </a:prstGeom>
          <a:noFill/>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afterEffect">
                                  <p:stCondLst>
                                    <p:cond delay="0"/>
                                  </p:stCondLst>
                                  <p:childTnLst>
                                    <p:animEffect transition="out" filter="strips(upRigh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58877" y="1071546"/>
            <a:ext cx="6465916" cy="4832092"/>
          </a:xfrm>
          <a:prstGeom prst="rect">
            <a:avLst/>
          </a:prstGeom>
        </p:spPr>
        <p:txBody>
          <a:bodyPr wrap="square">
            <a:spAutoFit/>
          </a:bodyPr>
          <a:lstStyle/>
          <a:p>
            <a:r>
              <a:rPr lang="es-ES" sz="2800" dirty="0" smtClean="0">
                <a:latin typeface="Curlz MT" pitchFamily="82" charset="0"/>
              </a:rPr>
              <a:t>Cuando el hombre de esta historia estaba sangrando en la sala de emergencias, el culpable parecía ser una herida de arma blanca. Pero cuando los médicos trataron la herida, notaron que seguía sangrando por detrás.</a:t>
            </a:r>
          </a:p>
          <a:p>
            <a:r>
              <a:rPr lang="es-ES" sz="2800" dirty="0" smtClean="0">
                <a:latin typeface="Curlz MT" pitchFamily="82" charset="0"/>
              </a:rPr>
              <a:t>Después de darle vuelta al paciente, descubrieron que su atacante había empujado una bombilla en su ano antes de apuñalarlo. Este es un objeto notablemente difícil de extraer, el hombre murió por un shock séptico después del procedimiento.</a:t>
            </a:r>
            <a:endParaRPr lang="es-ES" sz="28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4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458" name="Picture 2" descr="s-qMTgXZO5z498ffyGApAY9uI8s63"/>
          <p:cNvPicPr>
            <a:picLocks noChangeAspect="1" noChangeArrowheads="1"/>
          </p:cNvPicPr>
          <p:nvPr/>
        </p:nvPicPr>
        <p:blipFill>
          <a:blip r:embed="rId2"/>
          <a:srcRect/>
          <a:stretch>
            <a:fillRect/>
          </a:stretch>
        </p:blipFill>
        <p:spPr bwMode="auto">
          <a:xfrm>
            <a:off x="1644629" y="1"/>
            <a:ext cx="7645421" cy="6858000"/>
          </a:xfrm>
          <a:prstGeom prst="rect">
            <a:avLst/>
          </a:prstGeom>
          <a:noFill/>
        </p:spPr>
      </p:pic>
      <p:sp>
        <p:nvSpPr>
          <p:cNvPr id="4" name="3 Rectángulo"/>
          <p:cNvSpPr/>
          <p:nvPr/>
        </p:nvSpPr>
        <p:spPr>
          <a:xfrm>
            <a:off x="430183" y="285728"/>
            <a:ext cx="2090637" cy="954107"/>
          </a:xfrm>
          <a:prstGeom prst="rect">
            <a:avLst/>
          </a:prstGeom>
        </p:spPr>
        <p:txBody>
          <a:bodyPr wrap="square">
            <a:spAutoFit/>
          </a:bodyPr>
          <a:lstStyle/>
          <a:p>
            <a:r>
              <a:rPr lang="es-ES" sz="2800" b="1" dirty="0" smtClean="0"/>
              <a:t>El enema de </a:t>
            </a:r>
          </a:p>
          <a:p>
            <a:r>
              <a:rPr lang="es-ES" sz="2800" b="1" dirty="0" smtClean="0"/>
              <a:t>vino fatal.</a:t>
            </a:r>
            <a:endParaRPr lang="es-ES" sz="2800" b="1" dirty="0"/>
          </a:p>
        </p:txBody>
      </p:sp>
      <p:pic>
        <p:nvPicPr>
          <p:cNvPr id="5" name="Picture 3" descr="illusion-017"/>
          <p:cNvPicPr>
            <a:picLocks noChangeAspect="1" noChangeArrowheads="1" noCrop="1"/>
          </p:cNvPicPr>
          <p:nvPr/>
        </p:nvPicPr>
        <p:blipFill>
          <a:blip r:embed="rId3" cstate="print">
            <a:duotone>
              <a:prstClr val="black"/>
              <a:schemeClr val="accent2">
                <a:tint val="45000"/>
                <a:satMod val="400000"/>
              </a:schemeClr>
            </a:duotone>
            <a:lum bright="-43000" contrast="48000"/>
          </a:blip>
          <a:srcRect/>
          <a:stretch>
            <a:fillRect/>
          </a:stretch>
        </p:blipFill>
        <p:spPr bwMode="auto">
          <a:xfrm>
            <a:off x="0" y="-285776"/>
            <a:ext cx="9650364" cy="7143776"/>
          </a:xfrm>
          <a:prstGeom prst="rect">
            <a:avLst/>
          </a:prstGeom>
          <a:noFill/>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16067" y="1071546"/>
            <a:ext cx="6180165" cy="4832092"/>
          </a:xfrm>
          <a:prstGeom prst="rect">
            <a:avLst/>
          </a:prstGeom>
        </p:spPr>
        <p:txBody>
          <a:bodyPr wrap="square">
            <a:spAutoFit/>
          </a:bodyPr>
          <a:lstStyle/>
          <a:p>
            <a:r>
              <a:rPr lang="es-ES" sz="2800" dirty="0" smtClean="0">
                <a:latin typeface="Curlz MT" pitchFamily="82" charset="0"/>
              </a:rPr>
              <a:t>Ha habido casos de personas que mueren por enemas de vino, pero por lo general son el resultado de una intoxicación alcohólica aguda. Aunque el difunto en la historia de </a:t>
            </a:r>
            <a:r>
              <a:rPr lang="es-ES" sz="2800" dirty="0" err="1" smtClean="0">
                <a:latin typeface="Curlz MT" pitchFamily="82" charset="0"/>
              </a:rPr>
              <a:t>Like_meowschwitz</a:t>
            </a:r>
            <a:r>
              <a:rPr lang="es-ES" sz="2800" dirty="0" smtClean="0">
                <a:latin typeface="Curlz MT" pitchFamily="82" charset="0"/>
              </a:rPr>
              <a:t> mostraba signos de alcoholismo a pesar de su aparente falta de bebida, así no fue como su enema de vino rojo lo mató.</a:t>
            </a:r>
          </a:p>
          <a:p>
            <a:r>
              <a:rPr lang="es-ES" sz="2800" dirty="0" smtClean="0">
                <a:latin typeface="Curlz MT" pitchFamily="82" charset="0"/>
              </a:rPr>
              <a:t>En su lugar, sangró hasta morir, tras haber perforado su colon con el dispositivo que estaba usando.</a:t>
            </a:r>
            <a:endParaRPr lang="es-ES" sz="2800" dirty="0">
              <a:latin typeface="Curlz MT" pitchFamily="82" charset="0"/>
            </a:endParaRPr>
          </a:p>
        </p:txBody>
      </p:sp>
      <p:pic>
        <p:nvPicPr>
          <p:cNvPr id="4" name="Picture 4" descr="pc12"/>
          <p:cNvPicPr>
            <a:picLocks noChangeAspect="1" noChangeArrowheads="1" noCrop="1"/>
          </p:cNvPicPr>
          <p:nvPr/>
        </p:nvPicPr>
        <p:blipFill>
          <a:blip r:embed="rId3"/>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31000">
    <p:random/>
    <p:sndAc>
      <p:stSnd>
        <p:snd r:embed="rId2" name="mozartoboeconcert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s-x0gh8bdaYRahbOhv73qwhjdzBXl"/>
          <p:cNvPicPr>
            <a:picLocks noChangeAspect="1" noChangeArrowheads="1"/>
          </p:cNvPicPr>
          <p:nvPr/>
        </p:nvPicPr>
        <p:blipFill>
          <a:blip r:embed="rId2"/>
          <a:srcRect/>
          <a:stretch>
            <a:fillRect/>
          </a:stretch>
        </p:blipFill>
        <p:spPr bwMode="auto">
          <a:xfrm>
            <a:off x="0" y="0"/>
            <a:ext cx="9290050" cy="6858000"/>
          </a:xfrm>
          <a:prstGeom prst="rect">
            <a:avLst/>
          </a:prstGeom>
          <a:noFill/>
        </p:spPr>
      </p:pic>
      <p:sp>
        <p:nvSpPr>
          <p:cNvPr id="3" name="2 Rectángulo"/>
          <p:cNvSpPr/>
          <p:nvPr/>
        </p:nvSpPr>
        <p:spPr>
          <a:xfrm>
            <a:off x="358745" y="357166"/>
            <a:ext cx="2870145" cy="954107"/>
          </a:xfrm>
          <a:prstGeom prst="rect">
            <a:avLst/>
          </a:prstGeom>
        </p:spPr>
        <p:txBody>
          <a:bodyPr wrap="none">
            <a:spAutoFit/>
          </a:bodyPr>
          <a:lstStyle/>
          <a:p>
            <a:r>
              <a:rPr lang="es-ES" sz="2800" b="1" dirty="0" smtClean="0">
                <a:solidFill>
                  <a:schemeClr val="bg1"/>
                </a:solidFill>
                <a:effectLst>
                  <a:glow rad="228600">
                    <a:schemeClr val="accent4">
                      <a:satMod val="175000"/>
                      <a:alpha val="40000"/>
                    </a:schemeClr>
                  </a:glow>
                </a:effectLst>
              </a:rPr>
              <a:t>El hombre con </a:t>
            </a:r>
          </a:p>
          <a:p>
            <a:r>
              <a:rPr lang="es-ES" sz="2800" b="1" dirty="0" smtClean="0">
                <a:solidFill>
                  <a:schemeClr val="bg1"/>
                </a:solidFill>
                <a:effectLst>
                  <a:glow rad="228600">
                    <a:schemeClr val="accent4">
                      <a:satMod val="175000"/>
                      <a:alpha val="40000"/>
                    </a:schemeClr>
                  </a:glow>
                </a:effectLst>
              </a:rPr>
              <a:t>demasiado hierro</a:t>
            </a:r>
            <a:r>
              <a:rPr lang="es-ES" b="1" dirty="0" smtClean="0"/>
              <a:t>.</a:t>
            </a:r>
            <a:endParaRPr lang="es-ES" b="1" dirty="0"/>
          </a:p>
        </p:txBody>
      </p:sp>
    </p:spTree>
  </p:cSld>
  <p:clrMapOvr>
    <a:masterClrMapping/>
  </p:clrMapOvr>
  <p:transition spd="slow" advTm="9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01753" y="1357298"/>
            <a:ext cx="6394477" cy="4524315"/>
          </a:xfrm>
          <a:prstGeom prst="rect">
            <a:avLst/>
          </a:prstGeom>
        </p:spPr>
        <p:txBody>
          <a:bodyPr wrap="square">
            <a:spAutoFit/>
          </a:bodyPr>
          <a:lstStyle/>
          <a:p>
            <a:r>
              <a:rPr lang="es-ES" sz="2400" dirty="0" smtClean="0">
                <a:latin typeface="Curlz MT" pitchFamily="82" charset="0"/>
              </a:rPr>
              <a:t>Parecía bastante simple al principio. Un hombre de 50 años murió en su sofá después de un par de días enfermo. Un ataque al corazón, ¿verdad?</a:t>
            </a:r>
          </a:p>
          <a:p>
            <a:r>
              <a:rPr lang="es-ES" sz="2400" dirty="0" smtClean="0">
                <a:latin typeface="Curlz MT" pitchFamily="82" charset="0"/>
              </a:rPr>
              <a:t>Pero lo que nadie sabía era que el hombre estaba sufriendo de hemocromatosis, una enfermedad rara que hace que su cuerpo absorba demasiado hierro cuando come. En el caso de este hombre, el exceso de hierro destruyó su hígado y causó la formación de venas varicosas en su esófago. Cuando estas venas se rompieron, se desangró lentamente hasta morir.</a:t>
            </a:r>
          </a:p>
          <a:p>
            <a:r>
              <a:rPr lang="es-ES" sz="2400" dirty="0" smtClean="0">
                <a:latin typeface="Curlz MT" pitchFamily="82" charset="0"/>
              </a:rPr>
              <a:t>Y todo ese tiempo, probablemente el hombre pensó que sólo tenía una infección </a:t>
            </a:r>
            <a:r>
              <a:rPr lang="es-ES" sz="2400" dirty="0" err="1" smtClean="0">
                <a:latin typeface="Curlz MT" pitchFamily="82" charset="0"/>
              </a:rPr>
              <a:t>estómacal</a:t>
            </a:r>
            <a:r>
              <a:rPr lang="es-ES" sz="2400" dirty="0" smtClean="0">
                <a:latin typeface="Curlz MT" pitchFamily="82" charset="0"/>
              </a:rPr>
              <a:t>.</a:t>
            </a:r>
            <a:endParaRPr lang="es-ES" sz="24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3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3" name="Picture 2" descr="Raras formas de morir (2)"/>
          <p:cNvPicPr>
            <a:picLocks noChangeAspect="1" noChangeArrowheads="1"/>
          </p:cNvPicPr>
          <p:nvPr/>
        </p:nvPicPr>
        <p:blipFill>
          <a:blip r:embed="rId2"/>
          <a:srcRect/>
          <a:stretch>
            <a:fillRect/>
          </a:stretch>
        </p:blipFill>
        <p:spPr bwMode="auto">
          <a:xfrm>
            <a:off x="2501885" y="0"/>
            <a:ext cx="6788165" cy="6858000"/>
          </a:xfrm>
          <a:prstGeom prst="rect">
            <a:avLst/>
          </a:prstGeom>
          <a:noFill/>
        </p:spPr>
      </p:pic>
      <p:sp>
        <p:nvSpPr>
          <p:cNvPr id="5" name="4 Rombo"/>
          <p:cNvSpPr/>
          <p:nvPr/>
        </p:nvSpPr>
        <p:spPr>
          <a:xfrm>
            <a:off x="0" y="0"/>
            <a:ext cx="9290049" cy="6858000"/>
          </a:xfrm>
          <a:prstGeom prst="diamond">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V="1">
            <a:off x="-1" y="-1"/>
            <a:ext cx="4787901" cy="3500438"/>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rectángulo"/>
          <p:cNvSpPr/>
          <p:nvPr/>
        </p:nvSpPr>
        <p:spPr>
          <a:xfrm>
            <a:off x="0" y="3438525"/>
            <a:ext cx="4645025" cy="3419475"/>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rectángulo"/>
          <p:cNvSpPr/>
          <p:nvPr/>
        </p:nvSpPr>
        <p:spPr>
          <a:xfrm flipH="1" flipV="1">
            <a:off x="4573585" y="-1"/>
            <a:ext cx="4716463" cy="3500438"/>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rectángulo"/>
          <p:cNvSpPr/>
          <p:nvPr/>
        </p:nvSpPr>
        <p:spPr>
          <a:xfrm flipH="1">
            <a:off x="4645024" y="3438526"/>
            <a:ext cx="4645025" cy="3419475"/>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501621" y="571480"/>
            <a:ext cx="4645025" cy="954107"/>
          </a:xfrm>
          <a:prstGeom prst="rect">
            <a:avLst/>
          </a:prstGeom>
        </p:spPr>
        <p:txBody>
          <a:bodyPr>
            <a:spAutoFit/>
          </a:bodyPr>
          <a:lstStyle/>
          <a:p>
            <a:r>
              <a:rPr lang="es-ES" sz="2800" b="1" dirty="0" smtClean="0">
                <a:solidFill>
                  <a:schemeClr val="bg1"/>
                </a:solidFill>
              </a:rPr>
              <a:t>La muerte por un </a:t>
            </a:r>
          </a:p>
          <a:p>
            <a:r>
              <a:rPr lang="es-ES" sz="2800" b="1" dirty="0" smtClean="0">
                <a:solidFill>
                  <a:schemeClr val="bg1"/>
                </a:solidFill>
              </a:rPr>
              <a:t>contenedor de reciclaje.</a:t>
            </a:r>
            <a:endParaRPr lang="es-ES" sz="2800" b="1" dirty="0">
              <a:solidFill>
                <a:schemeClr val="bg1"/>
              </a:solidFill>
            </a:endParaRPr>
          </a:p>
        </p:txBody>
      </p:sp>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11"/>
                                        </p:tgtEl>
                                        <p:attrNameLst>
                                          <p:attrName>ppt_x</p:attrName>
                                        </p:attrNameLst>
                                      </p:cBhvr>
                                      <p:tavLst>
                                        <p:tav tm="0">
                                          <p:val>
                                            <p:strVal val="ppt_x"/>
                                          </p:val>
                                        </p:tav>
                                        <p:tav tm="100000">
                                          <p:val>
                                            <p:strVal val="ppt_x+ppt_w/2"/>
                                          </p:val>
                                        </p:tav>
                                      </p:tavLst>
                                    </p:anim>
                                    <p:anim calcmode="lin" valueType="num">
                                      <p:cBhvr>
                                        <p:cTn id="13" dur="5000"/>
                                        <p:tgtEl>
                                          <p:spTgt spid="11"/>
                                        </p:tgtEl>
                                        <p:attrNameLst>
                                          <p:attrName>ppt_y</p:attrName>
                                        </p:attrNameLst>
                                      </p:cBhvr>
                                      <p:tavLst>
                                        <p:tav tm="0">
                                          <p:val>
                                            <p:strVal val="ppt_y"/>
                                          </p:val>
                                        </p:tav>
                                        <p:tav tm="100000">
                                          <p:val>
                                            <p:strVal val="ppt_y"/>
                                          </p:val>
                                        </p:tav>
                                      </p:tavLst>
                                    </p:anim>
                                    <p:anim calcmode="lin" valueType="num">
                                      <p:cBhvr>
                                        <p:cTn id="14" dur="5000"/>
                                        <p:tgtEl>
                                          <p:spTgt spid="11"/>
                                        </p:tgtEl>
                                        <p:attrNameLst>
                                          <p:attrName>ppt_w</p:attrName>
                                        </p:attrNameLst>
                                      </p:cBhvr>
                                      <p:tavLst>
                                        <p:tav tm="0">
                                          <p:val>
                                            <p:strVal val="ppt_w"/>
                                          </p:val>
                                        </p:tav>
                                        <p:tav tm="100000">
                                          <p:val>
                                            <p:fltVal val="0"/>
                                          </p:val>
                                        </p:tav>
                                      </p:tavLst>
                                    </p:anim>
                                    <p:anim calcmode="lin" valueType="num">
                                      <p:cBhvr>
                                        <p:cTn id="15" dur="5000"/>
                                        <p:tgtEl>
                                          <p:spTgt spid="11"/>
                                        </p:tgtEl>
                                        <p:attrNameLst>
                                          <p:attrName>ppt_h</p:attrName>
                                        </p:attrNameLst>
                                      </p:cBhvr>
                                      <p:tavLst>
                                        <p:tav tm="0">
                                          <p:val>
                                            <p:strVal val="ppt_h"/>
                                          </p:val>
                                        </p:tav>
                                        <p:tav tm="100000">
                                          <p:val>
                                            <p:strVal val="ppt_h"/>
                                          </p:val>
                                        </p:tav>
                                      </p:tavLst>
                                    </p:anim>
                                    <p:set>
                                      <p:cBhvr>
                                        <p:cTn id="16" dur="1" fill="hold">
                                          <p:stCondLst>
                                            <p:cond delay="4999"/>
                                          </p:stCondLst>
                                        </p:cTn>
                                        <p:tgtEl>
                                          <p:spTgt spid="11"/>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10"/>
                                        </p:tgtEl>
                                        <p:attrNameLst>
                                          <p:attrName>ppt_x</p:attrName>
                                        </p:attrNameLst>
                                      </p:cBhvr>
                                      <p:tavLst>
                                        <p:tav tm="0">
                                          <p:val>
                                            <p:strVal val="ppt_x"/>
                                          </p:val>
                                        </p:tav>
                                        <p:tav tm="100000">
                                          <p:val>
                                            <p:strVal val="ppt_x-ppt_w/2"/>
                                          </p:val>
                                        </p:tav>
                                      </p:tavLst>
                                    </p:anim>
                                    <p:anim calcmode="lin" valueType="num">
                                      <p:cBhvr>
                                        <p:cTn id="19" dur="5000"/>
                                        <p:tgtEl>
                                          <p:spTgt spid="10"/>
                                        </p:tgtEl>
                                        <p:attrNameLst>
                                          <p:attrName>ppt_y</p:attrName>
                                        </p:attrNameLst>
                                      </p:cBhvr>
                                      <p:tavLst>
                                        <p:tav tm="0">
                                          <p:val>
                                            <p:strVal val="ppt_y"/>
                                          </p:val>
                                        </p:tav>
                                        <p:tav tm="100000">
                                          <p:val>
                                            <p:strVal val="ppt_y"/>
                                          </p:val>
                                        </p:tav>
                                      </p:tavLst>
                                    </p:anim>
                                    <p:anim calcmode="lin" valueType="num">
                                      <p:cBhvr>
                                        <p:cTn id="20" dur="5000"/>
                                        <p:tgtEl>
                                          <p:spTgt spid="10"/>
                                        </p:tgtEl>
                                        <p:attrNameLst>
                                          <p:attrName>ppt_w</p:attrName>
                                        </p:attrNameLst>
                                      </p:cBhvr>
                                      <p:tavLst>
                                        <p:tav tm="0">
                                          <p:val>
                                            <p:strVal val="ppt_w"/>
                                          </p:val>
                                        </p:tav>
                                        <p:tav tm="100000">
                                          <p:val>
                                            <p:fltVal val="0"/>
                                          </p:val>
                                        </p:tav>
                                      </p:tavLst>
                                    </p:anim>
                                    <p:anim calcmode="lin" valueType="num">
                                      <p:cBhvr>
                                        <p:cTn id="21" dur="5000"/>
                                        <p:tgtEl>
                                          <p:spTgt spid="10"/>
                                        </p:tgtEl>
                                        <p:attrNameLst>
                                          <p:attrName>ppt_h</p:attrName>
                                        </p:attrNameLst>
                                      </p:cBhvr>
                                      <p:tavLst>
                                        <p:tav tm="0">
                                          <p:val>
                                            <p:strVal val="ppt_h"/>
                                          </p:val>
                                        </p:tav>
                                        <p:tav tm="100000">
                                          <p:val>
                                            <p:strVal val="ppt_h"/>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2"/>
                                        </p:tgtEl>
                                        <p:attrNameLst>
                                          <p:attrName>ppt_x</p:attrName>
                                        </p:attrNameLst>
                                      </p:cBhvr>
                                      <p:tavLst>
                                        <p:tav tm="0">
                                          <p:val>
                                            <p:strVal val="ppt_x"/>
                                          </p:val>
                                        </p:tav>
                                        <p:tav tm="100000">
                                          <p:val>
                                            <p:strVal val="ppt_x+ppt_w/2"/>
                                          </p:val>
                                        </p:tav>
                                      </p:tavLst>
                                    </p:anim>
                                    <p:anim calcmode="lin" valueType="num">
                                      <p:cBhvr>
                                        <p:cTn id="25" dur="5000"/>
                                        <p:tgtEl>
                                          <p:spTgt spid="12"/>
                                        </p:tgtEl>
                                        <p:attrNameLst>
                                          <p:attrName>ppt_y</p:attrName>
                                        </p:attrNameLst>
                                      </p:cBhvr>
                                      <p:tavLst>
                                        <p:tav tm="0">
                                          <p:val>
                                            <p:strVal val="ppt_y"/>
                                          </p:val>
                                        </p:tav>
                                        <p:tav tm="100000">
                                          <p:val>
                                            <p:strVal val="ppt_y"/>
                                          </p:val>
                                        </p:tav>
                                      </p:tavLst>
                                    </p:anim>
                                    <p:anim calcmode="lin" valueType="num">
                                      <p:cBhvr>
                                        <p:cTn id="26" dur="5000"/>
                                        <p:tgtEl>
                                          <p:spTgt spid="12"/>
                                        </p:tgtEl>
                                        <p:attrNameLst>
                                          <p:attrName>ppt_w</p:attrName>
                                        </p:attrNameLst>
                                      </p:cBhvr>
                                      <p:tavLst>
                                        <p:tav tm="0">
                                          <p:val>
                                            <p:strVal val="ppt_w"/>
                                          </p:val>
                                        </p:tav>
                                        <p:tav tm="100000">
                                          <p:val>
                                            <p:fltVal val="0"/>
                                          </p:val>
                                        </p:tav>
                                      </p:tavLst>
                                    </p:anim>
                                    <p:anim calcmode="lin" valueType="num">
                                      <p:cBhvr>
                                        <p:cTn id="27" dur="5000"/>
                                        <p:tgtEl>
                                          <p:spTgt spid="12"/>
                                        </p:tgtEl>
                                        <p:attrNameLst>
                                          <p:attrName>ppt_h</p:attrName>
                                        </p:attrNameLst>
                                      </p:cBhvr>
                                      <p:tavLst>
                                        <p:tav tm="0">
                                          <p:val>
                                            <p:strVal val="ppt_h"/>
                                          </p:val>
                                        </p:tav>
                                        <p:tav tm="100000">
                                          <p:val>
                                            <p:strVal val="ppt_h"/>
                                          </p:val>
                                        </p:tav>
                                      </p:tavLst>
                                    </p:anim>
                                    <p:set>
                                      <p:cBhvr>
                                        <p:cTn id="28" dur="1" fill="hold">
                                          <p:stCondLst>
                                            <p:cond delay="4999"/>
                                          </p:stCondLst>
                                        </p:cTn>
                                        <p:tgtEl>
                                          <p:spTgt spid="12"/>
                                        </p:tgtEl>
                                        <p:attrNameLst>
                                          <p:attrName>style.visibility</p:attrName>
                                        </p:attrNameLst>
                                      </p:cBhvr>
                                      <p:to>
                                        <p:strVal val="hidden"/>
                                      </p:to>
                                    </p:set>
                                  </p:childTnLst>
                                </p:cTn>
                              </p:par>
                              <p:par>
                                <p:cTn id="29" presetID="8" presetClass="exit" presetSubtype="32" fill="hold" nodeType="withEffect">
                                  <p:stCondLst>
                                    <p:cond delay="0"/>
                                  </p:stCondLst>
                                  <p:childTnLst>
                                    <p:animEffect transition="out" filter="diamond(out)">
                                      <p:cBhvr>
                                        <p:cTn id="30" dur="5000"/>
                                        <p:tgtEl>
                                          <p:spTgt spid="5"/>
                                        </p:tgtEl>
                                      </p:cBhvr>
                                    </p:animEffect>
                                    <p:set>
                                      <p:cBhvr>
                                        <p:cTn id="3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87505" y="1785926"/>
            <a:ext cx="5537223" cy="3539430"/>
          </a:xfrm>
          <a:prstGeom prst="rect">
            <a:avLst/>
          </a:prstGeom>
        </p:spPr>
        <p:txBody>
          <a:bodyPr wrap="square">
            <a:spAutoFit/>
          </a:bodyPr>
          <a:lstStyle/>
          <a:p>
            <a:r>
              <a:rPr lang="es-ES" sz="2800" dirty="0" smtClean="0">
                <a:latin typeface="Curlz MT" pitchFamily="82" charset="0"/>
              </a:rPr>
              <a:t>¿Sabías que al reciclar una tonelada de plástico, se ahorra el equivalente a un año del consumo de energía de dos personas? Eso es asombroso! ¿Y usted también sabia que Sheila </a:t>
            </a:r>
            <a:r>
              <a:rPr lang="es-ES" sz="2800" dirty="0" err="1" smtClean="0">
                <a:latin typeface="Curlz MT" pitchFamily="82" charset="0"/>
              </a:rPr>
              <a:t>Decoster</a:t>
            </a:r>
            <a:r>
              <a:rPr lang="es-ES" sz="2800" dirty="0" smtClean="0">
                <a:latin typeface="Curlz MT" pitchFamily="82" charset="0"/>
              </a:rPr>
              <a:t> cayó en un contenedor de reciclaje en su propia casa, y murió de asfixia? Bueno, ahora lo sabes.</a:t>
            </a:r>
            <a:endParaRPr lang="es-ES" sz="28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2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Raras formas de morir (3)"/>
          <p:cNvPicPr>
            <a:picLocks noChangeAspect="1" noChangeArrowheads="1"/>
          </p:cNvPicPr>
          <p:nvPr/>
        </p:nvPicPr>
        <p:blipFill>
          <a:blip r:embed="rId2"/>
          <a:srcRect/>
          <a:stretch>
            <a:fillRect/>
          </a:stretch>
        </p:blipFill>
        <p:spPr bwMode="auto">
          <a:xfrm>
            <a:off x="0" y="0"/>
            <a:ext cx="9412550" cy="6858000"/>
          </a:xfrm>
          <a:prstGeom prst="rect">
            <a:avLst/>
          </a:prstGeom>
          <a:noFill/>
        </p:spPr>
      </p:pic>
      <p:sp>
        <p:nvSpPr>
          <p:cNvPr id="3" name="2 Rectángulo"/>
          <p:cNvSpPr/>
          <p:nvPr/>
        </p:nvSpPr>
        <p:spPr>
          <a:xfrm>
            <a:off x="430183" y="357166"/>
            <a:ext cx="2697854" cy="954107"/>
          </a:xfrm>
          <a:prstGeom prst="rect">
            <a:avLst/>
          </a:prstGeom>
        </p:spPr>
        <p:txBody>
          <a:bodyPr wrap="none">
            <a:spAutoFit/>
          </a:bodyPr>
          <a:lstStyle/>
          <a:p>
            <a:r>
              <a:rPr lang="es-ES" sz="2800" b="1" dirty="0" smtClean="0"/>
              <a:t>Muerto por salir </a:t>
            </a:r>
          </a:p>
          <a:p>
            <a:r>
              <a:rPr lang="es-ES" sz="2800" b="1" dirty="0" smtClean="0"/>
              <a:t>a caminar.</a:t>
            </a:r>
            <a:endParaRPr lang="es-ES" sz="2800" b="1" dirty="0"/>
          </a:p>
        </p:txBody>
      </p:sp>
    </p:spTree>
  </p:cSld>
  <p:clrMapOvr>
    <a:masterClrMapping/>
  </p:clrMapOvr>
  <p:transition spd="slow" advTm="7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44629" y="1285860"/>
            <a:ext cx="6143668" cy="4401205"/>
          </a:xfrm>
          <a:prstGeom prst="rect">
            <a:avLst/>
          </a:prstGeom>
        </p:spPr>
        <p:txBody>
          <a:bodyPr wrap="square">
            <a:spAutoFit/>
          </a:bodyPr>
          <a:lstStyle/>
          <a:p>
            <a:r>
              <a:rPr lang="es-ES" sz="2800" dirty="0" smtClean="0">
                <a:latin typeface="Curlz MT" pitchFamily="82" charset="0"/>
              </a:rPr>
              <a:t>Caminar es un ejercicio increíble … ¿Sabía que si usted camina una milla, puede llegar a quemar 100 calorías aprox.? Y también que al caminar se puede derretir la grasa tan trabajosa de las abdominales? Bueno, por desgracia para </a:t>
            </a:r>
            <a:r>
              <a:rPr lang="es-ES" sz="2800" dirty="0" err="1" smtClean="0">
                <a:latin typeface="Curlz MT" pitchFamily="82" charset="0"/>
              </a:rPr>
              <a:t>Isaiah</a:t>
            </a:r>
            <a:r>
              <a:rPr lang="es-ES" sz="2800" dirty="0" smtClean="0">
                <a:latin typeface="Curlz MT" pitchFamily="82" charset="0"/>
              </a:rPr>
              <a:t> </a:t>
            </a:r>
            <a:r>
              <a:rPr lang="es-ES" sz="2800" dirty="0" err="1" smtClean="0">
                <a:latin typeface="Curlz MT" pitchFamily="82" charset="0"/>
              </a:rPr>
              <a:t>Otieno</a:t>
            </a:r>
            <a:r>
              <a:rPr lang="es-ES" sz="2800" dirty="0" smtClean="0">
                <a:latin typeface="Curlz MT" pitchFamily="82" charset="0"/>
              </a:rPr>
              <a:t> no fue tan bueno, su paseo diario a lo largo de una calle residencial terminó matándolo, porque un helicóptero se estrelló en su cabeza mientras estaba caminando.</a:t>
            </a:r>
            <a:endParaRPr lang="es-ES" sz="28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2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Raras formas de morir (13)"/>
          <p:cNvPicPr>
            <a:picLocks noChangeAspect="1" noChangeArrowheads="1"/>
          </p:cNvPicPr>
          <p:nvPr/>
        </p:nvPicPr>
        <p:blipFill>
          <a:blip r:embed="rId2"/>
          <a:srcRect/>
          <a:stretch>
            <a:fillRect/>
          </a:stretch>
        </p:blipFill>
        <p:spPr bwMode="auto">
          <a:xfrm>
            <a:off x="-1498642" y="0"/>
            <a:ext cx="11715832" cy="6858000"/>
          </a:xfrm>
          <a:prstGeom prst="rect">
            <a:avLst/>
          </a:prstGeom>
          <a:noFill/>
        </p:spPr>
      </p:pic>
      <p:sp>
        <p:nvSpPr>
          <p:cNvPr id="3" name="2 Rectángulo"/>
          <p:cNvSpPr/>
          <p:nvPr/>
        </p:nvSpPr>
        <p:spPr>
          <a:xfrm>
            <a:off x="430183" y="500042"/>
            <a:ext cx="3068917" cy="523220"/>
          </a:xfrm>
          <a:prstGeom prst="rect">
            <a:avLst/>
          </a:prstGeom>
        </p:spPr>
        <p:txBody>
          <a:bodyPr wrap="none">
            <a:spAutoFit/>
          </a:bodyPr>
          <a:lstStyle/>
          <a:p>
            <a:r>
              <a:rPr lang="es-ES" sz="2800" b="1" dirty="0" smtClean="0"/>
              <a:t>Muerte por un oso.</a:t>
            </a:r>
            <a:endParaRPr lang="es-ES" sz="2800" b="1" dirty="0"/>
          </a:p>
        </p:txBody>
      </p:sp>
    </p:spTree>
  </p:cSld>
  <p:clrMapOvr>
    <a:masterClrMapping/>
  </p:clrMapOvr>
  <p:transition spd="slow" advTm="7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30381" y="1428736"/>
            <a:ext cx="5394346" cy="3970318"/>
          </a:xfrm>
          <a:prstGeom prst="rect">
            <a:avLst/>
          </a:prstGeom>
        </p:spPr>
        <p:txBody>
          <a:bodyPr wrap="square">
            <a:spAutoFit/>
          </a:bodyPr>
          <a:lstStyle/>
          <a:p>
            <a:r>
              <a:rPr lang="es-ES" sz="2800" dirty="0" smtClean="0">
                <a:latin typeface="Curlz MT" pitchFamily="82" charset="0"/>
              </a:rPr>
              <a:t>Los osos negros americanos son omnívoros. Así que es muy raro escuchar que alguien murió a causa de un oso negro de América. Pero, lo curioso esta en cómo pasó. Una mujer de 25 años de edad, y León Steven murieron después de que un Oso Negro Americano se estrelló contra el parabrisas mientras conducían.</a:t>
            </a:r>
            <a:endParaRPr lang="es-ES" sz="28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opiW3DO1EQ8ZaXcTAGHUp3F1NZB"/>
          <p:cNvPicPr>
            <a:picLocks noChangeAspect="1" noChangeArrowheads="1"/>
          </p:cNvPicPr>
          <p:nvPr/>
        </p:nvPicPr>
        <p:blipFill>
          <a:blip r:embed="rId2"/>
          <a:srcRect/>
          <a:stretch>
            <a:fillRect/>
          </a:stretch>
        </p:blipFill>
        <p:spPr bwMode="auto">
          <a:xfrm>
            <a:off x="-290314" y="0"/>
            <a:ext cx="9580364" cy="6858000"/>
          </a:xfrm>
          <a:prstGeom prst="rect">
            <a:avLst/>
          </a:prstGeom>
          <a:noFill/>
        </p:spPr>
      </p:pic>
      <p:sp>
        <p:nvSpPr>
          <p:cNvPr id="3" name="2 Rectángulo"/>
          <p:cNvSpPr/>
          <p:nvPr/>
        </p:nvSpPr>
        <p:spPr>
          <a:xfrm>
            <a:off x="715935" y="928670"/>
            <a:ext cx="2687339" cy="954107"/>
          </a:xfrm>
          <a:prstGeom prst="rect">
            <a:avLst/>
          </a:prstGeom>
        </p:spPr>
        <p:txBody>
          <a:bodyPr wrap="none">
            <a:spAutoFit/>
          </a:bodyPr>
          <a:lstStyle/>
          <a:p>
            <a:r>
              <a:rPr lang="es-ES" sz="2800" b="1" dirty="0" smtClean="0">
                <a:solidFill>
                  <a:schemeClr val="bg1"/>
                </a:solidFill>
              </a:rPr>
              <a:t>El ahorcamiento </a:t>
            </a:r>
          </a:p>
          <a:p>
            <a:r>
              <a:rPr lang="es-ES" sz="2800" b="1" dirty="0" smtClean="0">
                <a:solidFill>
                  <a:schemeClr val="bg1"/>
                </a:solidFill>
              </a:rPr>
              <a:t>espantoso.</a:t>
            </a:r>
            <a:endParaRPr lang="es-ES" sz="2800" b="1" dirty="0">
              <a:solidFill>
                <a:schemeClr val="bg1"/>
              </a:solidFill>
            </a:endParaRPr>
          </a:p>
        </p:txBody>
      </p:sp>
      <p:sp>
        <p:nvSpPr>
          <p:cNvPr id="4" name="3 Lágrima"/>
          <p:cNvSpPr/>
          <p:nvPr/>
        </p:nvSpPr>
        <p:spPr>
          <a:xfrm rot="18923547">
            <a:off x="2446703" y="1277939"/>
            <a:ext cx="4499868" cy="4403725"/>
          </a:xfrm>
          <a:prstGeom prst="teardrop">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una"/>
          <p:cNvSpPr/>
          <p:nvPr/>
        </p:nvSpPr>
        <p:spPr>
          <a:xfrm>
            <a:off x="1" y="0"/>
            <a:ext cx="4790182" cy="6858000"/>
          </a:xfrm>
          <a:prstGeom prst="moon">
            <a:avLst/>
          </a:prstGeom>
          <a:solidFill>
            <a:srgbClr val="ACA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4717604" y="0"/>
            <a:ext cx="4572446" cy="6858000"/>
          </a:xfrm>
          <a:prstGeom prst="moon">
            <a:avLst/>
          </a:prstGeom>
          <a:solidFill>
            <a:srgbClr val="ACA8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afterEffect">
                                  <p:stCondLst>
                                    <p:cond delay="0"/>
                                  </p:stCondLst>
                                  <p:childTnLst>
                                    <p:animEffect transition="out" filter="fade">
                                      <p:cBhvr>
                                        <p:cTn id="6" dur="3000"/>
                                        <p:tgtEl>
                                          <p:spTgt spid="5"/>
                                        </p:tgtEl>
                                      </p:cBhvr>
                                    </p:animEffect>
                                    <p:anim calcmode="lin" valueType="num">
                                      <p:cBhvr>
                                        <p:cTn id="7" dur="3000"/>
                                        <p:tgtEl>
                                          <p:spTgt spid="5"/>
                                        </p:tgtEl>
                                        <p:attrNameLst>
                                          <p:attrName>style.rotation</p:attrName>
                                        </p:attrNameLst>
                                      </p:cBhvr>
                                      <p:tavLst>
                                        <p:tav tm="0">
                                          <p:val>
                                            <p:fltVal val="0"/>
                                          </p:val>
                                        </p:tav>
                                        <p:tav tm="100000">
                                          <p:val>
                                            <p:fltVal val="720"/>
                                          </p:val>
                                        </p:tav>
                                      </p:tavLst>
                                    </p:anim>
                                    <p:anim calcmode="lin" valueType="num">
                                      <p:cBhvr>
                                        <p:cTn id="8" dur="3000"/>
                                        <p:tgtEl>
                                          <p:spTgt spid="5"/>
                                        </p:tgtEl>
                                        <p:attrNameLst>
                                          <p:attrName>ppt_h</p:attrName>
                                        </p:attrNameLst>
                                      </p:cBhvr>
                                      <p:tavLst>
                                        <p:tav tm="0">
                                          <p:val>
                                            <p:strVal val="ppt_h"/>
                                          </p:val>
                                        </p:tav>
                                        <p:tav tm="100000">
                                          <p:val>
                                            <p:fltVal val="0"/>
                                          </p:val>
                                        </p:tav>
                                      </p:tavLst>
                                    </p:anim>
                                    <p:anim calcmode="lin" valueType="num">
                                      <p:cBhvr>
                                        <p:cTn id="9" dur="3000"/>
                                        <p:tgtEl>
                                          <p:spTgt spid="5"/>
                                        </p:tgtEl>
                                        <p:attrNameLst>
                                          <p:attrName>ppt_w</p:attrName>
                                        </p:attrNameLst>
                                      </p:cBhvr>
                                      <p:tavLst>
                                        <p:tav tm="0">
                                          <p:val>
                                            <p:strVal val="ppt_w"/>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35" presetClass="exit" presetSubtype="0" fill="hold" nodeType="withEffect">
                                  <p:stCondLst>
                                    <p:cond delay="0"/>
                                  </p:stCondLst>
                                  <p:childTnLst>
                                    <p:animEffect transition="out" filter="fade">
                                      <p:cBhvr>
                                        <p:cTn id="19" dur="3000"/>
                                        <p:tgtEl>
                                          <p:spTgt spid="4"/>
                                        </p:tgtEl>
                                      </p:cBhvr>
                                    </p:animEffect>
                                    <p:anim calcmode="lin" valueType="num">
                                      <p:cBhvr>
                                        <p:cTn id="20" dur="3000"/>
                                        <p:tgtEl>
                                          <p:spTgt spid="4"/>
                                        </p:tgtEl>
                                        <p:attrNameLst>
                                          <p:attrName>style.rotation</p:attrName>
                                        </p:attrNameLst>
                                      </p:cBhvr>
                                      <p:tavLst>
                                        <p:tav tm="0">
                                          <p:val>
                                            <p:fltVal val="0"/>
                                          </p:val>
                                        </p:tav>
                                        <p:tav tm="100000">
                                          <p:val>
                                            <p:fltVal val="720"/>
                                          </p:val>
                                        </p:tav>
                                      </p:tavLst>
                                    </p:anim>
                                    <p:anim calcmode="lin" valueType="num">
                                      <p:cBhvr>
                                        <p:cTn id="21" dur="3000"/>
                                        <p:tgtEl>
                                          <p:spTgt spid="4"/>
                                        </p:tgtEl>
                                        <p:attrNameLst>
                                          <p:attrName>ppt_h</p:attrName>
                                        </p:attrNameLst>
                                      </p:cBhvr>
                                      <p:tavLst>
                                        <p:tav tm="0">
                                          <p:val>
                                            <p:strVal val="ppt_h"/>
                                          </p:val>
                                        </p:tav>
                                        <p:tav tm="100000">
                                          <p:val>
                                            <p:fltVal val="0"/>
                                          </p:val>
                                        </p:tav>
                                      </p:tavLst>
                                    </p:anim>
                                    <p:anim calcmode="lin" valueType="num">
                                      <p:cBhvr>
                                        <p:cTn id="22" dur="3000"/>
                                        <p:tgtEl>
                                          <p:spTgt spid="4"/>
                                        </p:tgtEl>
                                        <p:attrNameLst>
                                          <p:attrName>ppt_w</p:attrName>
                                        </p:attrNameLst>
                                      </p:cBhvr>
                                      <p:tavLst>
                                        <p:tav tm="0">
                                          <p:val>
                                            <p:strVal val="ppt_w"/>
                                          </p:val>
                                        </p:tav>
                                        <p:tav tm="100000">
                                          <p:val>
                                            <p:fltVal val="0"/>
                                          </p:val>
                                        </p:tav>
                                      </p:tavLst>
                                    </p:anim>
                                    <p:set>
                                      <p:cBhvr>
                                        <p:cTn id="23" dur="1" fill="hold">
                                          <p:stCondLst>
                                            <p:cond delay="2999"/>
                                          </p:stCondLst>
                                        </p:cTn>
                                        <p:tgtEl>
                                          <p:spTgt spid="4"/>
                                        </p:tgtEl>
                                        <p:attrNameLst>
                                          <p:attrName>style.visibility</p:attrName>
                                        </p:attrNameLst>
                                      </p:cBhvr>
                                      <p:to>
                                        <p:strVal val="hidden"/>
                                      </p:to>
                                    </p:set>
                                  </p:childTnLst>
                                </p:cTn>
                              </p:par>
                              <p:par>
                                <p:cTn id="24" presetID="8" presetClass="emph" presetSubtype="0" fill="hold"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6"/>
                                        </p:tgtEl>
                                        <p:attrNameLst>
                                          <p:attrName>r</p:attrName>
                                        </p:attrNameLst>
                                      </p:cBhvr>
                                    </p:animRot>
                                  </p:childTnLst>
                                </p:cTn>
                              </p:par>
                              <p:par>
                                <p:cTn id="28" presetID="35" presetClass="exit" presetSubtype="0" fill="hold" nodeType="withEffect">
                                  <p:stCondLst>
                                    <p:cond delay="0"/>
                                  </p:stCondLst>
                                  <p:childTnLst>
                                    <p:animEffect transition="out" filter="fade">
                                      <p:cBhvr>
                                        <p:cTn id="29" dur="3000"/>
                                        <p:tgtEl>
                                          <p:spTgt spid="6"/>
                                        </p:tgtEl>
                                      </p:cBhvr>
                                    </p:animEffect>
                                    <p:anim calcmode="lin" valueType="num">
                                      <p:cBhvr>
                                        <p:cTn id="30" dur="3000"/>
                                        <p:tgtEl>
                                          <p:spTgt spid="6"/>
                                        </p:tgtEl>
                                        <p:attrNameLst>
                                          <p:attrName>style.rotation</p:attrName>
                                        </p:attrNameLst>
                                      </p:cBhvr>
                                      <p:tavLst>
                                        <p:tav tm="0">
                                          <p:val>
                                            <p:fltVal val="0"/>
                                          </p:val>
                                        </p:tav>
                                        <p:tav tm="100000">
                                          <p:val>
                                            <p:fltVal val="720"/>
                                          </p:val>
                                        </p:tav>
                                      </p:tavLst>
                                    </p:anim>
                                    <p:anim calcmode="lin" valueType="num">
                                      <p:cBhvr>
                                        <p:cTn id="31" dur="3000"/>
                                        <p:tgtEl>
                                          <p:spTgt spid="6"/>
                                        </p:tgtEl>
                                        <p:attrNameLst>
                                          <p:attrName>ppt_h</p:attrName>
                                        </p:attrNameLst>
                                      </p:cBhvr>
                                      <p:tavLst>
                                        <p:tav tm="0">
                                          <p:val>
                                            <p:strVal val="ppt_h"/>
                                          </p:val>
                                        </p:tav>
                                        <p:tav tm="100000">
                                          <p:val>
                                            <p:fltVal val="0"/>
                                          </p:val>
                                        </p:tav>
                                      </p:tavLst>
                                    </p:anim>
                                    <p:anim calcmode="lin" valueType="num">
                                      <p:cBhvr>
                                        <p:cTn id="32" dur="3000"/>
                                        <p:tgtEl>
                                          <p:spTgt spid="6"/>
                                        </p:tgtEl>
                                        <p:attrNameLst>
                                          <p:attrName>ppt_w</p:attrName>
                                        </p:attrNameLst>
                                      </p:cBhvr>
                                      <p:tavLst>
                                        <p:tav tm="0">
                                          <p:val>
                                            <p:strVal val="ppt_w"/>
                                          </p:val>
                                        </p:tav>
                                        <p:tav tm="100000">
                                          <p:val>
                                            <p:fltVal val="0"/>
                                          </p:val>
                                        </p:tav>
                                      </p:tavLst>
                                    </p:anim>
                                    <p:set>
                                      <p:cBhvr>
                                        <p:cTn id="33" dur="1" fill="hold">
                                          <p:stCondLst>
                                            <p:cond delay="2999"/>
                                          </p:stCondLst>
                                        </p:cTn>
                                        <p:tgtEl>
                                          <p:spTgt spid="6"/>
                                        </p:tgtEl>
                                        <p:attrNameLst>
                                          <p:attrName>style.visibility</p:attrName>
                                        </p:attrNameLst>
                                      </p:cBhvr>
                                      <p:to>
                                        <p:strVal val="hidden"/>
                                      </p:to>
                                    </p:set>
                                  </p:childTnLst>
                                </p:cTn>
                              </p:par>
                              <p:par>
                                <p:cTn id="34" presetID="8" presetClass="entr" presetSubtype="32" fill="hold" nodeType="withEffect">
                                  <p:stCondLst>
                                    <p:cond delay="0"/>
                                  </p:stCondLst>
                                  <p:childTnLst>
                                    <p:set>
                                      <p:cBhvr>
                                        <p:cTn id="35" dur="1" fill="hold">
                                          <p:stCondLst>
                                            <p:cond delay="0"/>
                                          </p:stCondLst>
                                        </p:cTn>
                                        <p:tgtEl>
                                          <p:spTgt spid="15362"/>
                                        </p:tgtEl>
                                        <p:attrNameLst>
                                          <p:attrName>style.visibility</p:attrName>
                                        </p:attrNameLst>
                                      </p:cBhvr>
                                      <p:to>
                                        <p:strVal val="visible"/>
                                      </p:to>
                                    </p:set>
                                    <p:animEffect transition="in" filter="diamond(out)">
                                      <p:cBhvr>
                                        <p:cTn id="36" dur="2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87505" y="1357298"/>
            <a:ext cx="6143668" cy="4154984"/>
          </a:xfrm>
          <a:prstGeom prst="rect">
            <a:avLst/>
          </a:prstGeom>
        </p:spPr>
        <p:txBody>
          <a:bodyPr wrap="square">
            <a:spAutoFit/>
          </a:bodyPr>
          <a:lstStyle/>
          <a:p>
            <a:r>
              <a:rPr lang="es-ES" sz="2400" dirty="0" smtClean="0">
                <a:latin typeface="Curlz MT" pitchFamily="82" charset="0"/>
              </a:rPr>
              <a:t>Es difícil describir la sensación escalofriante de descubrir a alguien que murió por suicidio. Sin embargo, en casos raros, la escena puede ser aún más perturbadora cuando la cabeza de la víctima se desprende.</a:t>
            </a:r>
          </a:p>
          <a:p>
            <a:r>
              <a:rPr lang="es-ES" sz="2400" dirty="0" smtClean="0">
                <a:latin typeface="Curlz MT" pitchFamily="82" charset="0"/>
              </a:rPr>
              <a:t>Este fenómeno ocurre generalmente con una larga caída y una cuerda rígida, como sucedió cuando un hombre se colgó del balcón de su apartamento. Su cuerpo cayó al suelo, pero el médico forense tuvo que preguntar a los vecinos si la cabeza estaba en su balcón.</a:t>
            </a:r>
            <a:endParaRPr lang="es-ES" sz="24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3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s-hlKNnGdPhHOpZw1EkR3FWgccz7d"/>
          <p:cNvPicPr>
            <a:picLocks noChangeAspect="1" noChangeArrowheads="1"/>
          </p:cNvPicPr>
          <p:nvPr/>
        </p:nvPicPr>
        <p:blipFill>
          <a:blip r:embed="rId2"/>
          <a:srcRect/>
          <a:stretch>
            <a:fillRect/>
          </a:stretch>
        </p:blipFill>
        <p:spPr bwMode="auto">
          <a:xfrm>
            <a:off x="-998577" y="0"/>
            <a:ext cx="10578941" cy="6858000"/>
          </a:xfrm>
          <a:prstGeom prst="rect">
            <a:avLst/>
          </a:prstGeom>
          <a:noFill/>
        </p:spPr>
      </p:pic>
      <p:sp>
        <p:nvSpPr>
          <p:cNvPr id="3" name="2 Rectángulo"/>
          <p:cNvSpPr/>
          <p:nvPr/>
        </p:nvSpPr>
        <p:spPr>
          <a:xfrm>
            <a:off x="715935" y="785794"/>
            <a:ext cx="2014141" cy="954107"/>
          </a:xfrm>
          <a:prstGeom prst="rect">
            <a:avLst/>
          </a:prstGeom>
        </p:spPr>
        <p:txBody>
          <a:bodyPr wrap="none">
            <a:spAutoFit/>
          </a:bodyPr>
          <a:lstStyle/>
          <a:p>
            <a:r>
              <a:rPr lang="es-ES" sz="2800" b="1" dirty="0" smtClean="0">
                <a:solidFill>
                  <a:schemeClr val="bg1"/>
                </a:solidFill>
              </a:rPr>
              <a:t>Los peligros </a:t>
            </a:r>
          </a:p>
          <a:p>
            <a:r>
              <a:rPr lang="es-ES" sz="2800" b="1" dirty="0" smtClean="0">
                <a:solidFill>
                  <a:schemeClr val="bg1"/>
                </a:solidFill>
              </a:rPr>
              <a:t>del esfuerzo</a:t>
            </a:r>
            <a:endParaRPr lang="es-ES" sz="2800" b="1" dirty="0">
              <a:solidFill>
                <a:schemeClr val="bg1"/>
              </a:solidFill>
            </a:endParaRPr>
          </a:p>
        </p:txBody>
      </p:sp>
      <p:pic>
        <p:nvPicPr>
          <p:cNvPr id="4" name="Picture 3" descr="illusion-015"/>
          <p:cNvPicPr>
            <a:picLocks noChangeAspect="1" noChangeArrowheads="1" noCrop="1"/>
          </p:cNvPicPr>
          <p:nvPr/>
        </p:nvPicPr>
        <p:blipFill>
          <a:blip r:embed="rId3" cstate="print">
            <a:duotone>
              <a:prstClr val="black"/>
              <a:schemeClr val="accent3">
                <a:tint val="45000"/>
                <a:satMod val="400000"/>
              </a:schemeClr>
            </a:duotone>
            <a:lum bright="-56000"/>
          </a:blip>
          <a:srcRect/>
          <a:stretch>
            <a:fillRect/>
          </a:stretch>
        </p:blipFill>
        <p:spPr bwMode="auto">
          <a:xfrm>
            <a:off x="0" y="0"/>
            <a:ext cx="9290050" cy="6877050"/>
          </a:xfrm>
          <a:prstGeom prst="rect">
            <a:avLst/>
          </a:prstGeom>
          <a:noFill/>
          <a:ln w="9525">
            <a:noFill/>
            <a:miter lim="800000"/>
            <a:headEnd/>
            <a:tailEnd/>
          </a:ln>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3000"/>
                                        <p:tgtEl>
                                          <p:spTgt spid="4"/>
                                        </p:tgtEl>
                                      </p:cBhvr>
                                    </p:animEffect>
                                    <p:set>
                                      <p:cBhvr>
                                        <p:cTn id="12"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73191" y="1285860"/>
            <a:ext cx="6215106" cy="4154984"/>
          </a:xfrm>
          <a:prstGeom prst="rect">
            <a:avLst/>
          </a:prstGeom>
        </p:spPr>
        <p:txBody>
          <a:bodyPr wrap="square">
            <a:spAutoFit/>
          </a:bodyPr>
          <a:lstStyle/>
          <a:p>
            <a:r>
              <a:rPr lang="es-ES" sz="2400" dirty="0" smtClean="0">
                <a:latin typeface="Curlz MT" pitchFamily="82" charset="0"/>
              </a:rPr>
              <a:t>Con un sistema cardiovascular saludable, el esfuerzo en el inodoro puede tener algunos efectos adversos, pero no te va a matar. Sin embargo, si tienes un historial de problemas cardíacos, puede ser una buena idea ponerte en cuclillas en lugar de sentarte, ya que, el esfuerzo puede poner tu corazón en riesgo de una falla.</a:t>
            </a:r>
          </a:p>
          <a:p>
            <a:r>
              <a:rPr lang="es-ES" sz="2400" dirty="0" smtClean="0">
                <a:latin typeface="Curlz MT" pitchFamily="82" charset="0"/>
              </a:rPr>
              <a:t>Esto es lo que le ocurrió a un residente de un asilo de ancianos. El editor describe claramente, diciendo “empujo demasiado duro, la presión arterial bajó y eso fue todo para él.”</a:t>
            </a:r>
            <a:endParaRPr lang="es-ES" sz="24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3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iC8bL7yG5yC3OjDEOPnzoyuJ7s"/>
          <p:cNvPicPr>
            <a:picLocks noChangeAspect="1" noChangeArrowheads="1"/>
          </p:cNvPicPr>
          <p:nvPr/>
        </p:nvPicPr>
        <p:blipFill>
          <a:blip r:embed="rId2"/>
          <a:srcRect/>
          <a:stretch>
            <a:fillRect/>
          </a:stretch>
        </p:blipFill>
        <p:spPr bwMode="auto">
          <a:xfrm>
            <a:off x="0" y="0"/>
            <a:ext cx="9580364" cy="6858000"/>
          </a:xfrm>
          <a:prstGeom prst="rect">
            <a:avLst/>
          </a:prstGeom>
          <a:noFill/>
        </p:spPr>
      </p:pic>
      <p:sp>
        <p:nvSpPr>
          <p:cNvPr id="3" name="2 Rectángulo"/>
          <p:cNvSpPr/>
          <p:nvPr/>
        </p:nvSpPr>
        <p:spPr>
          <a:xfrm>
            <a:off x="215869" y="285728"/>
            <a:ext cx="1917513" cy="954107"/>
          </a:xfrm>
          <a:prstGeom prst="rect">
            <a:avLst/>
          </a:prstGeom>
        </p:spPr>
        <p:txBody>
          <a:bodyPr wrap="none">
            <a:spAutoFit/>
          </a:bodyPr>
          <a:lstStyle/>
          <a:p>
            <a:r>
              <a:rPr lang="es-ES" sz="2800" b="1" dirty="0" smtClean="0">
                <a:effectLst>
                  <a:glow rad="228600">
                    <a:schemeClr val="accent3">
                      <a:satMod val="175000"/>
                      <a:alpha val="40000"/>
                    </a:schemeClr>
                  </a:glow>
                </a:effectLst>
              </a:rPr>
              <a:t>El soldador </a:t>
            </a:r>
          </a:p>
          <a:p>
            <a:r>
              <a:rPr lang="es-ES" sz="2800" b="1" dirty="0" smtClean="0">
                <a:effectLst>
                  <a:glow rad="228600">
                    <a:schemeClr val="accent3">
                      <a:satMod val="175000"/>
                      <a:alpha val="40000"/>
                    </a:schemeClr>
                  </a:glow>
                </a:effectLst>
              </a:rPr>
              <a:t>de orina.</a:t>
            </a:r>
            <a:endParaRPr lang="es-ES" sz="2800" b="1" dirty="0">
              <a:effectLst>
                <a:glow rad="228600">
                  <a:schemeClr val="accent3">
                    <a:satMod val="175000"/>
                    <a:alpha val="40000"/>
                  </a:schemeClr>
                </a:glow>
              </a:effectLst>
            </a:endParaRPr>
          </a:p>
        </p:txBody>
      </p:sp>
    </p:spTree>
  </p:cSld>
  <p:clrMapOvr>
    <a:masterClrMapping/>
  </p:clrMapOvr>
  <p:transition spd="slow" advTm="7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30315" y="1071546"/>
            <a:ext cx="6786610" cy="4524315"/>
          </a:xfrm>
          <a:prstGeom prst="rect">
            <a:avLst/>
          </a:prstGeom>
        </p:spPr>
        <p:txBody>
          <a:bodyPr wrap="square">
            <a:spAutoFit/>
          </a:bodyPr>
          <a:lstStyle/>
          <a:p>
            <a:r>
              <a:rPr lang="es-ES" sz="2400" dirty="0" smtClean="0">
                <a:latin typeface="Curlz MT" pitchFamily="82" charset="0"/>
              </a:rPr>
              <a:t>Incluso cuando las cosas van como se supone, la soldadura puede ser un trabajo poco saludable, ya que </a:t>
            </a:r>
            <a:r>
              <a:rPr lang="es-ES" sz="2400" dirty="0" err="1" smtClean="0">
                <a:latin typeface="Curlz MT" pitchFamily="82" charset="0"/>
              </a:rPr>
              <a:t>facilmente</a:t>
            </a:r>
            <a:r>
              <a:rPr lang="es-ES" sz="2400" dirty="0" smtClean="0">
                <a:latin typeface="Curlz MT" pitchFamily="82" charset="0"/>
              </a:rPr>
              <a:t> ciertos metales pueden terminar en el cuerpo del soldador. Sin embargo, la soldadura de una cadena del ancla de un barco que estaba empapada de orina es una receta para el desastre, porque el escurrimiento del metal caliente se vuelve nocivo cuando se mezcla con la orina.</a:t>
            </a:r>
          </a:p>
          <a:p>
            <a:r>
              <a:rPr lang="es-ES" sz="2400" dirty="0" smtClean="0">
                <a:latin typeface="Curlz MT" pitchFamily="82" charset="0"/>
              </a:rPr>
              <a:t>Mientras trabajaba en estas condiciones, un soldador encontró su fin cuando suficientes gotas de metal se acumulaban en la sentina en la que estaba trabajando hasta envenenarlo.</a:t>
            </a:r>
            <a:endParaRPr lang="es-ES" sz="24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3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s-k2nO9wL3z0PWQ20Vadt3kwCY4Si"/>
          <p:cNvPicPr>
            <a:picLocks noChangeAspect="1" noChangeArrowheads="1"/>
          </p:cNvPicPr>
          <p:nvPr/>
        </p:nvPicPr>
        <p:blipFill>
          <a:blip r:embed="rId2"/>
          <a:srcRect/>
          <a:stretch>
            <a:fillRect/>
          </a:stretch>
        </p:blipFill>
        <p:spPr bwMode="auto">
          <a:xfrm>
            <a:off x="0" y="0"/>
            <a:ext cx="9580364" cy="6858000"/>
          </a:xfrm>
          <a:prstGeom prst="rect">
            <a:avLst/>
          </a:prstGeom>
          <a:noFill/>
        </p:spPr>
      </p:pic>
      <p:sp>
        <p:nvSpPr>
          <p:cNvPr id="3" name="2 Rectángulo"/>
          <p:cNvSpPr/>
          <p:nvPr/>
        </p:nvSpPr>
        <p:spPr>
          <a:xfrm>
            <a:off x="430183" y="642918"/>
            <a:ext cx="2560060" cy="523220"/>
          </a:xfrm>
          <a:prstGeom prst="rect">
            <a:avLst/>
          </a:prstGeom>
        </p:spPr>
        <p:txBody>
          <a:bodyPr wrap="none">
            <a:spAutoFit/>
          </a:bodyPr>
          <a:lstStyle/>
          <a:p>
            <a:r>
              <a:rPr lang="es-ES" sz="2800" b="1" dirty="0" smtClean="0">
                <a:solidFill>
                  <a:schemeClr val="bg1"/>
                </a:solidFill>
              </a:rPr>
              <a:t>La Dama Tóxica.</a:t>
            </a:r>
            <a:endParaRPr lang="es-ES" sz="2800" b="1" dirty="0">
              <a:solidFill>
                <a:schemeClr val="bg1"/>
              </a:solidFill>
            </a:endParaRPr>
          </a:p>
        </p:txBody>
      </p:sp>
      <p:pic>
        <p:nvPicPr>
          <p:cNvPr id="4" name="Picture 3" descr="illusion-010"/>
          <p:cNvPicPr>
            <a:picLocks noChangeAspect="1" noChangeArrowheads="1"/>
          </p:cNvPicPr>
          <p:nvPr/>
        </p:nvPicPr>
        <p:blipFill>
          <a:blip r:embed="rId3" cstate="print">
            <a:duotone>
              <a:prstClr val="black"/>
              <a:schemeClr val="accent2">
                <a:tint val="45000"/>
                <a:satMod val="400000"/>
              </a:schemeClr>
            </a:duotone>
            <a:lum bright="-34000" contrast="63000"/>
          </a:blip>
          <a:srcRect/>
          <a:stretch>
            <a:fillRect/>
          </a:stretch>
        </p:blipFill>
        <p:spPr bwMode="auto">
          <a:xfrm>
            <a:off x="0" y="-110983"/>
            <a:ext cx="9290050" cy="7059471"/>
          </a:xfrm>
          <a:prstGeom prst="rect">
            <a:avLst/>
          </a:prstGeom>
          <a:noFill/>
        </p:spPr>
      </p:pic>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afterEffect">
                                  <p:stCondLst>
                                    <p:cond delay="0"/>
                                  </p:stCondLst>
                                  <p:childTnLst>
                                    <p:animEffect transition="out" filter="strips(upRigh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87439" y="1000108"/>
            <a:ext cx="6967537" cy="5016758"/>
          </a:xfrm>
          <a:prstGeom prst="rect">
            <a:avLst/>
          </a:prstGeom>
        </p:spPr>
        <p:txBody>
          <a:bodyPr wrap="square">
            <a:spAutoFit/>
          </a:bodyPr>
          <a:lstStyle/>
          <a:p>
            <a:r>
              <a:rPr lang="es-ES" sz="2000" dirty="0" smtClean="0">
                <a:latin typeface="Curlz MT" pitchFamily="82" charset="0"/>
              </a:rPr>
              <a:t>Cuando Gloria Ramírez estaba moribunda en el Hospital General de Riverside, el personal tratando de revivirla notó que su cuerpo tenía un extraño olor a ajo y un brillo aceitoso después de usar el desfibrilador. Entonces, uno por uno, todo el personal médico cayó enfermo, muchos de ellos se desmayaron. La enfermedad del personal aparentemente fue causada por la exposición al cuerpo y la sangre de Ramírez, de ahí el nombre de “dama tóxica”.</a:t>
            </a:r>
          </a:p>
          <a:p>
            <a:r>
              <a:rPr lang="es-ES" sz="2000" dirty="0" smtClean="0">
                <a:latin typeface="Curlz MT" pitchFamily="82" charset="0"/>
              </a:rPr>
              <a:t>Todavía hay un debate acerca de lo que causó que Ramírez se convirtiera en algo tan tóxico, pero la teoría más plausible parece implicar </a:t>
            </a:r>
            <a:r>
              <a:rPr lang="es-ES" sz="2000" dirty="0" err="1" smtClean="0">
                <a:latin typeface="Curlz MT" pitchFamily="82" charset="0"/>
              </a:rPr>
              <a:t>dimetilsulfóxido</a:t>
            </a:r>
            <a:r>
              <a:rPr lang="es-ES" sz="2000" dirty="0" smtClean="0">
                <a:latin typeface="Curlz MT" pitchFamily="82" charset="0"/>
              </a:rPr>
              <a:t>, un disolvente industrial que es muy popular como remedio casero. Con suficiente oxígeno, el </a:t>
            </a:r>
            <a:r>
              <a:rPr lang="es-ES" sz="2000" dirty="0" err="1" smtClean="0">
                <a:latin typeface="Curlz MT" pitchFamily="82" charset="0"/>
              </a:rPr>
              <a:t>sulfóxido</a:t>
            </a:r>
            <a:r>
              <a:rPr lang="es-ES" sz="2000" dirty="0" smtClean="0">
                <a:latin typeface="Curlz MT" pitchFamily="82" charset="0"/>
              </a:rPr>
              <a:t> de </a:t>
            </a:r>
            <a:r>
              <a:rPr lang="es-ES" sz="2000" dirty="0" err="1" smtClean="0">
                <a:latin typeface="Curlz MT" pitchFamily="82" charset="0"/>
              </a:rPr>
              <a:t>dimetilo</a:t>
            </a:r>
            <a:r>
              <a:rPr lang="es-ES" sz="2000" dirty="0" smtClean="0">
                <a:latin typeface="Curlz MT" pitchFamily="82" charset="0"/>
              </a:rPr>
              <a:t> se convierte en sulfato de </a:t>
            </a:r>
            <a:r>
              <a:rPr lang="es-ES" sz="2000" dirty="0" err="1" smtClean="0">
                <a:latin typeface="Curlz MT" pitchFamily="82" charset="0"/>
              </a:rPr>
              <a:t>dimetilo</a:t>
            </a:r>
            <a:r>
              <a:rPr lang="es-ES" sz="2000" dirty="0" smtClean="0">
                <a:latin typeface="Curlz MT" pitchFamily="82" charset="0"/>
              </a:rPr>
              <a:t>, un gas nervioso peligroso.</a:t>
            </a:r>
          </a:p>
          <a:p>
            <a:r>
              <a:rPr lang="es-ES" sz="2000" dirty="0" smtClean="0">
                <a:latin typeface="Curlz MT" pitchFamily="82" charset="0"/>
              </a:rPr>
              <a:t>La teoría dice que los intentos de resucitar a Ramírez desencadenaron una reacción química y cambiaron el </a:t>
            </a:r>
            <a:r>
              <a:rPr lang="es-ES" sz="2000" dirty="0" err="1" smtClean="0">
                <a:latin typeface="Curlz MT" pitchFamily="82" charset="0"/>
              </a:rPr>
              <a:t>sulfóxido</a:t>
            </a:r>
            <a:r>
              <a:rPr lang="es-ES" sz="2000" dirty="0" smtClean="0">
                <a:latin typeface="Curlz MT" pitchFamily="82" charset="0"/>
              </a:rPr>
              <a:t> de </a:t>
            </a:r>
            <a:r>
              <a:rPr lang="es-ES" sz="2000" dirty="0" err="1" smtClean="0">
                <a:latin typeface="Curlz MT" pitchFamily="82" charset="0"/>
              </a:rPr>
              <a:t>dimetilo</a:t>
            </a:r>
            <a:r>
              <a:rPr lang="es-ES" sz="2000" dirty="0" smtClean="0">
                <a:latin typeface="Curlz MT" pitchFamily="82" charset="0"/>
              </a:rPr>
              <a:t> en su cuerpo al sulfato de </a:t>
            </a:r>
            <a:r>
              <a:rPr lang="es-ES" sz="2000" dirty="0" err="1" smtClean="0">
                <a:latin typeface="Curlz MT" pitchFamily="82" charset="0"/>
              </a:rPr>
              <a:t>dimetilo</a:t>
            </a:r>
            <a:r>
              <a:rPr lang="es-ES" sz="2000" dirty="0" smtClean="0">
                <a:latin typeface="Curlz MT" pitchFamily="82" charset="0"/>
              </a:rPr>
              <a:t>, lo que liberó el gas que hizo </a:t>
            </a:r>
          </a:p>
          <a:p>
            <a:r>
              <a:rPr lang="es-ES" sz="2000" dirty="0" smtClean="0">
                <a:latin typeface="Curlz MT" pitchFamily="82" charset="0"/>
              </a:rPr>
              <a:t>enfermar al personal médico de Riverside.</a:t>
            </a:r>
            <a:endParaRPr lang="es-ES" sz="20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6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wV2AVJLTky64givnCWufNhNjk0w"/>
          <p:cNvPicPr>
            <a:picLocks noChangeAspect="1" noChangeArrowheads="1"/>
          </p:cNvPicPr>
          <p:nvPr/>
        </p:nvPicPr>
        <p:blipFill>
          <a:blip r:embed="rId3"/>
          <a:srcRect/>
          <a:stretch>
            <a:fillRect/>
          </a:stretch>
        </p:blipFill>
        <p:spPr bwMode="auto">
          <a:xfrm>
            <a:off x="0" y="-219075"/>
            <a:ext cx="9580364" cy="7077075"/>
          </a:xfrm>
          <a:prstGeom prst="rect">
            <a:avLst/>
          </a:prstGeom>
          <a:noFill/>
        </p:spPr>
      </p:pic>
      <p:sp>
        <p:nvSpPr>
          <p:cNvPr id="3" name="2 Rectángulo"/>
          <p:cNvSpPr/>
          <p:nvPr/>
        </p:nvSpPr>
        <p:spPr>
          <a:xfrm>
            <a:off x="644497" y="357166"/>
            <a:ext cx="2936445" cy="461665"/>
          </a:xfrm>
          <a:prstGeom prst="rect">
            <a:avLst/>
          </a:prstGeom>
        </p:spPr>
        <p:txBody>
          <a:bodyPr wrap="none">
            <a:spAutoFit/>
          </a:bodyPr>
          <a:lstStyle/>
          <a:p>
            <a:r>
              <a:rPr lang="es-ES" sz="2400" b="1" dirty="0" smtClean="0">
                <a:solidFill>
                  <a:schemeClr val="bg1"/>
                </a:solidFill>
              </a:rPr>
              <a:t>El disparo de 30 años</a:t>
            </a:r>
            <a:r>
              <a:rPr lang="es-ES" b="1" dirty="0" smtClean="0"/>
              <a:t>.</a:t>
            </a:r>
            <a:endParaRPr lang="es-ES" b="1" dirty="0"/>
          </a:p>
        </p:txBody>
      </p:sp>
      <p:pic>
        <p:nvPicPr>
          <p:cNvPr id="4" name="Picture 3" descr="illusion-017"/>
          <p:cNvPicPr>
            <a:picLocks noChangeAspect="1" noChangeArrowheads="1" noCrop="1"/>
          </p:cNvPicPr>
          <p:nvPr/>
        </p:nvPicPr>
        <p:blipFill>
          <a:blip r:embed="rId4" cstate="print">
            <a:duotone>
              <a:prstClr val="black"/>
              <a:schemeClr val="accent4">
                <a:tint val="45000"/>
                <a:satMod val="400000"/>
              </a:schemeClr>
            </a:duotone>
            <a:lum bright="-27000" contrast="49000"/>
          </a:blip>
          <a:srcRect/>
          <a:stretch>
            <a:fillRect/>
          </a:stretch>
        </p:blipFill>
        <p:spPr bwMode="auto">
          <a:xfrm>
            <a:off x="0" y="-285776"/>
            <a:ext cx="9650364" cy="7143776"/>
          </a:xfrm>
          <a:prstGeom prst="rect">
            <a:avLst/>
          </a:prstGeom>
          <a:noFill/>
        </p:spPr>
      </p:pic>
    </p:spTree>
  </p:cSld>
  <p:clrMapOvr>
    <a:masterClrMapping/>
  </p:clrMapOvr>
  <p:transition spd="slow" advTm="9000">
    <p:random/>
    <p:sndAc>
      <p:stSnd>
        <p:snd r:embed="rId2" name="montovaniorchest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01753" y="1285860"/>
            <a:ext cx="6858048" cy="4524315"/>
          </a:xfrm>
          <a:prstGeom prst="rect">
            <a:avLst/>
          </a:prstGeom>
        </p:spPr>
        <p:txBody>
          <a:bodyPr wrap="square">
            <a:spAutoFit/>
          </a:bodyPr>
          <a:lstStyle/>
          <a:p>
            <a:r>
              <a:rPr lang="es-ES" sz="2400" dirty="0" smtClean="0">
                <a:latin typeface="Curlz MT" pitchFamily="82" charset="0"/>
              </a:rPr>
              <a:t>El brote inquietante de tiroteos masivos en los últimos años es un recordatorio angustiante de cómo las armas son mortales, pero no siempre matan de inmediato. De hecho, a veces una herida de bala puede esperar décadas antes de que finalmente reclame la vida de su objetivo.</a:t>
            </a:r>
          </a:p>
          <a:p>
            <a:r>
              <a:rPr lang="es-ES" sz="2400" dirty="0" smtClean="0">
                <a:latin typeface="Curlz MT" pitchFamily="82" charset="0"/>
              </a:rPr>
              <a:t>En uno de esos casos, un hombre fue tratado por una herida de bala, pero un pequeño pedazo de metralla permaneció en su cuerpo. Durante 30 años, fue capaz de vivir una vida normal con ese pedazo de metralla atrapado en él, pero finalmente encontró su camino en el sistema circulatorio, llegando a su corazón, le dio un infarto.</a:t>
            </a:r>
            <a:endParaRPr lang="es-ES" sz="24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3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s-78DZwHOq29bfcZvSK08FxqVPGOK"/>
          <p:cNvPicPr>
            <a:picLocks noChangeAspect="1" noChangeArrowheads="1"/>
          </p:cNvPicPr>
          <p:nvPr/>
        </p:nvPicPr>
        <p:blipFill>
          <a:blip r:embed="rId2"/>
          <a:srcRect/>
          <a:stretch>
            <a:fillRect/>
          </a:stretch>
        </p:blipFill>
        <p:spPr bwMode="auto">
          <a:xfrm>
            <a:off x="0" y="0"/>
            <a:ext cx="9290050" cy="6858000"/>
          </a:xfrm>
          <a:prstGeom prst="rect">
            <a:avLst/>
          </a:prstGeom>
          <a:noFill/>
        </p:spPr>
      </p:pic>
      <p:sp>
        <p:nvSpPr>
          <p:cNvPr id="4" name="3 Rectángulo"/>
          <p:cNvSpPr/>
          <p:nvPr/>
        </p:nvSpPr>
        <p:spPr>
          <a:xfrm>
            <a:off x="430183" y="428604"/>
            <a:ext cx="4645025" cy="954107"/>
          </a:xfrm>
          <a:prstGeom prst="rect">
            <a:avLst/>
          </a:prstGeom>
        </p:spPr>
        <p:txBody>
          <a:bodyPr>
            <a:spAutoFit/>
          </a:bodyPr>
          <a:lstStyle/>
          <a:p>
            <a:r>
              <a:rPr lang="es-ES" sz="2800" b="1" dirty="0" smtClean="0">
                <a:effectLst>
                  <a:glow rad="228600">
                    <a:schemeClr val="accent2">
                      <a:satMod val="175000"/>
                      <a:alpha val="40000"/>
                    </a:schemeClr>
                  </a:glow>
                </a:effectLst>
              </a:rPr>
              <a:t>Las consecuencias de morir </a:t>
            </a:r>
          </a:p>
          <a:p>
            <a:r>
              <a:rPr lang="es-ES" sz="2800" b="1" dirty="0" smtClean="0">
                <a:effectLst>
                  <a:glow rad="228600">
                    <a:schemeClr val="accent2">
                      <a:satMod val="175000"/>
                      <a:alpha val="40000"/>
                    </a:schemeClr>
                  </a:glow>
                </a:effectLst>
              </a:rPr>
              <a:t>cerca de tu mascota</a:t>
            </a:r>
            <a:endParaRPr lang="es-ES" sz="2800" b="1" dirty="0">
              <a:effectLst>
                <a:glow rad="228600">
                  <a:schemeClr val="accent2">
                    <a:satMod val="175000"/>
                    <a:alpha val="40000"/>
                  </a:schemeClr>
                </a:glow>
              </a:effectLst>
            </a:endParaRPr>
          </a:p>
        </p:txBody>
      </p:sp>
    </p:spTree>
  </p:cSld>
  <p:clrMapOvr>
    <a:masterClrMapping/>
  </p:clrMapOvr>
  <p:transition spd="slow" advTm="7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01753" y="1857364"/>
            <a:ext cx="6357982" cy="3046988"/>
          </a:xfrm>
          <a:prstGeom prst="rect">
            <a:avLst/>
          </a:prstGeom>
        </p:spPr>
        <p:txBody>
          <a:bodyPr wrap="square">
            <a:spAutoFit/>
          </a:bodyPr>
          <a:lstStyle/>
          <a:p>
            <a:r>
              <a:rPr lang="es-ES" sz="2400" dirty="0" smtClean="0">
                <a:latin typeface="Curlz MT" pitchFamily="82" charset="0"/>
              </a:rPr>
              <a:t>Según la Dra. </a:t>
            </a:r>
            <a:r>
              <a:rPr lang="es-ES" sz="2400" dirty="0" err="1" smtClean="0">
                <a:latin typeface="Curlz MT" pitchFamily="82" charset="0"/>
              </a:rPr>
              <a:t>Carolyn</a:t>
            </a:r>
            <a:r>
              <a:rPr lang="es-ES" sz="2400" dirty="0" smtClean="0">
                <a:latin typeface="Curlz MT" pitchFamily="82" charset="0"/>
              </a:rPr>
              <a:t> </a:t>
            </a:r>
            <a:r>
              <a:rPr lang="es-ES" sz="2400" dirty="0" err="1" smtClean="0">
                <a:latin typeface="Curlz MT" pitchFamily="82" charset="0"/>
              </a:rPr>
              <a:t>Rando</a:t>
            </a:r>
            <a:r>
              <a:rPr lang="es-ES" sz="2400" dirty="0" smtClean="0">
                <a:latin typeface="Curlz MT" pitchFamily="82" charset="0"/>
              </a:rPr>
              <a:t>, los gatos y los perros tratarán de comerse a sus dueños, dentro de los 45 minutos después de la muerte del mismo, si están solos con ellos. Pero en un caso particularmente espeluznante, una anciana se encontró incapacitada, pero no muerta, por un derrame cerebral.</a:t>
            </a:r>
          </a:p>
          <a:p>
            <a:r>
              <a:rPr lang="es-ES" sz="2400" dirty="0" smtClean="0">
                <a:latin typeface="Curlz MT" pitchFamily="82" charset="0"/>
              </a:rPr>
              <a:t>En el momento en que fue encontrada, su perro se había comido toda la piel que estaba expuesta</a:t>
            </a:r>
            <a:endParaRPr lang="es-ES" sz="24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2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Raras formas de morir (7)"/>
          <p:cNvPicPr>
            <a:picLocks noChangeAspect="1" noChangeArrowheads="1"/>
          </p:cNvPicPr>
          <p:nvPr/>
        </p:nvPicPr>
        <p:blipFill>
          <a:blip r:embed="rId2"/>
          <a:srcRect/>
          <a:stretch>
            <a:fillRect/>
          </a:stretch>
        </p:blipFill>
        <p:spPr bwMode="auto">
          <a:xfrm>
            <a:off x="0" y="0"/>
            <a:ext cx="9284735" cy="6858000"/>
          </a:xfrm>
          <a:prstGeom prst="rect">
            <a:avLst/>
          </a:prstGeom>
          <a:noFill/>
        </p:spPr>
      </p:pic>
      <p:sp>
        <p:nvSpPr>
          <p:cNvPr id="3" name="2 Rectángulo"/>
          <p:cNvSpPr/>
          <p:nvPr/>
        </p:nvSpPr>
        <p:spPr>
          <a:xfrm>
            <a:off x="573059" y="428604"/>
            <a:ext cx="2702984" cy="830997"/>
          </a:xfrm>
          <a:prstGeom prst="rect">
            <a:avLst/>
          </a:prstGeom>
        </p:spPr>
        <p:txBody>
          <a:bodyPr wrap="none">
            <a:spAutoFit/>
          </a:bodyPr>
          <a:lstStyle/>
          <a:p>
            <a:r>
              <a:rPr lang="es-ES" sz="2400" b="1" dirty="0" smtClean="0"/>
              <a:t>Muerte en </a:t>
            </a:r>
          </a:p>
          <a:p>
            <a:r>
              <a:rPr lang="es-ES" sz="2400" b="1" dirty="0" smtClean="0"/>
              <a:t>desechos humanos.</a:t>
            </a:r>
            <a:endParaRPr lang="es-ES" sz="2400" b="1" dirty="0"/>
          </a:p>
        </p:txBody>
      </p:sp>
      <p:pic>
        <p:nvPicPr>
          <p:cNvPr id="4" name="Picture 3" descr="illusion-015"/>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0" y="0"/>
            <a:ext cx="9290050" cy="6877050"/>
          </a:xfrm>
          <a:prstGeom prst="rect">
            <a:avLst/>
          </a:prstGeom>
          <a:noFill/>
          <a:ln w="9525">
            <a:noFill/>
            <a:miter lim="800000"/>
            <a:headEnd/>
            <a:tailEnd/>
          </a:ln>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3000"/>
                                        <p:tgtEl>
                                          <p:spTgt spid="4"/>
                                        </p:tgtEl>
                                      </p:cBhvr>
                                    </p:animEffect>
                                    <p:set>
                                      <p:cBhvr>
                                        <p:cTn id="12"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4695" y="1428736"/>
            <a:ext cx="5072098" cy="3539430"/>
          </a:xfrm>
          <a:prstGeom prst="rect">
            <a:avLst/>
          </a:prstGeom>
        </p:spPr>
        <p:txBody>
          <a:bodyPr wrap="square">
            <a:spAutoFit/>
          </a:bodyPr>
          <a:lstStyle/>
          <a:p>
            <a:r>
              <a:rPr lang="es-ES" sz="2800" dirty="0" smtClean="0">
                <a:latin typeface="Curlz MT" pitchFamily="82" charset="0"/>
              </a:rPr>
              <a:t>Se dice que cada año se ahoga 1 niño por cada once mil piscinas residenciales. Pero es raro saber que alguien cayó en un tanque de 25 pies de aguas negras y se ahogó en desechos humanos. Por desgracia, esto sucedió realmente, a 70 años de edad, Mónica Myers</a:t>
            </a:r>
            <a:endParaRPr lang="es-ES" sz="28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aras formas de morir (12)"/>
          <p:cNvPicPr>
            <a:picLocks noChangeAspect="1" noChangeArrowheads="1"/>
          </p:cNvPicPr>
          <p:nvPr/>
        </p:nvPicPr>
        <p:blipFill>
          <a:blip r:embed="rId2"/>
          <a:srcRect/>
          <a:stretch>
            <a:fillRect/>
          </a:stretch>
        </p:blipFill>
        <p:spPr bwMode="auto">
          <a:xfrm>
            <a:off x="0" y="0"/>
            <a:ext cx="9290050" cy="6858000"/>
          </a:xfrm>
          <a:prstGeom prst="rect">
            <a:avLst/>
          </a:prstGeom>
          <a:noFill/>
        </p:spPr>
      </p:pic>
      <p:sp>
        <p:nvSpPr>
          <p:cNvPr id="3" name="2 Rectángulo"/>
          <p:cNvSpPr/>
          <p:nvPr/>
        </p:nvSpPr>
        <p:spPr>
          <a:xfrm>
            <a:off x="358745" y="785794"/>
            <a:ext cx="2013693" cy="1815882"/>
          </a:xfrm>
          <a:prstGeom prst="rect">
            <a:avLst/>
          </a:prstGeom>
        </p:spPr>
        <p:txBody>
          <a:bodyPr wrap="none">
            <a:spAutoFit/>
          </a:bodyPr>
          <a:lstStyle/>
          <a:p>
            <a:r>
              <a:rPr lang="es-ES" sz="2800" b="1" dirty="0" smtClean="0">
                <a:solidFill>
                  <a:schemeClr val="bg1"/>
                </a:solidFill>
                <a:effectLst>
                  <a:glow rad="228600">
                    <a:schemeClr val="accent2">
                      <a:satMod val="175000"/>
                      <a:alpha val="40000"/>
                    </a:schemeClr>
                  </a:glow>
                </a:effectLst>
              </a:rPr>
              <a:t>Muerto </a:t>
            </a:r>
          </a:p>
          <a:p>
            <a:r>
              <a:rPr lang="es-ES" sz="2800" b="1" dirty="0" smtClean="0">
                <a:solidFill>
                  <a:schemeClr val="bg1"/>
                </a:solidFill>
                <a:effectLst>
                  <a:glow rad="228600">
                    <a:schemeClr val="accent2">
                      <a:satMod val="175000"/>
                      <a:alpha val="40000"/>
                    </a:schemeClr>
                  </a:glow>
                </a:effectLst>
              </a:rPr>
              <a:t>por un </a:t>
            </a:r>
          </a:p>
          <a:p>
            <a:r>
              <a:rPr lang="es-ES" sz="2800" b="1" dirty="0" smtClean="0">
                <a:solidFill>
                  <a:schemeClr val="bg1"/>
                </a:solidFill>
                <a:effectLst>
                  <a:glow rad="228600">
                    <a:schemeClr val="accent2">
                      <a:satMod val="175000"/>
                      <a:alpha val="40000"/>
                    </a:schemeClr>
                  </a:glow>
                </a:effectLst>
              </a:rPr>
              <a:t>hidrante </a:t>
            </a:r>
          </a:p>
          <a:p>
            <a:r>
              <a:rPr lang="es-ES" sz="2800" b="1" dirty="0" smtClean="0">
                <a:solidFill>
                  <a:schemeClr val="bg1"/>
                </a:solidFill>
                <a:effectLst>
                  <a:glow rad="228600">
                    <a:schemeClr val="accent2">
                      <a:satMod val="175000"/>
                      <a:alpha val="40000"/>
                    </a:schemeClr>
                  </a:glow>
                </a:effectLst>
              </a:rPr>
              <a:t>de incendio.</a:t>
            </a:r>
            <a:endParaRPr lang="es-ES" sz="2800" b="1" dirty="0">
              <a:solidFill>
                <a:schemeClr val="bg1"/>
              </a:solidFill>
              <a:effectLst>
                <a:glow rad="228600">
                  <a:schemeClr val="accent2">
                    <a:satMod val="175000"/>
                    <a:alpha val="40000"/>
                  </a:schemeClr>
                </a:glow>
              </a:effectLst>
            </a:endParaRPr>
          </a:p>
        </p:txBody>
      </p:sp>
      <p:sp>
        <p:nvSpPr>
          <p:cNvPr id="5" name="4 Rectángulo"/>
          <p:cNvSpPr/>
          <p:nvPr/>
        </p:nvSpPr>
        <p:spPr>
          <a:xfrm>
            <a:off x="0" y="0"/>
            <a:ext cx="9290050" cy="6858000"/>
          </a:xfrm>
          <a:prstGeom prst="rect">
            <a:avLst/>
          </a:prstGeom>
          <a:solidFill>
            <a:srgbClr val="8C43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30381" y="1857364"/>
            <a:ext cx="5643602" cy="3046988"/>
          </a:xfrm>
          <a:prstGeom prst="rect">
            <a:avLst/>
          </a:prstGeom>
        </p:spPr>
        <p:txBody>
          <a:bodyPr wrap="square">
            <a:spAutoFit/>
          </a:bodyPr>
          <a:lstStyle/>
          <a:p>
            <a:r>
              <a:rPr lang="es-ES" sz="2400" dirty="0" smtClean="0">
                <a:latin typeface="Curlz MT" pitchFamily="82" charset="0"/>
              </a:rPr>
              <a:t>Los hidrantes de incendio también conocidos como “</a:t>
            </a:r>
            <a:r>
              <a:rPr lang="es-ES" sz="2400" dirty="0" err="1" smtClean="0">
                <a:latin typeface="Curlz MT" pitchFamily="82" charset="0"/>
              </a:rPr>
              <a:t>Fire</a:t>
            </a:r>
            <a:r>
              <a:rPr lang="es-ES" sz="2400" dirty="0" smtClean="0">
                <a:latin typeface="Curlz MT" pitchFamily="82" charset="0"/>
              </a:rPr>
              <a:t> </a:t>
            </a:r>
            <a:r>
              <a:rPr lang="es-ES" sz="2400" dirty="0" err="1" smtClean="0">
                <a:latin typeface="Curlz MT" pitchFamily="82" charset="0"/>
              </a:rPr>
              <a:t>plugs</a:t>
            </a:r>
            <a:r>
              <a:rPr lang="es-ES" sz="2400" dirty="0" smtClean="0">
                <a:latin typeface="Curlz MT" pitchFamily="82" charset="0"/>
              </a:rPr>
              <a:t>” son comúnmente conocidos por ser utilizados por los bomberos para apagar los incendios… pero en un caso en particular, también fueron conocidos por haber matado a Humberto Hernández, quien estaba caminando por la calle cuando de repente, un tapón del hidrante lo golpeó en la cabeza y lo mató.</a:t>
            </a:r>
            <a:endParaRPr lang="es-ES" sz="24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2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aras formas de morir (5)"/>
          <p:cNvPicPr>
            <a:picLocks noChangeAspect="1" noChangeArrowheads="1"/>
          </p:cNvPicPr>
          <p:nvPr/>
        </p:nvPicPr>
        <p:blipFill>
          <a:blip r:embed="rId2"/>
          <a:srcRect/>
          <a:stretch>
            <a:fillRect/>
          </a:stretch>
        </p:blipFill>
        <p:spPr bwMode="auto">
          <a:xfrm>
            <a:off x="0" y="0"/>
            <a:ext cx="9387401" cy="6858000"/>
          </a:xfrm>
          <a:prstGeom prst="rect">
            <a:avLst/>
          </a:prstGeom>
          <a:noFill/>
        </p:spPr>
      </p:pic>
      <p:sp>
        <p:nvSpPr>
          <p:cNvPr id="3" name="2 Rectángulo"/>
          <p:cNvSpPr/>
          <p:nvPr/>
        </p:nvSpPr>
        <p:spPr>
          <a:xfrm>
            <a:off x="501621" y="357166"/>
            <a:ext cx="2703112" cy="954107"/>
          </a:xfrm>
          <a:prstGeom prst="rect">
            <a:avLst/>
          </a:prstGeom>
        </p:spPr>
        <p:txBody>
          <a:bodyPr wrap="none">
            <a:spAutoFit/>
          </a:bodyPr>
          <a:lstStyle/>
          <a:p>
            <a:r>
              <a:rPr lang="es-ES" sz="2800" b="1" dirty="0" smtClean="0"/>
              <a:t>Muerte por jugo </a:t>
            </a:r>
          </a:p>
          <a:p>
            <a:r>
              <a:rPr lang="es-ES" sz="2800" b="1" dirty="0" smtClean="0"/>
              <a:t>de zanahoria.</a:t>
            </a:r>
            <a:endParaRPr lang="es-ES" sz="2800" b="1" dirty="0"/>
          </a:p>
        </p:txBody>
      </p:sp>
      <p:sp>
        <p:nvSpPr>
          <p:cNvPr id="4" name="3 Anillo"/>
          <p:cNvSpPr/>
          <p:nvPr/>
        </p:nvSpPr>
        <p:spPr>
          <a:xfrm>
            <a:off x="917836" y="0"/>
            <a:ext cx="7386613" cy="6858000"/>
          </a:xfrm>
          <a:prstGeom prst="donut">
            <a:avLst>
              <a:gd name="adj" fmla="val 5176"/>
            </a:avLst>
          </a:prstGeom>
          <a:solidFill>
            <a:srgbClr val="FF0000"/>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5" name="4 Anillo"/>
          <p:cNvSpPr/>
          <p:nvPr/>
        </p:nvSpPr>
        <p:spPr>
          <a:xfrm>
            <a:off x="1731040" y="857232"/>
            <a:ext cx="5692435" cy="4991100"/>
          </a:xfrm>
          <a:prstGeom prst="donut">
            <a:avLst>
              <a:gd name="adj" fmla="val 6573"/>
            </a:avLst>
          </a:prstGeom>
          <a:solidFill>
            <a:srgbClr val="FF0000"/>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6" name="5 Anillo"/>
          <p:cNvSpPr/>
          <p:nvPr/>
        </p:nvSpPr>
        <p:spPr>
          <a:xfrm>
            <a:off x="2544247" y="1892300"/>
            <a:ext cx="3930491" cy="3073400"/>
          </a:xfrm>
          <a:prstGeom prst="donut">
            <a:avLst>
              <a:gd name="adj" fmla="val 11372"/>
            </a:avLst>
          </a:prstGeom>
          <a:solidFill>
            <a:srgbClr val="FF0000"/>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7" name="6 Anillo"/>
          <p:cNvSpPr/>
          <p:nvPr/>
        </p:nvSpPr>
        <p:spPr>
          <a:xfrm>
            <a:off x="1324438" y="452970"/>
            <a:ext cx="6505640" cy="5952067"/>
          </a:xfrm>
          <a:prstGeom prst="donut">
            <a:avLst>
              <a:gd name="adj" fmla="val 5302"/>
            </a:avLst>
          </a:prstGeom>
          <a:solidFill>
            <a:schemeClr val="tx1"/>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8" name="7 Anillo"/>
          <p:cNvSpPr/>
          <p:nvPr/>
        </p:nvSpPr>
        <p:spPr>
          <a:xfrm>
            <a:off x="2137643" y="1411820"/>
            <a:ext cx="4811463" cy="4034367"/>
          </a:xfrm>
          <a:prstGeom prst="donut">
            <a:avLst>
              <a:gd name="adj" fmla="val 7780"/>
            </a:avLst>
          </a:prstGeom>
          <a:solidFill>
            <a:schemeClr val="tx1"/>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300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fmla="#ppt_w*sin(2.5*pi*$)">
                                          <p:val>
                                            <p:fltVal val="0"/>
                                          </p:val>
                                        </p:tav>
                                        <p:tav tm="100000">
                                          <p:val>
                                            <p:fltVal val="1"/>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4000"/>
                            </p:stCondLst>
                            <p:childTnLst>
                              <p:par>
                                <p:cTn id="10" presetID="19" presetClass="exit" presetSubtype="10" fill="hold" nodeType="afterEffect">
                                  <p:stCondLst>
                                    <p:cond delay="3000"/>
                                  </p:stCondLst>
                                  <p:childTnLst>
                                    <p:anim calcmode="lin" valueType="num">
                                      <p:cBhvr>
                                        <p:cTn id="11" dur="3000"/>
                                        <p:tgtEl>
                                          <p:spTgt spid="4"/>
                                        </p:tgtEl>
                                        <p:attrNameLst>
                                          <p:attrName>ppt_h</p:attrName>
                                        </p:attrNameLst>
                                      </p:cBhvr>
                                      <p:tavLst>
                                        <p:tav tm="0">
                                          <p:val>
                                            <p:strVal val="ppt_h"/>
                                          </p:val>
                                        </p:tav>
                                        <p:tav tm="100000">
                                          <p:val>
                                            <p:strVal val="ppt_h"/>
                                          </p:val>
                                        </p:tav>
                                      </p:tavLst>
                                    </p:anim>
                                    <p:anim calcmode="lin" valueType="num">
                                      <p:cBhvr>
                                        <p:cTn id="12"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 dur="1" fill="hold">
                                          <p:stCondLst>
                                            <p:cond delay="2999"/>
                                          </p:stCondLst>
                                        </p:cTn>
                                        <p:tgtEl>
                                          <p:spTgt spid="4"/>
                                        </p:tgtEl>
                                        <p:attrNameLst>
                                          <p:attrName>style.visibility</p:attrName>
                                        </p:attrNameLst>
                                      </p:cBhvr>
                                      <p:to>
                                        <p:strVal val="hidden"/>
                                      </p:to>
                                    </p:set>
                                  </p:childTnLst>
                                </p:cTn>
                              </p:par>
                              <p:par>
                                <p:cTn id="14" presetID="19" presetClass="entr" presetSubtype="10" fill="hold" nodeType="withEffect">
                                  <p:stCondLst>
                                    <p:cond delay="2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1000" fill="hold"/>
                                        <p:tgtEl>
                                          <p:spTgt spid="5"/>
                                        </p:tgtEl>
                                        <p:attrNameLst>
                                          <p:attrName>ppt_w</p:attrName>
                                        </p:attrNameLst>
                                      </p:cBhvr>
                                      <p:tavLst>
                                        <p:tav tm="0" fmla="#ppt_w*sin(2.5*pi*$)">
                                          <p:val>
                                            <p:fltVal val="0"/>
                                          </p:val>
                                        </p:tav>
                                        <p:tav tm="100000">
                                          <p:val>
                                            <p:fltVal val="1"/>
                                          </p:val>
                                        </p:tav>
                                      </p:tavLst>
                                    </p:anim>
                                    <p:anim calcmode="lin" valueType="num">
                                      <p:cBhvr>
                                        <p:cTn id="17" dur="1000" fill="hold"/>
                                        <p:tgtEl>
                                          <p:spTgt spid="5"/>
                                        </p:tgtEl>
                                        <p:attrNameLst>
                                          <p:attrName>ppt_h</p:attrName>
                                        </p:attrNameLst>
                                      </p:cBhvr>
                                      <p:tavLst>
                                        <p:tav tm="0">
                                          <p:val>
                                            <p:strVal val="#ppt_h"/>
                                          </p:val>
                                        </p:tav>
                                        <p:tav tm="100000">
                                          <p:val>
                                            <p:strVal val="#ppt_h"/>
                                          </p:val>
                                        </p:tav>
                                      </p:tavLst>
                                    </p:anim>
                                  </p:childTnLst>
                                </p:cTn>
                              </p:par>
                              <p:par>
                                <p:cTn id="18" presetID="19" presetClass="exit" presetSubtype="10" fill="hold" nodeType="withEffect">
                                  <p:stCondLst>
                                    <p:cond delay="2000"/>
                                  </p:stCondLst>
                                  <p:childTnLst>
                                    <p:anim calcmode="lin" valueType="num">
                                      <p:cBhvr>
                                        <p:cTn id="19" dur="3000"/>
                                        <p:tgtEl>
                                          <p:spTgt spid="5"/>
                                        </p:tgtEl>
                                        <p:attrNameLst>
                                          <p:attrName>ppt_h</p:attrName>
                                        </p:attrNameLst>
                                      </p:cBhvr>
                                      <p:tavLst>
                                        <p:tav tm="0">
                                          <p:val>
                                            <p:strVal val="ppt_h"/>
                                          </p:val>
                                        </p:tav>
                                        <p:tav tm="100000">
                                          <p:val>
                                            <p:strVal val="ppt_h"/>
                                          </p:val>
                                        </p:tav>
                                      </p:tavLst>
                                    </p:anim>
                                    <p:anim calcmode="lin" valueType="num">
                                      <p:cBhvr>
                                        <p:cTn id="2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 dur="1" fill="hold">
                                          <p:stCondLst>
                                            <p:cond delay="2999"/>
                                          </p:stCondLst>
                                        </p:cTn>
                                        <p:tgtEl>
                                          <p:spTgt spid="5"/>
                                        </p:tgtEl>
                                        <p:attrNameLst>
                                          <p:attrName>style.visibility</p:attrName>
                                        </p:attrNameLst>
                                      </p:cBhvr>
                                      <p:to>
                                        <p:strVal val="hidden"/>
                                      </p:to>
                                    </p:set>
                                  </p:childTnLst>
                                </p:cTn>
                              </p:par>
                              <p:par>
                                <p:cTn id="22" presetID="19" presetClass="entr" presetSubtype="1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fill="hold"/>
                                        <p:tgtEl>
                                          <p:spTgt spid="6"/>
                                        </p:tgtEl>
                                        <p:attrNameLst>
                                          <p:attrName>ppt_w</p:attrName>
                                        </p:attrNameLst>
                                      </p:cBhvr>
                                      <p:tavLst>
                                        <p:tav tm="0" fmla="#ppt_w*sin(2.5*pi*$)">
                                          <p:val>
                                            <p:fltVal val="0"/>
                                          </p:val>
                                        </p:tav>
                                        <p:tav tm="100000">
                                          <p:val>
                                            <p:fltVal val="1"/>
                                          </p:val>
                                        </p:tav>
                                      </p:tavLst>
                                    </p:anim>
                                    <p:anim calcmode="lin" valueType="num">
                                      <p:cBhvr>
                                        <p:cTn id="25" dur="1000" fill="hold"/>
                                        <p:tgtEl>
                                          <p:spTgt spid="6"/>
                                        </p:tgtEl>
                                        <p:attrNameLst>
                                          <p:attrName>ppt_h</p:attrName>
                                        </p:attrNameLst>
                                      </p:cBhvr>
                                      <p:tavLst>
                                        <p:tav tm="0">
                                          <p:val>
                                            <p:strVal val="#ppt_h"/>
                                          </p:val>
                                        </p:tav>
                                        <p:tav tm="100000">
                                          <p:val>
                                            <p:strVal val="#ppt_h"/>
                                          </p:val>
                                        </p:tav>
                                      </p:tavLst>
                                    </p:anim>
                                  </p:childTnLst>
                                </p:cTn>
                              </p:par>
                              <p:par>
                                <p:cTn id="26" presetID="19" presetClass="exit" presetSubtype="10" fill="hold" nodeType="withEffect">
                                  <p:stCondLst>
                                    <p:cond delay="0"/>
                                  </p:stCondLst>
                                  <p:childTnLst>
                                    <p:anim calcmode="lin" valueType="num">
                                      <p:cBhvr>
                                        <p:cTn id="27" dur="3000"/>
                                        <p:tgtEl>
                                          <p:spTgt spid="6"/>
                                        </p:tgtEl>
                                        <p:attrNameLst>
                                          <p:attrName>ppt_h</p:attrName>
                                        </p:attrNameLst>
                                      </p:cBhvr>
                                      <p:tavLst>
                                        <p:tav tm="0">
                                          <p:val>
                                            <p:strVal val="ppt_h"/>
                                          </p:val>
                                        </p:tav>
                                        <p:tav tm="100000">
                                          <p:val>
                                            <p:strVal val="ppt_h"/>
                                          </p:val>
                                        </p:tav>
                                      </p:tavLst>
                                    </p:anim>
                                    <p:anim calcmode="lin" valueType="num">
                                      <p:cBhvr>
                                        <p:cTn id="2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 dur="1" fill="hold">
                                          <p:stCondLst>
                                            <p:cond delay="2999"/>
                                          </p:stCondLst>
                                        </p:cTn>
                                        <p:tgtEl>
                                          <p:spTgt spid="6"/>
                                        </p:tgtEl>
                                        <p:attrNameLst>
                                          <p:attrName>style.visibility</p:attrName>
                                        </p:attrNameLst>
                                      </p:cBhvr>
                                      <p:to>
                                        <p:strVal val="hidden"/>
                                      </p:to>
                                    </p:set>
                                  </p:childTnLst>
                                </p:cTn>
                              </p:par>
                              <p:par>
                                <p:cTn id="30" presetID="19" presetClass="entr" presetSubtype="10" fill="hold" nodeType="withEffect">
                                  <p:stCondLst>
                                    <p:cond delay="2500"/>
                                  </p:stCondLst>
                                  <p:childTnLst>
                                    <p:set>
                                      <p:cBhvr>
                                        <p:cTn id="31" dur="1" fill="hold">
                                          <p:stCondLst>
                                            <p:cond delay="0"/>
                                          </p:stCondLst>
                                        </p:cTn>
                                        <p:tgtEl>
                                          <p:spTgt spid="7"/>
                                        </p:tgtEl>
                                        <p:attrNameLst>
                                          <p:attrName>style.visibility</p:attrName>
                                        </p:attrNameLst>
                                      </p:cBhvr>
                                      <p:to>
                                        <p:strVal val="visible"/>
                                      </p:to>
                                    </p:set>
                                    <p:anim calcmode="lin" valueType="num">
                                      <p:cBhvr>
                                        <p:cTn id="32" dur="1000" fill="hold"/>
                                        <p:tgtEl>
                                          <p:spTgt spid="7"/>
                                        </p:tgtEl>
                                        <p:attrNameLst>
                                          <p:attrName>ppt_w</p:attrName>
                                        </p:attrNameLst>
                                      </p:cBhvr>
                                      <p:tavLst>
                                        <p:tav tm="0" fmla="#ppt_w*sin(2.5*pi*$)">
                                          <p:val>
                                            <p:fltVal val="0"/>
                                          </p:val>
                                        </p:tav>
                                        <p:tav tm="100000">
                                          <p:val>
                                            <p:fltVal val="1"/>
                                          </p:val>
                                        </p:tav>
                                      </p:tavLst>
                                    </p:anim>
                                    <p:anim calcmode="lin" valueType="num">
                                      <p:cBhvr>
                                        <p:cTn id="33" dur="1000" fill="hold"/>
                                        <p:tgtEl>
                                          <p:spTgt spid="7"/>
                                        </p:tgtEl>
                                        <p:attrNameLst>
                                          <p:attrName>ppt_h</p:attrName>
                                        </p:attrNameLst>
                                      </p:cBhvr>
                                      <p:tavLst>
                                        <p:tav tm="0">
                                          <p:val>
                                            <p:strVal val="#ppt_h"/>
                                          </p:val>
                                        </p:tav>
                                        <p:tav tm="100000">
                                          <p:val>
                                            <p:strVal val="#ppt_h"/>
                                          </p:val>
                                        </p:tav>
                                      </p:tavLst>
                                    </p:anim>
                                  </p:childTnLst>
                                </p:cTn>
                              </p:par>
                              <p:par>
                                <p:cTn id="34" presetID="19" presetClass="exit" presetSubtype="10" fill="hold" nodeType="withEffect">
                                  <p:stCondLst>
                                    <p:cond delay="2500"/>
                                  </p:stCondLst>
                                  <p:childTnLst>
                                    <p:anim calcmode="lin" valueType="num">
                                      <p:cBhvr>
                                        <p:cTn id="35" dur="3000"/>
                                        <p:tgtEl>
                                          <p:spTgt spid="7"/>
                                        </p:tgtEl>
                                        <p:attrNameLst>
                                          <p:attrName>ppt_h</p:attrName>
                                        </p:attrNameLst>
                                      </p:cBhvr>
                                      <p:tavLst>
                                        <p:tav tm="0">
                                          <p:val>
                                            <p:strVal val="ppt_h"/>
                                          </p:val>
                                        </p:tav>
                                        <p:tav tm="100000">
                                          <p:val>
                                            <p:strVal val="ppt_h"/>
                                          </p:val>
                                        </p:tav>
                                      </p:tavLst>
                                    </p:anim>
                                    <p:anim calcmode="lin" valueType="num">
                                      <p:cBhvr>
                                        <p:cTn id="36"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 dur="1" fill="hold">
                                          <p:stCondLst>
                                            <p:cond delay="2999"/>
                                          </p:stCondLst>
                                        </p:cTn>
                                        <p:tgtEl>
                                          <p:spTgt spid="7"/>
                                        </p:tgtEl>
                                        <p:attrNameLst>
                                          <p:attrName>style.visibility</p:attrName>
                                        </p:attrNameLst>
                                      </p:cBhvr>
                                      <p:to>
                                        <p:strVal val="hidden"/>
                                      </p:to>
                                    </p:set>
                                  </p:childTnLst>
                                </p:cTn>
                              </p:par>
                              <p:par>
                                <p:cTn id="38" presetID="19" presetClass="entr" presetSubtype="10" fill="hold" nodeType="withEffect">
                                  <p:stCondLst>
                                    <p:cond delay="1000"/>
                                  </p:stCondLst>
                                  <p:childTnLst>
                                    <p:set>
                                      <p:cBhvr>
                                        <p:cTn id="39" dur="1" fill="hold">
                                          <p:stCondLst>
                                            <p:cond delay="0"/>
                                          </p:stCondLst>
                                        </p:cTn>
                                        <p:tgtEl>
                                          <p:spTgt spid="8"/>
                                        </p:tgtEl>
                                        <p:attrNameLst>
                                          <p:attrName>style.visibility</p:attrName>
                                        </p:attrNameLst>
                                      </p:cBhvr>
                                      <p:to>
                                        <p:strVal val="visible"/>
                                      </p:to>
                                    </p:set>
                                    <p:anim calcmode="lin" valueType="num">
                                      <p:cBhvr>
                                        <p:cTn id="40" dur="1000" fill="hold"/>
                                        <p:tgtEl>
                                          <p:spTgt spid="8"/>
                                        </p:tgtEl>
                                        <p:attrNameLst>
                                          <p:attrName>ppt_w</p:attrName>
                                        </p:attrNameLst>
                                      </p:cBhvr>
                                      <p:tavLst>
                                        <p:tav tm="0" fmla="#ppt_w*sin(2.5*pi*$)">
                                          <p:val>
                                            <p:fltVal val="0"/>
                                          </p:val>
                                        </p:tav>
                                        <p:tav tm="100000">
                                          <p:val>
                                            <p:fltVal val="1"/>
                                          </p:val>
                                        </p:tav>
                                      </p:tavLst>
                                    </p:anim>
                                    <p:anim calcmode="lin" valueType="num">
                                      <p:cBhvr>
                                        <p:cTn id="41" dur="1000" fill="hold"/>
                                        <p:tgtEl>
                                          <p:spTgt spid="8"/>
                                        </p:tgtEl>
                                        <p:attrNameLst>
                                          <p:attrName>ppt_h</p:attrName>
                                        </p:attrNameLst>
                                      </p:cBhvr>
                                      <p:tavLst>
                                        <p:tav tm="0">
                                          <p:val>
                                            <p:strVal val="#ppt_h"/>
                                          </p:val>
                                        </p:tav>
                                        <p:tav tm="100000">
                                          <p:val>
                                            <p:strVal val="#ppt_h"/>
                                          </p:val>
                                        </p:tav>
                                      </p:tavLst>
                                    </p:anim>
                                  </p:childTnLst>
                                </p:cTn>
                              </p:par>
                              <p:par>
                                <p:cTn id="42" presetID="19" presetClass="exit" presetSubtype="10" fill="hold" nodeType="withEffect">
                                  <p:stCondLst>
                                    <p:cond delay="1000"/>
                                  </p:stCondLst>
                                  <p:childTnLst>
                                    <p:anim calcmode="lin" valueType="num">
                                      <p:cBhvr>
                                        <p:cTn id="43" dur="3000"/>
                                        <p:tgtEl>
                                          <p:spTgt spid="8"/>
                                        </p:tgtEl>
                                        <p:attrNameLst>
                                          <p:attrName>ppt_h</p:attrName>
                                        </p:attrNameLst>
                                      </p:cBhvr>
                                      <p:tavLst>
                                        <p:tav tm="0">
                                          <p:val>
                                            <p:strVal val="ppt_h"/>
                                          </p:val>
                                        </p:tav>
                                        <p:tav tm="100000">
                                          <p:val>
                                            <p:strVal val="ppt_h"/>
                                          </p:val>
                                        </p:tav>
                                      </p:tavLst>
                                    </p:anim>
                                    <p:anim calcmode="lin" valueType="num">
                                      <p:cBhvr>
                                        <p:cTn id="4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 dur="1" fill="hold">
                                          <p:stCondLst>
                                            <p:cond delay="2999"/>
                                          </p:stCondLst>
                                        </p:cTn>
                                        <p:tgtEl>
                                          <p:spTgt spid="8"/>
                                        </p:tgtEl>
                                        <p:attrNameLst>
                                          <p:attrName>style.visibility</p:attrName>
                                        </p:attrNameLst>
                                      </p:cBhvr>
                                      <p:to>
                                        <p:strVal val="hidden"/>
                                      </p:to>
                                    </p:set>
                                  </p:childTnLst>
                                </p:cTn>
                              </p:par>
                              <p:par>
                                <p:cTn id="46" presetID="6" presetClass="entr" presetSubtype="16" fill="hold" nodeType="withEffect">
                                  <p:stCondLst>
                                    <p:cond delay="1000"/>
                                  </p:stCondLst>
                                  <p:childTnLst>
                                    <p:set>
                                      <p:cBhvr>
                                        <p:cTn id="47" dur="1" fill="hold">
                                          <p:stCondLst>
                                            <p:cond delay="0"/>
                                          </p:stCondLst>
                                        </p:cTn>
                                        <p:tgtEl>
                                          <p:spTgt spid="1026"/>
                                        </p:tgtEl>
                                        <p:attrNameLst>
                                          <p:attrName>style.visibility</p:attrName>
                                        </p:attrNameLst>
                                      </p:cBhvr>
                                      <p:to>
                                        <p:strVal val="visible"/>
                                      </p:to>
                                    </p:set>
                                    <p:animEffect transition="in" filter="circle(in)">
                                      <p:cBhvr>
                                        <p:cTn id="48" dur="5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1430315" y="1857364"/>
            <a:ext cx="678661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400" b="0" i="0" u="none" strike="noStrike" cap="none" normalizeH="0" baseline="0" dirty="0" smtClean="0">
                <a:ln>
                  <a:noFill/>
                </a:ln>
                <a:solidFill>
                  <a:schemeClr val="tx1"/>
                </a:solidFill>
                <a:effectLst/>
                <a:latin typeface="Curlz MT" pitchFamily="82" charset="0"/>
                <a:cs typeface="Arial" charset="0"/>
              </a:rPr>
              <a:t>Las zanahorias son excelentes para nuestra salud, y contienen vitamina A … tanta que puede matarte. Ese fue el caso del adicto a la comida </a:t>
            </a:r>
            <a:r>
              <a:rPr kumimoji="0" lang="es-ES" sz="2400" b="0" i="0" u="none" strike="noStrike" cap="none" normalizeH="0" baseline="0" dirty="0" err="1" smtClean="0">
                <a:ln>
                  <a:noFill/>
                </a:ln>
                <a:solidFill>
                  <a:schemeClr val="tx1"/>
                </a:solidFill>
                <a:effectLst/>
                <a:latin typeface="Curlz MT" pitchFamily="82" charset="0"/>
                <a:cs typeface="Arial" charset="0"/>
              </a:rPr>
              <a:t>Basil</a:t>
            </a:r>
            <a:r>
              <a:rPr kumimoji="0" lang="es-ES" sz="2400" b="0" i="0" u="none" strike="noStrike" cap="none" normalizeH="0" baseline="0" dirty="0" smtClean="0">
                <a:ln>
                  <a:noFill/>
                </a:ln>
                <a:solidFill>
                  <a:schemeClr val="tx1"/>
                </a:solidFill>
                <a:effectLst/>
                <a:latin typeface="Curlz MT" pitchFamily="82" charset="0"/>
                <a:cs typeface="Arial" charset="0"/>
              </a:rPr>
              <a:t> Brown, que fue encontrado muerto con un color amarillo brillante luego de haber bebido juego de zanahoria en exceso, tanto que murió por intoxicación de vitamina A. ¿Sabias qué la intoxicación por vitamina A produce cirrosis en el hidalgo hígado, de la misma forma que la intoxicación etílica? Y también que te hace adquirir un color amarillo. </a:t>
            </a:r>
          </a:p>
        </p:txBody>
      </p:sp>
      <p:pic>
        <p:nvPicPr>
          <p:cNvPr id="4" name="Picture 4" descr="pc12"/>
          <p:cNvPicPr>
            <a:picLocks noChangeAspect="1" noChangeArrowheads="1" noCrop="1"/>
          </p:cNvPicPr>
          <p:nvPr/>
        </p:nvPicPr>
        <p:blipFill>
          <a:blip r:embed="rId2"/>
          <a:srcRect/>
          <a:stretch>
            <a:fillRect/>
          </a:stretch>
        </p:blipFill>
        <p:spPr bwMode="auto">
          <a:xfrm>
            <a:off x="0" y="5899150"/>
            <a:ext cx="1161439" cy="958850"/>
          </a:xfrm>
          <a:prstGeom prst="rect">
            <a:avLst/>
          </a:prstGeom>
          <a:noFill/>
          <a:ln w="9525">
            <a:noFill/>
            <a:miter lim="800000"/>
            <a:headEnd/>
            <a:tailEnd/>
          </a:ln>
        </p:spPr>
      </p:pic>
    </p:spTree>
  </p:cSld>
  <p:clrMapOvr>
    <a:masterClrMapping/>
  </p:clrMapOvr>
  <p:transition spd="slow" advTm="3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s-pZxGuuVHnxZ6Z95o0Erx1NLylg1"/>
          <p:cNvPicPr>
            <a:picLocks noChangeAspect="1" noChangeArrowheads="1"/>
          </p:cNvPicPr>
          <p:nvPr/>
        </p:nvPicPr>
        <p:blipFill>
          <a:blip r:embed="rId3"/>
          <a:srcRect/>
          <a:stretch>
            <a:fillRect/>
          </a:stretch>
        </p:blipFill>
        <p:spPr bwMode="auto">
          <a:xfrm>
            <a:off x="1" y="0"/>
            <a:ext cx="9290050" cy="6858000"/>
          </a:xfrm>
          <a:prstGeom prst="rect">
            <a:avLst/>
          </a:prstGeom>
          <a:noFill/>
        </p:spPr>
      </p:pic>
      <p:sp>
        <p:nvSpPr>
          <p:cNvPr id="4" name="1 Cheurón"/>
          <p:cNvSpPr/>
          <p:nvPr/>
        </p:nvSpPr>
        <p:spPr>
          <a:xfrm rot="16200000">
            <a:off x="2931904" y="2169160"/>
            <a:ext cx="3500437" cy="5877247"/>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1 Cheurón"/>
          <p:cNvSpPr/>
          <p:nvPr/>
        </p:nvSpPr>
        <p:spPr>
          <a:xfrm>
            <a:off x="-33870" y="608013"/>
            <a:ext cx="4825666" cy="578485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1 Cheurón"/>
          <p:cNvSpPr/>
          <p:nvPr/>
        </p:nvSpPr>
        <p:spPr>
          <a:xfrm rot="10800000">
            <a:off x="4682122" y="642918"/>
            <a:ext cx="4607929" cy="572452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9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Rectángulo"/>
          <p:cNvSpPr/>
          <p:nvPr/>
        </p:nvSpPr>
        <p:spPr>
          <a:xfrm>
            <a:off x="573059" y="500042"/>
            <a:ext cx="4645025" cy="954107"/>
          </a:xfrm>
          <a:prstGeom prst="rect">
            <a:avLst/>
          </a:prstGeom>
        </p:spPr>
        <p:txBody>
          <a:bodyPr>
            <a:spAutoFit/>
          </a:bodyPr>
          <a:lstStyle/>
          <a:p>
            <a:r>
              <a:rPr lang="es-ES" sz="2800" b="1" dirty="0" smtClean="0"/>
              <a:t>El caso de la </a:t>
            </a:r>
          </a:p>
          <a:p>
            <a:r>
              <a:rPr lang="es-ES" sz="2800" b="1" dirty="0" smtClean="0"/>
              <a:t>cabeza de cobra.</a:t>
            </a:r>
            <a:endParaRPr lang="es-ES" sz="2800" b="1" dirty="0"/>
          </a:p>
        </p:txBody>
      </p:sp>
      <p:sp>
        <p:nvSpPr>
          <p:cNvPr id="10" name="1 Cheurón"/>
          <p:cNvSpPr/>
          <p:nvPr/>
        </p:nvSpPr>
        <p:spPr>
          <a:xfrm rot="5400000">
            <a:off x="2930289" y="-1188405"/>
            <a:ext cx="3500438" cy="5877247"/>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11000">
    <p:random/>
    <p:sndAc>
      <p:stSnd>
        <p:snd r:embed="rId2" name="musica fondo suspen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plus(out)">
                                      <p:cBhvr>
                                        <p:cTn id="11" dur="2000"/>
                                        <p:tgtEl>
                                          <p:spTgt spid="10"/>
                                        </p:tgtEl>
                                      </p:cBhvr>
                                    </p:animEffect>
                                  </p:childTnLst>
                                </p:cTn>
                              </p:par>
                            </p:childTnLst>
                          </p:cTn>
                        </p:par>
                        <p:par>
                          <p:cTn id="12" fill="hold">
                            <p:stCondLst>
                              <p:cond delay="2000"/>
                            </p:stCondLst>
                            <p:childTnLst>
                              <p:par>
                                <p:cTn id="13" presetID="17" presetClass="exit" presetSubtype="1" fill="hold" nodeType="afterEffect">
                                  <p:stCondLst>
                                    <p:cond delay="0"/>
                                  </p:stCondLst>
                                  <p:childTnLst>
                                    <p:anim calcmode="lin" valueType="num">
                                      <p:cBhvr>
                                        <p:cTn id="14" dur="3000"/>
                                        <p:tgtEl>
                                          <p:spTgt spid="10"/>
                                        </p:tgtEl>
                                        <p:attrNameLst>
                                          <p:attrName>ppt_x</p:attrName>
                                        </p:attrNameLst>
                                      </p:cBhvr>
                                      <p:tavLst>
                                        <p:tav tm="0">
                                          <p:val>
                                            <p:strVal val="ppt_x"/>
                                          </p:val>
                                        </p:tav>
                                        <p:tav tm="100000">
                                          <p:val>
                                            <p:strVal val="ppt_x"/>
                                          </p:val>
                                        </p:tav>
                                      </p:tavLst>
                                    </p:anim>
                                    <p:anim calcmode="lin" valueType="num">
                                      <p:cBhvr>
                                        <p:cTn id="15" dur="3000"/>
                                        <p:tgtEl>
                                          <p:spTgt spid="10"/>
                                        </p:tgtEl>
                                        <p:attrNameLst>
                                          <p:attrName>ppt_y</p:attrName>
                                        </p:attrNameLst>
                                      </p:cBhvr>
                                      <p:tavLst>
                                        <p:tav tm="0">
                                          <p:val>
                                            <p:strVal val="ppt_y"/>
                                          </p:val>
                                        </p:tav>
                                        <p:tav tm="100000">
                                          <p:val>
                                            <p:strVal val="ppt_y-ppt_h/2"/>
                                          </p:val>
                                        </p:tav>
                                      </p:tavLst>
                                    </p:anim>
                                    <p:anim calcmode="lin" valueType="num">
                                      <p:cBhvr>
                                        <p:cTn id="16" dur="3000"/>
                                        <p:tgtEl>
                                          <p:spTgt spid="10"/>
                                        </p:tgtEl>
                                        <p:attrNameLst>
                                          <p:attrName>ppt_w</p:attrName>
                                        </p:attrNameLst>
                                      </p:cBhvr>
                                      <p:tavLst>
                                        <p:tav tm="0">
                                          <p:val>
                                            <p:strVal val="ppt_w"/>
                                          </p:val>
                                        </p:tav>
                                        <p:tav tm="100000">
                                          <p:val>
                                            <p:strVal val="ppt_w"/>
                                          </p:val>
                                        </p:tav>
                                      </p:tavLst>
                                    </p:anim>
                                    <p:anim calcmode="lin" valueType="num">
                                      <p:cBhvr>
                                        <p:cTn id="17" dur="3000"/>
                                        <p:tgtEl>
                                          <p:spTgt spid="10"/>
                                        </p:tgtEl>
                                        <p:attrNameLst>
                                          <p:attrName>ppt_h</p:attrName>
                                        </p:attrNameLst>
                                      </p:cBhvr>
                                      <p:tavLst>
                                        <p:tav tm="0">
                                          <p:val>
                                            <p:strVal val="ppt_h"/>
                                          </p:val>
                                        </p:tav>
                                        <p:tav tm="100000">
                                          <p:val>
                                            <p:fltVal val="0"/>
                                          </p:val>
                                        </p:tav>
                                      </p:tavLst>
                                    </p:anim>
                                    <p:set>
                                      <p:cBhvr>
                                        <p:cTn id="18" dur="1" fill="hold">
                                          <p:stCondLst>
                                            <p:cond delay="2999"/>
                                          </p:stCondLst>
                                        </p:cTn>
                                        <p:tgtEl>
                                          <p:spTgt spid="10"/>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fltVal val="0"/>
                                          </p:val>
                                        </p:tav>
                                        <p:tav tm="100000">
                                          <p:val>
                                            <p:strVal val="#ppt_w"/>
                                          </p:val>
                                        </p:tav>
                                      </p:tavLst>
                                    </p:anim>
                                    <p:anim calcmode="lin" valueType="num">
                                      <p:cBhvr>
                                        <p:cTn id="22" dur="2000" fill="hold"/>
                                        <p:tgtEl>
                                          <p:spTgt spid="4"/>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2000"/>
                                        <p:tgtEl>
                                          <p:spTgt spid="4"/>
                                        </p:tgtEl>
                                      </p:cBhvr>
                                    </p:animEffect>
                                  </p:childTnLst>
                                </p:cTn>
                              </p:par>
                              <p:par>
                                <p:cTn id="26" presetID="17" presetClass="exit" presetSubtype="4" fill="hold" nodeType="withEffect">
                                  <p:stCondLst>
                                    <p:cond delay="0"/>
                                  </p:stCondLst>
                                  <p:childTnLst>
                                    <p:anim calcmode="lin" valueType="num">
                                      <p:cBhvr>
                                        <p:cTn id="27" dur="3000"/>
                                        <p:tgtEl>
                                          <p:spTgt spid="4"/>
                                        </p:tgtEl>
                                        <p:attrNameLst>
                                          <p:attrName>ppt_x</p:attrName>
                                        </p:attrNameLst>
                                      </p:cBhvr>
                                      <p:tavLst>
                                        <p:tav tm="0">
                                          <p:val>
                                            <p:strVal val="ppt_x"/>
                                          </p:val>
                                        </p:tav>
                                        <p:tav tm="100000">
                                          <p:val>
                                            <p:strVal val="ppt_x"/>
                                          </p:val>
                                        </p:tav>
                                      </p:tavLst>
                                    </p:anim>
                                    <p:anim calcmode="lin" valueType="num">
                                      <p:cBhvr>
                                        <p:cTn id="28" dur="3000"/>
                                        <p:tgtEl>
                                          <p:spTgt spid="4"/>
                                        </p:tgtEl>
                                        <p:attrNameLst>
                                          <p:attrName>ppt_y</p:attrName>
                                        </p:attrNameLst>
                                      </p:cBhvr>
                                      <p:tavLst>
                                        <p:tav tm="0">
                                          <p:val>
                                            <p:strVal val="ppt_y"/>
                                          </p:val>
                                        </p:tav>
                                        <p:tav tm="100000">
                                          <p:val>
                                            <p:strVal val="ppt_y+ppt_h/2"/>
                                          </p:val>
                                        </p:tav>
                                      </p:tavLst>
                                    </p:anim>
                                    <p:anim calcmode="lin" valueType="num">
                                      <p:cBhvr>
                                        <p:cTn id="29" dur="3000"/>
                                        <p:tgtEl>
                                          <p:spTgt spid="4"/>
                                        </p:tgtEl>
                                        <p:attrNameLst>
                                          <p:attrName>ppt_w</p:attrName>
                                        </p:attrNameLst>
                                      </p:cBhvr>
                                      <p:tavLst>
                                        <p:tav tm="0">
                                          <p:val>
                                            <p:strVal val="ppt_w"/>
                                          </p:val>
                                        </p:tav>
                                        <p:tav tm="100000">
                                          <p:val>
                                            <p:strVal val="ppt_w"/>
                                          </p:val>
                                        </p:tav>
                                      </p:tavLst>
                                    </p:anim>
                                    <p:anim calcmode="lin" valueType="num">
                                      <p:cBhvr>
                                        <p:cTn id="30" dur="3000"/>
                                        <p:tgtEl>
                                          <p:spTgt spid="4"/>
                                        </p:tgtEl>
                                        <p:attrNameLst>
                                          <p:attrName>ppt_h</p:attrName>
                                        </p:attrNameLst>
                                      </p:cBhvr>
                                      <p:tavLst>
                                        <p:tav tm="0">
                                          <p:val>
                                            <p:strVal val="ppt_h"/>
                                          </p:val>
                                        </p:tav>
                                        <p:tav tm="100000">
                                          <p:val>
                                            <p:fltVal val="0"/>
                                          </p:val>
                                        </p:tav>
                                      </p:tavLst>
                                    </p:anim>
                                    <p:set>
                                      <p:cBhvr>
                                        <p:cTn id="31" dur="1" fill="hold">
                                          <p:stCondLst>
                                            <p:cond delay="2999"/>
                                          </p:stCondLst>
                                        </p:cTn>
                                        <p:tgtEl>
                                          <p:spTgt spid="4"/>
                                        </p:tgtEl>
                                        <p:attrNameLst>
                                          <p:attrName>style.visibility</p:attrName>
                                        </p:attrNameLst>
                                      </p:cBhvr>
                                      <p:to>
                                        <p:strVal val="hidden"/>
                                      </p:to>
                                    </p:set>
                                  </p:childTnLst>
                                </p:cTn>
                              </p:par>
                              <p:par>
                                <p:cTn id="32" presetID="23" presetClass="entr" presetSubtype="1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2000" fill="hold"/>
                                        <p:tgtEl>
                                          <p:spTgt spid="5"/>
                                        </p:tgtEl>
                                        <p:attrNameLst>
                                          <p:attrName>ppt_w</p:attrName>
                                        </p:attrNameLst>
                                      </p:cBhvr>
                                      <p:tavLst>
                                        <p:tav tm="0">
                                          <p:val>
                                            <p:fltVal val="0"/>
                                          </p:val>
                                        </p:tav>
                                        <p:tav tm="100000">
                                          <p:val>
                                            <p:strVal val="#ppt_w"/>
                                          </p:val>
                                        </p:tav>
                                      </p:tavLst>
                                    </p:anim>
                                    <p:anim calcmode="lin" valueType="num">
                                      <p:cBhvr>
                                        <p:cTn id="35" dur="2000" fill="hold"/>
                                        <p:tgtEl>
                                          <p:spTgt spid="5"/>
                                        </p:tgtEl>
                                        <p:attrNameLst>
                                          <p:attrName>ppt_h</p:attrName>
                                        </p:attrNameLst>
                                      </p:cBhvr>
                                      <p:tavLst>
                                        <p:tav tm="0">
                                          <p:val>
                                            <p:fltVal val="0"/>
                                          </p:val>
                                        </p:tav>
                                        <p:tav tm="100000">
                                          <p:val>
                                            <p:strVal val="#ppt_h"/>
                                          </p:val>
                                        </p:tav>
                                      </p:tavLst>
                                    </p:anim>
                                  </p:childTnLst>
                                </p:cTn>
                              </p:par>
                              <p:par>
                                <p:cTn id="36" presetID="13" presetClass="entr" presetSubtype="32"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plus(out)">
                                      <p:cBhvr>
                                        <p:cTn id="38" dur="2000"/>
                                        <p:tgtEl>
                                          <p:spTgt spid="5"/>
                                        </p:tgtEl>
                                      </p:cBhvr>
                                    </p:animEffect>
                                  </p:childTnLst>
                                </p:cTn>
                              </p:par>
                              <p:par>
                                <p:cTn id="39" presetID="17" presetClass="exit" presetSubtype="8" fill="hold" nodeType="withEffect">
                                  <p:stCondLst>
                                    <p:cond delay="0"/>
                                  </p:stCondLst>
                                  <p:childTnLst>
                                    <p:anim calcmode="lin" valueType="num">
                                      <p:cBhvr>
                                        <p:cTn id="40" dur="3000"/>
                                        <p:tgtEl>
                                          <p:spTgt spid="5"/>
                                        </p:tgtEl>
                                        <p:attrNameLst>
                                          <p:attrName>ppt_x</p:attrName>
                                        </p:attrNameLst>
                                      </p:cBhvr>
                                      <p:tavLst>
                                        <p:tav tm="0">
                                          <p:val>
                                            <p:strVal val="ppt_x"/>
                                          </p:val>
                                        </p:tav>
                                        <p:tav tm="100000">
                                          <p:val>
                                            <p:strVal val="ppt_x-ppt_w/2"/>
                                          </p:val>
                                        </p:tav>
                                      </p:tavLst>
                                    </p:anim>
                                    <p:anim calcmode="lin" valueType="num">
                                      <p:cBhvr>
                                        <p:cTn id="41" dur="3000"/>
                                        <p:tgtEl>
                                          <p:spTgt spid="5"/>
                                        </p:tgtEl>
                                        <p:attrNameLst>
                                          <p:attrName>ppt_y</p:attrName>
                                        </p:attrNameLst>
                                      </p:cBhvr>
                                      <p:tavLst>
                                        <p:tav tm="0">
                                          <p:val>
                                            <p:strVal val="ppt_y"/>
                                          </p:val>
                                        </p:tav>
                                        <p:tav tm="100000">
                                          <p:val>
                                            <p:strVal val="ppt_y"/>
                                          </p:val>
                                        </p:tav>
                                      </p:tavLst>
                                    </p:anim>
                                    <p:anim calcmode="lin" valueType="num">
                                      <p:cBhvr>
                                        <p:cTn id="42" dur="3000"/>
                                        <p:tgtEl>
                                          <p:spTgt spid="5"/>
                                        </p:tgtEl>
                                        <p:attrNameLst>
                                          <p:attrName>ppt_w</p:attrName>
                                        </p:attrNameLst>
                                      </p:cBhvr>
                                      <p:tavLst>
                                        <p:tav tm="0">
                                          <p:val>
                                            <p:strVal val="ppt_w"/>
                                          </p:val>
                                        </p:tav>
                                        <p:tav tm="100000">
                                          <p:val>
                                            <p:fltVal val="0"/>
                                          </p:val>
                                        </p:tav>
                                      </p:tavLst>
                                    </p:anim>
                                    <p:anim calcmode="lin" valueType="num">
                                      <p:cBhvr>
                                        <p:cTn id="43" dur="3000"/>
                                        <p:tgtEl>
                                          <p:spTgt spid="5"/>
                                        </p:tgtEl>
                                        <p:attrNameLst>
                                          <p:attrName>ppt_h</p:attrName>
                                        </p:attrNameLst>
                                      </p:cBhvr>
                                      <p:tavLst>
                                        <p:tav tm="0">
                                          <p:val>
                                            <p:strVal val="ppt_h"/>
                                          </p:val>
                                        </p:tav>
                                        <p:tav tm="100000">
                                          <p:val>
                                            <p:strVal val="ppt_h"/>
                                          </p:val>
                                        </p:tav>
                                      </p:tavLst>
                                    </p:anim>
                                    <p:set>
                                      <p:cBhvr>
                                        <p:cTn id="44" dur="1" fill="hold">
                                          <p:stCondLst>
                                            <p:cond delay="2999"/>
                                          </p:stCondLst>
                                        </p:cTn>
                                        <p:tgtEl>
                                          <p:spTgt spid="5"/>
                                        </p:tgtEl>
                                        <p:attrNameLst>
                                          <p:attrName>style.visibility</p:attrName>
                                        </p:attrNameLst>
                                      </p:cBhvr>
                                      <p:to>
                                        <p:strVal val="hidden"/>
                                      </p:to>
                                    </p:set>
                                  </p:childTnLst>
                                </p:cTn>
                              </p:par>
                              <p:par>
                                <p:cTn id="45" presetID="2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2000" fill="hold"/>
                                        <p:tgtEl>
                                          <p:spTgt spid="6"/>
                                        </p:tgtEl>
                                        <p:attrNameLst>
                                          <p:attrName>ppt_w</p:attrName>
                                        </p:attrNameLst>
                                      </p:cBhvr>
                                      <p:tavLst>
                                        <p:tav tm="0">
                                          <p:val>
                                            <p:fltVal val="0"/>
                                          </p:val>
                                        </p:tav>
                                        <p:tav tm="100000">
                                          <p:val>
                                            <p:strVal val="#ppt_w"/>
                                          </p:val>
                                        </p:tav>
                                      </p:tavLst>
                                    </p:anim>
                                    <p:anim calcmode="lin" valueType="num">
                                      <p:cBhvr>
                                        <p:cTn id="48" dur="2000" fill="hold"/>
                                        <p:tgtEl>
                                          <p:spTgt spid="6"/>
                                        </p:tgtEl>
                                        <p:attrNameLst>
                                          <p:attrName>ppt_h</p:attrName>
                                        </p:attrNameLst>
                                      </p:cBhvr>
                                      <p:tavLst>
                                        <p:tav tm="0">
                                          <p:val>
                                            <p:fltVal val="0"/>
                                          </p:val>
                                        </p:tav>
                                        <p:tav tm="100000">
                                          <p:val>
                                            <p:strVal val="#ppt_h"/>
                                          </p:val>
                                        </p:tav>
                                      </p:tavLst>
                                    </p:anim>
                                  </p:childTnLst>
                                </p:cTn>
                              </p:par>
                              <p:par>
                                <p:cTn id="49" presetID="13" presetClass="entr" presetSubtype="32"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out)">
                                      <p:cBhvr>
                                        <p:cTn id="51" dur="2000"/>
                                        <p:tgtEl>
                                          <p:spTgt spid="6"/>
                                        </p:tgtEl>
                                      </p:cBhvr>
                                    </p:animEffect>
                                  </p:childTnLst>
                                </p:cTn>
                              </p:par>
                              <p:par>
                                <p:cTn id="52" presetID="17" presetClass="exit" presetSubtype="2" fill="hold" nodeType="withEffect">
                                  <p:stCondLst>
                                    <p:cond delay="0"/>
                                  </p:stCondLst>
                                  <p:childTnLst>
                                    <p:anim calcmode="lin" valueType="num">
                                      <p:cBhvr>
                                        <p:cTn id="53" dur="3000"/>
                                        <p:tgtEl>
                                          <p:spTgt spid="6"/>
                                        </p:tgtEl>
                                        <p:attrNameLst>
                                          <p:attrName>ppt_x</p:attrName>
                                        </p:attrNameLst>
                                      </p:cBhvr>
                                      <p:tavLst>
                                        <p:tav tm="0">
                                          <p:val>
                                            <p:strVal val="ppt_x"/>
                                          </p:val>
                                        </p:tav>
                                        <p:tav tm="100000">
                                          <p:val>
                                            <p:strVal val="ppt_x+ppt_w/2"/>
                                          </p:val>
                                        </p:tav>
                                      </p:tavLst>
                                    </p:anim>
                                    <p:anim calcmode="lin" valueType="num">
                                      <p:cBhvr>
                                        <p:cTn id="54" dur="3000"/>
                                        <p:tgtEl>
                                          <p:spTgt spid="6"/>
                                        </p:tgtEl>
                                        <p:attrNameLst>
                                          <p:attrName>ppt_y</p:attrName>
                                        </p:attrNameLst>
                                      </p:cBhvr>
                                      <p:tavLst>
                                        <p:tav tm="0">
                                          <p:val>
                                            <p:strVal val="ppt_y"/>
                                          </p:val>
                                        </p:tav>
                                        <p:tav tm="100000">
                                          <p:val>
                                            <p:strVal val="ppt_y"/>
                                          </p:val>
                                        </p:tav>
                                      </p:tavLst>
                                    </p:anim>
                                    <p:anim calcmode="lin" valueType="num">
                                      <p:cBhvr>
                                        <p:cTn id="55" dur="3000"/>
                                        <p:tgtEl>
                                          <p:spTgt spid="6"/>
                                        </p:tgtEl>
                                        <p:attrNameLst>
                                          <p:attrName>ppt_w</p:attrName>
                                        </p:attrNameLst>
                                      </p:cBhvr>
                                      <p:tavLst>
                                        <p:tav tm="0">
                                          <p:val>
                                            <p:strVal val="ppt_w"/>
                                          </p:val>
                                        </p:tav>
                                        <p:tav tm="100000">
                                          <p:val>
                                            <p:fltVal val="0"/>
                                          </p:val>
                                        </p:tav>
                                      </p:tavLst>
                                    </p:anim>
                                    <p:anim calcmode="lin" valueType="num">
                                      <p:cBhvr>
                                        <p:cTn id="56" dur="3000"/>
                                        <p:tgtEl>
                                          <p:spTgt spid="6"/>
                                        </p:tgtEl>
                                        <p:attrNameLst>
                                          <p:attrName>ppt_h</p:attrName>
                                        </p:attrNameLst>
                                      </p:cBhvr>
                                      <p:tavLst>
                                        <p:tav tm="0">
                                          <p:val>
                                            <p:strVal val="ppt_h"/>
                                          </p:val>
                                        </p:tav>
                                        <p:tav tm="100000">
                                          <p:val>
                                            <p:strVal val="ppt_h"/>
                                          </p:val>
                                        </p:tav>
                                      </p:tavLst>
                                    </p:anim>
                                    <p:set>
                                      <p:cBhvr>
                                        <p:cTn id="57" dur="1" fill="hold">
                                          <p:stCondLst>
                                            <p:cond delay="2999"/>
                                          </p:stCondLst>
                                        </p:cTn>
                                        <p:tgtEl>
                                          <p:spTgt spid="6"/>
                                        </p:tgtEl>
                                        <p:attrNameLst>
                                          <p:attrName>style.visibility</p:attrName>
                                        </p:attrNameLst>
                                      </p:cBhvr>
                                      <p:to>
                                        <p:strVal val="hidden"/>
                                      </p:to>
                                    </p:set>
                                  </p:childTnLst>
                                </p:cTn>
                              </p:par>
                              <p:par>
                                <p:cTn id="58" presetID="23" presetClass="entr" presetSubtype="16" fill="hold"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3000" fill="hold"/>
                                        <p:tgtEl>
                                          <p:spTgt spid="7"/>
                                        </p:tgtEl>
                                        <p:attrNameLst>
                                          <p:attrName>ppt_w</p:attrName>
                                        </p:attrNameLst>
                                      </p:cBhvr>
                                      <p:tavLst>
                                        <p:tav tm="0">
                                          <p:val>
                                            <p:fltVal val="0"/>
                                          </p:val>
                                        </p:tav>
                                        <p:tav tm="100000">
                                          <p:val>
                                            <p:strVal val="#ppt_w"/>
                                          </p:val>
                                        </p:tav>
                                      </p:tavLst>
                                    </p:anim>
                                    <p:anim calcmode="lin" valueType="num">
                                      <p:cBhvr>
                                        <p:cTn id="61"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44629" y="1643050"/>
            <a:ext cx="6394478" cy="3785652"/>
          </a:xfrm>
          <a:prstGeom prst="rect">
            <a:avLst/>
          </a:prstGeom>
        </p:spPr>
        <p:txBody>
          <a:bodyPr wrap="square">
            <a:spAutoFit/>
          </a:bodyPr>
          <a:lstStyle/>
          <a:p>
            <a:r>
              <a:rPr lang="es-ES" sz="2400" dirty="0" smtClean="0">
                <a:latin typeface="Curlz MT" pitchFamily="82" charset="0"/>
              </a:rPr>
              <a:t>Mientras preparaba una rara delicadeza, el cocinero </a:t>
            </a:r>
            <a:r>
              <a:rPr lang="es-ES" sz="2400" dirty="0" err="1" smtClean="0">
                <a:latin typeface="Curlz MT" pitchFamily="82" charset="0"/>
              </a:rPr>
              <a:t>Peng</a:t>
            </a:r>
            <a:r>
              <a:rPr lang="es-ES" sz="2400" dirty="0" smtClean="0">
                <a:latin typeface="Curlz MT" pitchFamily="82" charset="0"/>
              </a:rPr>
              <a:t> Fan fue mordido por una cobra venenosa Indochina. Esto no sería tan inusual si </a:t>
            </a:r>
            <a:r>
              <a:rPr lang="es-ES" sz="2400" dirty="0" err="1" smtClean="0">
                <a:latin typeface="Curlz MT" pitchFamily="82" charset="0"/>
              </a:rPr>
              <a:t>Peng</a:t>
            </a:r>
            <a:r>
              <a:rPr lang="es-ES" sz="2400" dirty="0" smtClean="0">
                <a:latin typeface="Curlz MT" pitchFamily="82" charset="0"/>
              </a:rPr>
              <a:t> no hubiera decapitado la cobra 20 minutos antes.</a:t>
            </a:r>
          </a:p>
          <a:p>
            <a:r>
              <a:rPr lang="es-ES" sz="2400" dirty="0" smtClean="0">
                <a:latin typeface="Curlz MT" pitchFamily="82" charset="0"/>
              </a:rPr>
              <a:t>Lo que </a:t>
            </a:r>
            <a:r>
              <a:rPr lang="es-ES" sz="2400" dirty="0" err="1" smtClean="0">
                <a:latin typeface="Curlz MT" pitchFamily="82" charset="0"/>
              </a:rPr>
              <a:t>Peng</a:t>
            </a:r>
            <a:r>
              <a:rPr lang="es-ES" sz="2400" dirty="0" smtClean="0">
                <a:latin typeface="Curlz MT" pitchFamily="82" charset="0"/>
              </a:rPr>
              <a:t> no sabía era que las cobras, como cualquier serpiente y al parecer algunos reptiles, pueden seguir moviéndose y morder durante una hora después de perder partes del cuerpo, incluyendo su cabeza. Lamentablemente, no pudo recibir el </a:t>
            </a:r>
            <a:r>
              <a:rPr lang="es-ES" sz="2400" dirty="0" err="1" smtClean="0">
                <a:latin typeface="Curlz MT" pitchFamily="82" charset="0"/>
              </a:rPr>
              <a:t>antidoto</a:t>
            </a:r>
            <a:r>
              <a:rPr lang="es-ES" sz="2400" dirty="0" smtClean="0">
                <a:latin typeface="Curlz MT" pitchFamily="82" charset="0"/>
              </a:rPr>
              <a:t> a tiempo y murió.</a:t>
            </a:r>
            <a:endParaRPr lang="es-ES" sz="2400" dirty="0">
              <a:latin typeface="Curlz MT" pitchFamily="82" charset="0"/>
            </a:endParaRPr>
          </a:p>
        </p:txBody>
      </p:sp>
      <p:pic>
        <p:nvPicPr>
          <p:cNvPr id="4" name="Picture 4" descr="pc12"/>
          <p:cNvPicPr>
            <a:picLocks noChangeAspect="1" noChangeArrowheads="1" noCrop="1"/>
          </p:cNvPicPr>
          <p:nvPr/>
        </p:nvPicPr>
        <p:blipFill>
          <a:blip r:embed="rId2"/>
          <a:srcRect/>
          <a:stretch>
            <a:fillRect/>
          </a:stretch>
        </p:blipFill>
        <p:spPr bwMode="auto">
          <a:xfrm>
            <a:off x="215869" y="5899150"/>
            <a:ext cx="1161439" cy="958850"/>
          </a:xfrm>
          <a:prstGeom prst="rect">
            <a:avLst/>
          </a:prstGeom>
          <a:noFill/>
          <a:ln w="9525">
            <a:noFill/>
            <a:miter lim="800000"/>
            <a:headEnd/>
            <a:tailEnd/>
          </a:ln>
        </p:spPr>
      </p:pic>
    </p:spTree>
  </p:cSld>
  <p:clrMapOvr>
    <a:masterClrMapping/>
  </p:clrMapOvr>
  <p:transition spd="slow" advTm="3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Resultado de imagen de las canteras gran canaria  paseo"/>
          <p:cNvPicPr>
            <a:picLocks noChangeAspect="1" noChangeArrowheads="1"/>
          </p:cNvPicPr>
          <p:nvPr/>
        </p:nvPicPr>
        <p:blipFill>
          <a:blip r:embed="rId2"/>
          <a:srcRect t="11523" b="11572"/>
          <a:stretch>
            <a:fillRect/>
          </a:stretch>
        </p:blipFill>
        <p:spPr bwMode="auto">
          <a:xfrm>
            <a:off x="0" y="-1"/>
            <a:ext cx="9290050" cy="6858001"/>
          </a:xfrm>
          <a:prstGeom prst="rect">
            <a:avLst/>
          </a:prstGeom>
          <a:noFill/>
        </p:spPr>
      </p:pic>
      <p:pic>
        <p:nvPicPr>
          <p:cNvPr id="15"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blip>
          <a:srcRect/>
          <a:stretch>
            <a:fillRect/>
          </a:stretch>
        </p:blipFill>
        <p:spPr bwMode="auto">
          <a:xfrm>
            <a:off x="0" y="0"/>
            <a:ext cx="929005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3641" y="3393650"/>
            <a:ext cx="6858000" cy="7071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825693" y="3393650"/>
            <a:ext cx="6858000" cy="7071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6"/>
            <a:ext cx="92900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558380" y="5803928"/>
            <a:ext cx="612177" cy="684513"/>
          </a:xfrm>
          <a:prstGeom prst="rect">
            <a:avLst/>
          </a:prstGeom>
          <a:noFill/>
          <a:ln w="38100">
            <a:solidFill>
              <a:srgbClr val="1CDEF8"/>
            </a:solidFill>
            <a:miter lim="800000"/>
            <a:headEnd/>
            <a:tailEnd/>
          </a:ln>
        </p:spPr>
      </p:pic>
      <p:sp>
        <p:nvSpPr>
          <p:cNvPr id="19" name="18 Rectángulo"/>
          <p:cNvSpPr/>
          <p:nvPr/>
        </p:nvSpPr>
        <p:spPr>
          <a:xfrm>
            <a:off x="2011987" y="4572019"/>
            <a:ext cx="2735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01622" y="2428868"/>
            <a:ext cx="2286016" cy="2861046"/>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573720" y="1"/>
            <a:ext cx="3390938"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05 de mayo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11:07</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5">
                <a:shade val="45000"/>
                <a:satMod val="135000"/>
              </a:schemeClr>
              <a:prstClr val="white"/>
            </a:duotone>
          </a:blip>
          <a:srcRect/>
          <a:stretch>
            <a:fillRect/>
          </a:stretch>
        </p:blipFill>
        <p:spPr bwMode="auto">
          <a:xfrm>
            <a:off x="1288335" y="5611366"/>
            <a:ext cx="2040922" cy="934064"/>
          </a:xfrm>
          <a:prstGeom prst="rect">
            <a:avLst/>
          </a:prstGeom>
          <a:noFill/>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25"/>
                                      </p:to>
                                    </p:set>
                                    <p:animEffect filter="image" prLst="opacity: 0.25">
                                      <p:cBhvr rctx="IE">
                                        <p:cTn id="7" dur="indefinite"/>
                                        <p:tgtEl>
                                          <p:spTgt spid="15"/>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par>
                                <p:cTn id="23" presetID="16" presetClass="exit" presetSubtype="37" fill="hold" nodeType="withEffect">
                                  <p:stCondLst>
                                    <p:cond delay="0"/>
                                  </p:stCondLst>
                                  <p:childTnLst>
                                    <p:animEffect transition="out" filter="barn(outVertical)">
                                      <p:cBhvr>
                                        <p:cTn id="24" dur="3000"/>
                                        <p:tgtEl>
                                          <p:spTgt spid="15"/>
                                        </p:tgtEl>
                                      </p:cBhvr>
                                    </p:animEffect>
                                    <p:set>
                                      <p:cBhvr>
                                        <p:cTn id="25" dur="1" fill="hold">
                                          <p:stCondLst>
                                            <p:cond delay="2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2900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2900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012844" y="0"/>
            <a:ext cx="4954693" cy="1562100"/>
          </a:xfrm>
          <a:prstGeom prst="rect">
            <a:avLst/>
          </a:prstGeom>
          <a:noFill/>
        </p:spPr>
      </p:pic>
      <p:sp>
        <p:nvSpPr>
          <p:cNvPr id="4104" name="Text Box 8"/>
          <p:cNvSpPr txBox="1">
            <a:spLocks noChangeArrowheads="1"/>
          </p:cNvSpPr>
          <p:nvPr/>
        </p:nvSpPr>
        <p:spPr bwMode="auto">
          <a:xfrm>
            <a:off x="0" y="1905001"/>
            <a:ext cx="92900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61256" y="4724402"/>
            <a:ext cx="270959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728864" y="4191000"/>
            <a:ext cx="239993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103107" y="4876800"/>
            <a:ext cx="1238673"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4192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4192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4192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4192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XTRAÑAS FORMAS DE MORI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EXTRAÑAS FORMAS DE MORIR</Template>
  <TotalTime>24</TotalTime>
  <Words>1895</Words>
  <Application>Microsoft Office PowerPoint</Application>
  <PresentationFormat>Personalizado</PresentationFormat>
  <Paragraphs>87</Paragraphs>
  <Slides>42</Slides>
  <Notes>0</Notes>
  <HiddenSlides>0</HiddenSlides>
  <MMClips>0</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EXTRAÑAS FORMAS DE MORIR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11</cp:revision>
  <dcterms:created xsi:type="dcterms:W3CDTF">2017-05-05T08:45:50Z</dcterms:created>
  <dcterms:modified xsi:type="dcterms:W3CDTF">2017-05-05T09:10:41Z</dcterms:modified>
</cp:coreProperties>
</file>