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sldIdLst>
    <p:sldId id="316" r:id="rId3"/>
    <p:sldId id="341" r:id="rId4"/>
    <p:sldId id="371" r:id="rId5"/>
    <p:sldId id="339" r:id="rId6"/>
    <p:sldId id="340" r:id="rId7"/>
    <p:sldId id="368" r:id="rId8"/>
    <p:sldId id="369" r:id="rId9"/>
    <p:sldId id="346" r:id="rId10"/>
    <p:sldId id="366" r:id="rId11"/>
    <p:sldId id="342" r:id="rId12"/>
    <p:sldId id="347" r:id="rId13"/>
    <p:sldId id="351" r:id="rId14"/>
    <p:sldId id="352" r:id="rId15"/>
    <p:sldId id="353" r:id="rId16"/>
    <p:sldId id="354" r:id="rId17"/>
    <p:sldId id="355" r:id="rId18"/>
    <p:sldId id="356" r:id="rId19"/>
    <p:sldId id="361" r:id="rId20"/>
    <p:sldId id="362" r:id="rId21"/>
    <p:sldId id="370" r:id="rId22"/>
    <p:sldId id="318" r:id="rId23"/>
    <p:sldId id="348" r:id="rId24"/>
    <p:sldId id="344" r:id="rId25"/>
    <p:sldId id="358" r:id="rId26"/>
    <p:sldId id="364" r:id="rId27"/>
    <p:sldId id="359" r:id="rId28"/>
    <p:sldId id="360" r:id="rId29"/>
    <p:sldId id="363" r:id="rId30"/>
    <p:sldId id="349" r:id="rId31"/>
    <p:sldId id="338" r:id="rId32"/>
    <p:sldId id="357" r:id="rId33"/>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FbMwVIFKitBBvqB6LksOuw" hashData="6C1yGd9agTS7d/f9mfQ6zQv45H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718" autoAdjust="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A84CADE6-4858-4F39-A5AB-0CBC0C6C8A6D}"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3D4A8"/>
            </a:gs>
            <a:gs pos="25000">
              <a:srgbClr val="21D6E0"/>
            </a:gs>
            <a:gs pos="75000">
              <a:srgbClr val="0087E6"/>
            </a:gs>
            <a:gs pos="100000">
              <a:srgbClr val="005CBF"/>
            </a:gs>
          </a:gsLst>
          <a:lin ang="5400000" scaled="0"/>
          <a:tileRect/>
        </a:gra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D35EFB6A-A0F9-482B-8740-143D7AB1045F}"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31.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2.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Fondos-marinos-de-Bora-Bora.jpg"/>
          <p:cNvPicPr>
            <a:picLocks noChangeAspect="1"/>
          </p:cNvPicPr>
          <p:nvPr/>
        </p:nvPicPr>
        <p:blipFill>
          <a:blip r:embed="rId3"/>
          <a:stretch>
            <a:fillRect/>
          </a:stretch>
        </p:blipFill>
        <p:spPr>
          <a:xfrm>
            <a:off x="0" y="0"/>
            <a:ext cx="9144000" cy="6858000"/>
          </a:xfrm>
          <a:prstGeom prst="rect">
            <a:avLst/>
          </a:prstGeom>
        </p:spPr>
      </p:pic>
      <p:sp>
        <p:nvSpPr>
          <p:cNvPr id="6" name="5 Rectángulo"/>
          <p:cNvSpPr/>
          <p:nvPr/>
        </p:nvSpPr>
        <p:spPr>
          <a:xfrm>
            <a:off x="928662" y="1142984"/>
            <a:ext cx="7500958" cy="2308306"/>
          </a:xfrm>
          <a:prstGeom prst="rect">
            <a:avLst/>
          </a:prstGeom>
        </p:spPr>
        <p:txBody>
          <a:bodyPr wrap="square" lIns="91422" tIns="45711" rIns="91422" bIns="45711">
            <a:spAutoFit/>
          </a:bodyPr>
          <a:lstStyle/>
          <a:p>
            <a:pPr algn="ctr"/>
            <a:r>
              <a:rPr lang="es-ES" sz="7200" b="1" i="1" kern="10" dirty="0" smtClean="0">
                <a:ln w="25400">
                  <a:solidFill>
                    <a:srgbClr val="E31C07"/>
                  </a:solidFill>
                  <a:round/>
                  <a:headEnd/>
                  <a:tailEnd/>
                </a:ln>
                <a:solidFill>
                  <a:schemeClr val="accent1"/>
                </a:solidFill>
                <a:effectLst>
                  <a:outerShdw dist="35921" dir="2700000" algn="ctr" rotWithShape="0">
                    <a:srgbClr val="808080">
                      <a:alpha val="79999"/>
                    </a:srgbClr>
                  </a:outerShdw>
                </a:effectLst>
                <a:latin typeface="Arial Black" pitchFamily="34" charset="0"/>
                <a:cs typeface="Times New Roman"/>
              </a:rPr>
              <a:t>EXISTEN LAS SIRENAS</a:t>
            </a:r>
            <a:endParaRPr lang="es-ES" sz="7200" b="1" i="1" kern="10" dirty="0">
              <a:ln w="25400">
                <a:solidFill>
                  <a:srgbClr val="E31C07"/>
                </a:solidFill>
                <a:round/>
                <a:headEnd/>
                <a:tailEnd/>
              </a:ln>
              <a:solidFill>
                <a:schemeClr val="accent1"/>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4"/>
          <a:srcRect/>
          <a:stretch>
            <a:fillRect/>
          </a:stretch>
        </p:blipFill>
        <p:spPr bwMode="auto">
          <a:xfrm>
            <a:off x="785786" y="5143512"/>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6"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noFill/>
          <a:ln>
            <a:solidFill>
              <a:srgbClr val="00B0F0"/>
            </a:solidFill>
          </a:ln>
        </p:spPr>
        <p:txBody>
          <a:bodyPr wrap="square">
            <a:spAutoFit/>
          </a:bodyPr>
          <a:lstStyle/>
          <a:p>
            <a:pPr algn="ctr"/>
            <a:r>
              <a:rPr lang="es-ES" sz="2800" b="1" kern="10" dirty="0" smtClean="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endParaRPr>
          </a:p>
        </p:txBody>
      </p:sp>
      <p:sp>
        <p:nvSpPr>
          <p:cNvPr id="17" name="16 CuadroTexto"/>
          <p:cNvSpPr txBox="1"/>
          <p:nvPr/>
        </p:nvSpPr>
        <p:spPr>
          <a:xfrm>
            <a:off x="428596" y="6072206"/>
            <a:ext cx="1214446" cy="369332"/>
          </a:xfrm>
          <a:prstGeom prst="rect">
            <a:avLst/>
          </a:prstGeom>
          <a:solidFill>
            <a:srgbClr val="FF33CC"/>
          </a:solidFill>
        </p:spPr>
        <p:txBody>
          <a:bodyPr wrap="square" rtlCol="0">
            <a:spAutoFit/>
          </a:bodyPr>
          <a:lstStyle/>
          <a:p>
            <a:pPr algn="ctr"/>
            <a:r>
              <a:rPr lang="es-ES" dirty="0" smtClean="0"/>
              <a:t>EL MAR</a:t>
            </a:r>
            <a:endParaRPr lang="es-ES" dirty="0"/>
          </a:p>
        </p:txBody>
      </p:sp>
    </p:spTree>
  </p:cSld>
  <p:clrMapOvr>
    <a:masterClrMapping/>
  </p:clrMapOvr>
  <p:transition advClick="0" advTm="13000">
    <p:sndAc>
      <p:stSnd loop="1">
        <p:snd r:embed="rId2" name="Clayderman-El-mar.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anim calcmode="discrete" valueType="clr">
                                      <p:cBhvr override="childStyle">
                                        <p:cTn id="7" dur="1000"/>
                                        <p:tgtEl>
                                          <p:spTgt spid="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1000"/>
                                        <p:tgtEl>
                                          <p:spTgt spid="6">
                                            <p:txEl>
                                              <p:pRg st="0" end="0"/>
                                            </p:txEl>
                                          </p:spTgt>
                                        </p:tgtEl>
                                        <p:attrNameLst>
                                          <p:attrName>fillcolor</p:attrName>
                                        </p:attrNameLst>
                                      </p:cBhvr>
                                      <p:tavLst>
                                        <p:tav tm="0">
                                          <p:val>
                                            <p:clrVal>
                                              <a:schemeClr val="accent2"/>
                                            </p:clrVal>
                                          </p:val>
                                        </p:tav>
                                        <p:tav tm="50000">
                                          <p:val>
                                            <p:clrVal>
                                              <a:schemeClr val="hlink"/>
                                            </p:clrVal>
                                          </p:val>
                                        </p:tav>
                                      </p:tavLst>
                                    </p:anim>
                                    <p:set>
                                      <p:cBhvr>
                                        <p:cTn id="9" dur="1000"/>
                                        <p:tgtEl>
                                          <p:spTgt spid="6">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Monumento_a_Alfonso_XII_(Madrid)_10a.jpg"/>
          <p:cNvPicPr>
            <a:picLocks noChangeAspect="1" noChangeArrowheads="1"/>
          </p:cNvPicPr>
          <p:nvPr/>
        </p:nvPicPr>
        <p:blipFill>
          <a:blip r:embed="rId2" cstate="print"/>
          <a:srcRect/>
          <a:stretch>
            <a:fillRect/>
          </a:stretch>
        </p:blipFill>
        <p:spPr bwMode="auto">
          <a:xfrm>
            <a:off x="500034" y="0"/>
            <a:ext cx="7786710" cy="7460803"/>
          </a:xfrm>
          <a:prstGeom prst="rect">
            <a:avLst/>
          </a:prstGeom>
          <a:noFill/>
        </p:spPr>
      </p:pic>
    </p:spTree>
  </p:cSld>
  <p:clrMapOvr>
    <a:masterClrMapping/>
  </p:clrMapOvr>
  <p:transition advTm="7000"/>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sirenas1.jpg"/>
          <p:cNvPicPr>
            <a:picLocks noChangeAspect="1" noChangeArrowheads="1"/>
          </p:cNvPicPr>
          <p:nvPr/>
        </p:nvPicPr>
        <p:blipFill>
          <a:blip r:embed="rId2"/>
          <a:srcRect/>
          <a:stretch>
            <a:fillRect/>
          </a:stretch>
        </p:blipFill>
        <p:spPr bwMode="auto">
          <a:xfrm>
            <a:off x="0" y="0"/>
            <a:ext cx="9356114" cy="7072338"/>
          </a:xfrm>
          <a:prstGeom prst="rect">
            <a:avLst/>
          </a:prstGeom>
          <a:noFill/>
        </p:spPr>
      </p:pic>
    </p:spTree>
  </p:cSld>
  <p:clrMapOvr>
    <a:masterClrMapping/>
  </p:clrMapOvr>
  <p:transition advTm="7000"/>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357290" y="2071678"/>
            <a:ext cx="6357966" cy="3108543"/>
          </a:xfrm>
          <a:prstGeom prst="rect">
            <a:avLst/>
          </a:prstGeom>
        </p:spPr>
        <p:txBody>
          <a:bodyPr wrap="square">
            <a:spAutoFit/>
          </a:bodyPr>
          <a:lstStyle/>
          <a:p>
            <a:pPr algn="ctr"/>
            <a:r>
              <a:rPr lang="es-ES" sz="2800" b="1" dirty="0" smtClean="0">
                <a:latin typeface="Script MT Bold" pitchFamily="66" charset="0"/>
              </a:rPr>
              <a:t>Quizás la mayoría de las personas han crecido viendo caricaturas o películas de personas que tienen aletas y viven en el mar, las cuales son conocidas como sirenas. Pero alguna vez… ¿Se han preguntado si solo son criaturas ficticias o míticas? ¿Existen realmente las sirenas?</a:t>
            </a:r>
            <a:endParaRPr lang="es-ES" sz="2800" dirty="0">
              <a:latin typeface="Script MT Bold" pitchFamily="66" charset="0"/>
            </a:endParaRPr>
          </a:p>
        </p:txBody>
      </p:sp>
      <p:pic>
        <p:nvPicPr>
          <p:cNvPr id="3" name="Picture 2" descr="C:\Documents and Settings\Dell\Escritorio\im11739.gif"/>
          <p:cNvPicPr>
            <a:picLocks noChangeAspect="1" noChangeArrowheads="1" noCrop="1"/>
          </p:cNvPicPr>
          <p:nvPr/>
        </p:nvPicPr>
        <p:blipFill>
          <a:blip r:embed="rId2"/>
          <a:srcRect/>
          <a:stretch>
            <a:fillRect/>
          </a:stretch>
        </p:blipFill>
        <p:spPr bwMode="auto">
          <a:xfrm>
            <a:off x="357158" y="714356"/>
            <a:ext cx="2600326" cy="790575"/>
          </a:xfrm>
          <a:prstGeom prst="rect">
            <a:avLst/>
          </a:prstGeom>
          <a:noFill/>
        </p:spPr>
      </p:pic>
    </p:spTree>
  </p:cSld>
  <p:clrMapOvr>
    <a:masterClrMapping/>
  </p:clrMapOvr>
  <p:transition advTm="23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SIRENA-660x350.jpg"/>
          <p:cNvPicPr>
            <a:picLocks noChangeAspect="1" noChangeArrowheads="1"/>
          </p:cNvPicPr>
          <p:nvPr/>
        </p:nvPicPr>
        <p:blipFill>
          <a:blip r:embed="rId2"/>
          <a:srcRect r="10370"/>
          <a:stretch>
            <a:fillRect/>
          </a:stretch>
        </p:blipFill>
        <p:spPr bwMode="auto">
          <a:xfrm>
            <a:off x="0" y="0"/>
            <a:ext cx="9429784" cy="6858000"/>
          </a:xfrm>
          <a:prstGeom prst="rect">
            <a:avLst/>
          </a:prstGeom>
          <a:noFill/>
        </p:spPr>
      </p:pic>
    </p:spTree>
  </p:cSld>
  <p:clrMapOvr>
    <a:masterClrMapping/>
  </p:clrMapOvr>
  <p:transition advTm="6000"/>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800px-Copenhagen_0855.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7000"/>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SIN_TT~1.JPG"/>
          <p:cNvPicPr>
            <a:picLocks noChangeAspect="1" noChangeArrowheads="1"/>
          </p:cNvPicPr>
          <p:nvPr/>
        </p:nvPicPr>
        <p:blipFill>
          <a:blip r:embed="rId2"/>
          <a:srcRect/>
          <a:stretch>
            <a:fillRect/>
          </a:stretch>
        </p:blipFill>
        <p:spPr bwMode="auto">
          <a:xfrm>
            <a:off x="-142908" y="1000108"/>
            <a:ext cx="9479041" cy="5286388"/>
          </a:xfrm>
          <a:prstGeom prst="rect">
            <a:avLst/>
          </a:prstGeom>
          <a:noFill/>
        </p:spPr>
      </p:pic>
    </p:spTree>
  </p:cSld>
  <p:clrMapOvr>
    <a:masterClrMapping/>
  </p:clrMapOvr>
  <p:transition advTm="7000"/>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00100" y="1214422"/>
            <a:ext cx="7572428" cy="4955203"/>
          </a:xfrm>
          <a:prstGeom prst="rect">
            <a:avLst/>
          </a:prstGeom>
        </p:spPr>
        <p:txBody>
          <a:bodyPr wrap="square">
            <a:spAutoFit/>
          </a:bodyPr>
          <a:lstStyle/>
          <a:p>
            <a:pPr algn="ctr"/>
            <a:r>
              <a:rPr lang="es-ES" sz="2800" dirty="0" smtClean="0">
                <a:latin typeface="Script MT Bold" pitchFamily="66" charset="0"/>
              </a:rPr>
              <a:t>Las </a:t>
            </a:r>
            <a:r>
              <a:rPr lang="es-ES" sz="2400" b="1" dirty="0" smtClean="0">
                <a:latin typeface="Script MT Bold" pitchFamily="66" charset="0"/>
              </a:rPr>
              <a:t>sirenas</a:t>
            </a:r>
            <a:r>
              <a:rPr lang="es-ES" sz="2400" dirty="0" smtClean="0">
                <a:latin typeface="Script MT Bold" pitchFamily="66" charset="0"/>
              </a:rPr>
              <a:t> (en griego antiguo, Σειρήν </a:t>
            </a:r>
            <a:r>
              <a:rPr lang="es-ES" sz="2400" i="1" dirty="0" smtClean="0">
                <a:latin typeface="Script MT Bold" pitchFamily="66" charset="0"/>
              </a:rPr>
              <a:t>Seirến</a:t>
            </a:r>
            <a:r>
              <a:rPr lang="es-ES" sz="2400" dirty="0" smtClean="0">
                <a:latin typeface="Script MT Bold" pitchFamily="66" charset="0"/>
              </a:rPr>
              <a:t>, ‘encadenado’, relacionado quizá con el sánscrito </a:t>
            </a:r>
            <a:r>
              <a:rPr lang="es-ES" sz="2400" i="1" dirty="0" smtClean="0">
                <a:latin typeface="Script MT Bold" pitchFamily="66" charset="0"/>
              </a:rPr>
              <a:t>Kimera</a:t>
            </a:r>
            <a:r>
              <a:rPr lang="es-ES" sz="2400" dirty="0" smtClean="0">
                <a:latin typeface="Script MT Bold" pitchFamily="66" charset="0"/>
              </a:rPr>
              <a:t>, ‘quimera”) son seres fabulosos. En la mitología griega eran ninfas o deidades marinas, y se las describe como mujeres hermosas con una cola de pez; hechizaban a los marineros con sus cantos.</a:t>
            </a:r>
          </a:p>
          <a:p>
            <a:pPr algn="ctr"/>
            <a:r>
              <a:rPr lang="es-ES" sz="2400" dirty="0" smtClean="0">
                <a:latin typeface="Script MT Bold" pitchFamily="66" charset="0"/>
              </a:rPr>
              <a:t>Aunque en su forma en vasos las muestran como híbridos de mujer y ave, posteriormente la representación más común las describe como hermosas mujeres con cola de pez en lugar de piernas, como Tritón. Es por ello que muchas lenguas no latinas distinguen la sirena original clásica (inglés </a:t>
            </a:r>
            <a:r>
              <a:rPr lang="es-ES" sz="2400" i="1" dirty="0" smtClean="0">
                <a:latin typeface="Script MT Bold" pitchFamily="66" charset="0"/>
              </a:rPr>
              <a:t>siren</a:t>
            </a:r>
            <a:r>
              <a:rPr lang="es-ES" sz="2400" dirty="0" smtClean="0">
                <a:latin typeface="Script MT Bold" pitchFamily="66" charset="0"/>
              </a:rPr>
              <a:t>, alemán </a:t>
            </a:r>
            <a:r>
              <a:rPr lang="es-ES" sz="2400" i="1" dirty="0" smtClean="0">
                <a:latin typeface="Script MT Bold" pitchFamily="66" charset="0"/>
              </a:rPr>
              <a:t>Sirene</a:t>
            </a:r>
            <a:r>
              <a:rPr lang="es-ES" sz="2400" dirty="0" smtClean="0">
                <a:latin typeface="Script MT Bold" pitchFamily="66" charset="0"/>
              </a:rPr>
              <a:t>) de la sirena con cola de pez (inglés mermaid, alemán Meerjungfrau).</a:t>
            </a:r>
            <a:endParaRPr lang="es-ES" sz="2400" dirty="0">
              <a:latin typeface="Script MT Bold" pitchFamily="66" charset="0"/>
            </a:endParaRPr>
          </a:p>
        </p:txBody>
      </p:sp>
      <p:pic>
        <p:nvPicPr>
          <p:cNvPr id="3" name="Picture 2" descr="C:\Documents and Settings\Dell\Escritorio\im11739.gif"/>
          <p:cNvPicPr>
            <a:picLocks noChangeAspect="1" noChangeArrowheads="1" noCrop="1"/>
          </p:cNvPicPr>
          <p:nvPr/>
        </p:nvPicPr>
        <p:blipFill>
          <a:blip r:embed="rId2"/>
          <a:srcRect/>
          <a:stretch>
            <a:fillRect/>
          </a:stretch>
        </p:blipFill>
        <p:spPr bwMode="auto">
          <a:xfrm>
            <a:off x="0" y="357166"/>
            <a:ext cx="2600325" cy="790575"/>
          </a:xfrm>
          <a:prstGeom prst="rect">
            <a:avLst/>
          </a:prstGeom>
          <a:noFill/>
        </p:spPr>
      </p:pic>
    </p:spTree>
  </p:cSld>
  <p:clrMapOvr>
    <a:masterClrMapping/>
  </p:clrMapOvr>
  <p:transition advTm="34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Documents and Settings\Dell\Escritorio\SIRENAS.jpg"/>
          <p:cNvPicPr>
            <a:picLocks noChangeAspect="1" noChangeArrowheads="1"/>
          </p:cNvPicPr>
          <p:nvPr/>
        </p:nvPicPr>
        <p:blipFill>
          <a:blip r:embed="rId2"/>
          <a:srcRect/>
          <a:stretch>
            <a:fillRect/>
          </a:stretch>
        </p:blipFill>
        <p:spPr bwMode="auto">
          <a:xfrm>
            <a:off x="-1" y="0"/>
            <a:ext cx="9131157" cy="6858000"/>
          </a:xfrm>
          <a:prstGeom prst="rect">
            <a:avLst/>
          </a:prstGeom>
          <a:noFill/>
        </p:spPr>
      </p:pic>
    </p:spTree>
  </p:cSld>
  <p:clrMapOvr>
    <a:masterClrMapping/>
  </p:clrMapOvr>
  <p:transition advTm="7000"/>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im11739.gif"/>
          <p:cNvPicPr>
            <a:picLocks noChangeAspect="1" noChangeArrowheads="1" noCrop="1"/>
          </p:cNvPicPr>
          <p:nvPr/>
        </p:nvPicPr>
        <p:blipFill>
          <a:blip r:embed="rId2"/>
          <a:srcRect/>
          <a:stretch>
            <a:fillRect/>
          </a:stretch>
        </p:blipFill>
        <p:spPr bwMode="auto">
          <a:xfrm>
            <a:off x="785786" y="1643050"/>
            <a:ext cx="2600325" cy="790575"/>
          </a:xfrm>
          <a:prstGeom prst="rect">
            <a:avLst/>
          </a:prstGeom>
          <a:noFill/>
        </p:spPr>
      </p:pic>
      <p:pic>
        <p:nvPicPr>
          <p:cNvPr id="5122" name="Picture 2" descr="C:\Documents and Settings\Dell\Escritorio\sirenas-mitologia-o-realidad.jpg"/>
          <p:cNvPicPr>
            <a:picLocks noChangeAspect="1" noChangeArrowheads="1"/>
          </p:cNvPicPr>
          <p:nvPr/>
        </p:nvPicPr>
        <p:blipFill>
          <a:blip r:embed="rId3"/>
          <a:srcRect/>
          <a:stretch>
            <a:fillRect/>
          </a:stretch>
        </p:blipFill>
        <p:spPr bwMode="auto">
          <a:xfrm>
            <a:off x="0" y="714356"/>
            <a:ext cx="9180739" cy="5500702"/>
          </a:xfrm>
          <a:prstGeom prst="rect">
            <a:avLst/>
          </a:prstGeom>
          <a:noFill/>
        </p:spPr>
      </p:pic>
    </p:spTree>
  </p:cSld>
  <p:clrMapOvr>
    <a:masterClrMapping/>
  </p:clrMapOvr>
  <p:transition advTm="8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Text Box 5"/>
          <p:cNvSpPr txBox="1">
            <a:spLocks noChangeArrowheads="1"/>
          </p:cNvSpPr>
          <p:nvPr/>
        </p:nvSpPr>
        <p:spPr bwMode="auto">
          <a:xfrm>
            <a:off x="2000232" y="2143116"/>
            <a:ext cx="5286412" cy="3539430"/>
          </a:xfrm>
          <a:prstGeom prst="rect">
            <a:avLst/>
          </a:prstGeom>
          <a:noFill/>
          <a:ln w="9525">
            <a:noFill/>
            <a:miter lim="800000"/>
            <a:headEnd/>
            <a:tailEnd/>
          </a:ln>
          <a:effectLst/>
        </p:spPr>
        <p:txBody>
          <a:bodyPr wrap="square">
            <a:spAutoFit/>
          </a:bodyPr>
          <a:lstStyle/>
          <a:p>
            <a:pPr algn="just">
              <a:spcBef>
                <a:spcPct val="50000"/>
              </a:spcBef>
            </a:pPr>
            <a:r>
              <a:rPr lang="es-MX" sz="2800" b="1" dirty="0">
                <a:latin typeface="Script MT Bold" pitchFamily="66" charset="0"/>
              </a:rPr>
              <a:t>El cadáver de una sirena se encontró en la Isla Aguada Carmen, Campeche (México). Las Autoridades locales y  la Armada prefirieron tomarse un tiempo para esclarecer que no se trata de algún truco. Lo han confirmdo. Las causas de su muerte se desconocen.</a:t>
            </a:r>
          </a:p>
        </p:txBody>
      </p:sp>
      <p:pic>
        <p:nvPicPr>
          <p:cNvPr id="4" name="Picture 2" descr="C:\Documents and Settings\Dell\Escritorio\im11739.gif"/>
          <p:cNvPicPr>
            <a:picLocks noChangeAspect="1" noChangeArrowheads="1" noCrop="1"/>
          </p:cNvPicPr>
          <p:nvPr/>
        </p:nvPicPr>
        <p:blipFill>
          <a:blip r:embed="rId2"/>
          <a:srcRect/>
          <a:stretch>
            <a:fillRect/>
          </a:stretch>
        </p:blipFill>
        <p:spPr bwMode="auto">
          <a:xfrm>
            <a:off x="428596" y="642918"/>
            <a:ext cx="2600325" cy="790575"/>
          </a:xfrm>
          <a:prstGeom prst="rect">
            <a:avLst/>
          </a:prstGeom>
          <a:noFill/>
        </p:spPr>
      </p:pic>
    </p:spTree>
  </p:cSld>
  <p:clrMapOvr>
    <a:masterClrMapping/>
  </p:clrMapOvr>
  <p:transition advTm="21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sireno02"/>
          <p:cNvPicPr>
            <a:picLocks noChangeAspect="1" noChangeArrowheads="1"/>
          </p:cNvPicPr>
          <p:nvPr/>
        </p:nvPicPr>
        <p:blipFill>
          <a:blip r:embed="rId2"/>
          <a:srcRect/>
          <a:stretch>
            <a:fillRect/>
          </a:stretch>
        </p:blipFill>
        <p:spPr bwMode="auto">
          <a:xfrm>
            <a:off x="0" y="-9525"/>
            <a:ext cx="9144000" cy="6877050"/>
          </a:xfrm>
          <a:prstGeom prst="rect">
            <a:avLst/>
          </a:prstGeom>
          <a:noFill/>
        </p:spPr>
      </p:pic>
    </p:spTree>
  </p:cSld>
  <p:clrMapOvr>
    <a:masterClrMapping/>
  </p:clrMapOvr>
  <p:transition advTm="7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descr="sireno01"/>
          <p:cNvPicPr>
            <a:picLocks noChangeAspect="1" noChangeArrowheads="1"/>
          </p:cNvPicPr>
          <p:nvPr/>
        </p:nvPicPr>
        <p:blipFill>
          <a:blip r:embed="rId2"/>
          <a:srcRect/>
          <a:stretch>
            <a:fillRect/>
          </a:stretch>
        </p:blipFill>
        <p:spPr bwMode="auto">
          <a:xfrm>
            <a:off x="1995488" y="0"/>
            <a:ext cx="5153025" cy="6858000"/>
          </a:xfrm>
          <a:prstGeom prst="rect">
            <a:avLst/>
          </a:prstGeom>
          <a:noFill/>
        </p:spPr>
      </p:pic>
    </p:spTree>
  </p:cSld>
  <p:clrMapOvr>
    <a:masterClrMapping/>
  </p:clrMapOvr>
  <p:transition advTm="7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descr="sireno03"/>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7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sireno04"/>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9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sireno05"/>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7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sireno06"/>
          <p:cNvPicPr>
            <a:picLocks noChangeAspect="1" noChangeArrowheads="1"/>
          </p:cNvPicPr>
          <p:nvPr/>
        </p:nvPicPr>
        <p:blipFill>
          <a:blip r:embed="rId2"/>
          <a:srcRect/>
          <a:stretch>
            <a:fillRect/>
          </a:stretch>
        </p:blipFill>
        <p:spPr bwMode="auto">
          <a:xfrm>
            <a:off x="1995488" y="0"/>
            <a:ext cx="5153025" cy="6858000"/>
          </a:xfrm>
          <a:prstGeom prst="rect">
            <a:avLst/>
          </a:prstGeom>
          <a:noFill/>
        </p:spPr>
      </p:pic>
    </p:spTree>
  </p:cSld>
  <p:clrMapOvr>
    <a:masterClrMapping/>
  </p:clrMapOvr>
  <p:transition advTm="7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sirena4.jpg"/>
          <p:cNvPicPr>
            <a:picLocks noChangeAspect="1" noChangeArrowheads="1"/>
          </p:cNvPicPr>
          <p:nvPr/>
        </p:nvPicPr>
        <p:blipFill>
          <a:blip r:embed="rId2"/>
          <a:srcRect/>
          <a:stretch>
            <a:fillRect/>
          </a:stretch>
        </p:blipFill>
        <p:spPr bwMode="auto">
          <a:xfrm>
            <a:off x="1714480" y="-71454"/>
            <a:ext cx="5572164" cy="6929454"/>
          </a:xfrm>
          <a:prstGeom prst="rect">
            <a:avLst/>
          </a:prstGeom>
          <a:noFill/>
        </p:spPr>
      </p:pic>
    </p:spTree>
  </p:cSld>
  <p:clrMapOvr>
    <a:masterClrMapping/>
  </p:clrMapOvr>
  <p:transition advTm="8000"/>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sirana8.jpg"/>
          <p:cNvPicPr>
            <a:picLocks noChangeAspect="1" noChangeArrowheads="1"/>
          </p:cNvPicPr>
          <p:nvPr/>
        </p:nvPicPr>
        <p:blipFill>
          <a:blip r:embed="rId2"/>
          <a:srcRect/>
          <a:stretch>
            <a:fillRect/>
          </a:stretch>
        </p:blipFill>
        <p:spPr bwMode="auto">
          <a:xfrm>
            <a:off x="-1" y="0"/>
            <a:ext cx="9281461" cy="6858000"/>
          </a:xfrm>
          <a:prstGeom prst="rect">
            <a:avLst/>
          </a:prstGeom>
          <a:noFill/>
        </p:spPr>
      </p:pic>
    </p:spTree>
  </p:cSld>
  <p:clrMapOvr>
    <a:masterClrMapping/>
  </p:clrMapOvr>
  <p:transition advTm="7000"/>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snipshot_qt3xw753f.jpg"/>
          <p:cNvPicPr>
            <a:picLocks noChangeAspect="1" noChangeArrowheads="1"/>
          </p:cNvPicPr>
          <p:nvPr/>
        </p:nvPicPr>
        <p:blipFill>
          <a:blip r:embed="rId2"/>
          <a:srcRect/>
          <a:stretch>
            <a:fillRect/>
          </a:stretch>
        </p:blipFill>
        <p:spPr bwMode="auto">
          <a:xfrm>
            <a:off x="-214346" y="0"/>
            <a:ext cx="9601229" cy="6858000"/>
          </a:xfrm>
          <a:prstGeom prst="rect">
            <a:avLst/>
          </a:prstGeom>
          <a:noFill/>
        </p:spPr>
      </p:pic>
    </p:spTree>
  </p:cSld>
  <p:clrMapOvr>
    <a:masterClrMapping/>
  </p:clrMapOvr>
  <p:transition advTm="7000"/>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12"/>
          <p:cNvPicPr>
            <a:picLocks noChangeAspect="1" noChangeArrowheads="1"/>
          </p:cNvPicPr>
          <p:nvPr/>
        </p:nvPicPr>
        <p:blipFill>
          <a:blip r:embed="rId2"/>
          <a:srcRect/>
          <a:stretch>
            <a:fillRect/>
          </a:stretch>
        </p:blipFill>
        <p:spPr bwMode="auto">
          <a:xfrm>
            <a:off x="1571604" y="1357298"/>
            <a:ext cx="6643694" cy="4286250"/>
          </a:xfrm>
          <a:prstGeom prst="rect">
            <a:avLst/>
          </a:prstGeom>
          <a:solidFill>
            <a:srgbClr val="00B0F0"/>
          </a:solidFill>
          <a:ln w="9525">
            <a:noFill/>
            <a:miter lim="800000"/>
            <a:headEnd/>
            <a:tailEnd/>
          </a:ln>
        </p:spPr>
      </p:pic>
      <p:sp>
        <p:nvSpPr>
          <p:cNvPr id="35844" name="Rectangle 4"/>
          <p:cNvSpPr>
            <a:spLocks noChangeArrowheads="1"/>
          </p:cNvSpPr>
          <p:nvPr/>
        </p:nvSpPr>
        <p:spPr bwMode="auto">
          <a:xfrm>
            <a:off x="1857356" y="1714488"/>
            <a:ext cx="6215106" cy="3214710"/>
          </a:xfrm>
          <a:prstGeom prst="rect">
            <a:avLst/>
          </a:prstGeom>
          <a:solidFill>
            <a:srgbClr val="00B0F0"/>
          </a:solidFill>
          <a:ln w="9525">
            <a:solidFill>
              <a:srgbClr val="00B0F0"/>
            </a:solidFill>
            <a:miter lim="800000"/>
            <a:headEnd/>
            <a:tailEnd/>
          </a:ln>
          <a:effectLst/>
        </p:spPr>
        <p:txBody>
          <a:bodyPr wrap="none" anchor="ctr"/>
          <a:lstStyle/>
          <a:p>
            <a:endParaRPr lang="es-ES"/>
          </a:p>
        </p:txBody>
      </p:sp>
      <p:sp>
        <p:nvSpPr>
          <p:cNvPr id="35847" name="WordArt 7"/>
          <p:cNvSpPr>
            <a:spLocks noChangeArrowheads="1" noChangeShapeType="1" noTextEdit="1"/>
          </p:cNvSpPr>
          <p:nvPr/>
        </p:nvSpPr>
        <p:spPr bwMode="auto">
          <a:xfrm>
            <a:off x="2285984" y="2214554"/>
            <a:ext cx="5357850" cy="2714644"/>
          </a:xfrm>
          <a:prstGeom prst="rect">
            <a:avLst/>
          </a:prstGeom>
        </p:spPr>
        <p:txBody>
          <a:bodyPr wrap="none" fromWordArt="1">
            <a:prstTxWarp prst="textPlain">
              <a:avLst>
                <a:gd name="adj" fmla="val 51270"/>
              </a:avLst>
            </a:prstTxWarp>
          </a:bodyPr>
          <a:lstStyle/>
          <a:p>
            <a:pPr algn="ctr"/>
            <a:r>
              <a:rPr lang="es-ES" sz="4000" b="1" dirty="0" smtClean="0">
                <a:latin typeface="Script MT Bold" pitchFamily="66" charset="0"/>
              </a:rPr>
              <a:t>“ Imágenes</a:t>
            </a:r>
          </a:p>
          <a:p>
            <a:pPr algn="ctr"/>
            <a:r>
              <a:rPr lang="es-ES" sz="4000" b="1" dirty="0" smtClean="0">
                <a:latin typeface="Script MT Bold" pitchFamily="66" charset="0"/>
              </a:rPr>
              <a:t> de Sirenas en</a:t>
            </a:r>
          </a:p>
          <a:p>
            <a:pPr algn="ctr"/>
            <a:r>
              <a:rPr lang="es-ES" sz="4000" b="1" dirty="0" smtClean="0">
                <a:latin typeface="Script MT Bold" pitchFamily="66" charset="0"/>
              </a:rPr>
              <a:t> los Museos” </a:t>
            </a:r>
            <a:endParaRPr lang="es-ES" sz="4000" b="1" kern="10" dirty="0">
              <a:ln w="12700">
                <a:solidFill>
                  <a:schemeClr val="tx1"/>
                </a:solidFill>
                <a:round/>
                <a:headEnd/>
                <a:tailEnd/>
              </a:ln>
              <a:effectLst>
                <a:outerShdw dist="35921" dir="2700000" sy="50000" kx="2115830" algn="bl" rotWithShape="0">
                  <a:srgbClr val="C0C0C0">
                    <a:alpha val="80000"/>
                  </a:srgbClr>
                </a:outerShdw>
              </a:effectLst>
              <a:latin typeface="Script MT Bold" pitchFamily="66" charset="0"/>
              <a:cs typeface="Arial" pitchFamily="34" charset="0"/>
            </a:endParaRPr>
          </a:p>
        </p:txBody>
      </p:sp>
      <p:pic>
        <p:nvPicPr>
          <p:cNvPr id="5" name="Picture 2" descr="C:\Documents and Settings\Dell\Escritorio\im11739.gif"/>
          <p:cNvPicPr>
            <a:picLocks noChangeAspect="1" noChangeArrowheads="1" noCrop="1"/>
          </p:cNvPicPr>
          <p:nvPr/>
        </p:nvPicPr>
        <p:blipFill>
          <a:blip r:embed="rId3"/>
          <a:srcRect/>
          <a:stretch>
            <a:fillRect/>
          </a:stretch>
        </p:blipFill>
        <p:spPr bwMode="auto">
          <a:xfrm>
            <a:off x="214282" y="285728"/>
            <a:ext cx="2600326" cy="790575"/>
          </a:xfrm>
          <a:prstGeom prst="rect">
            <a:avLst/>
          </a:prstGeom>
          <a:noFill/>
        </p:spPr>
      </p:pic>
    </p:spTree>
  </p:cSld>
  <p:clrMapOvr>
    <a:masterClrMapping/>
  </p:clrMapOvr>
  <p:transition advClick="0"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2052"/>
                                        </p:tgtEl>
                                        <p:attrNameLst>
                                          <p:attrName>style.visibility</p:attrName>
                                        </p:attrNameLst>
                                      </p:cBhvr>
                                      <p:to>
                                        <p:strVal val="visible"/>
                                      </p:to>
                                    </p:set>
                                    <p:anim calcmode="lin" valueType="num">
                                      <p:cBhvr>
                                        <p:cTn id="7" dur="5000" fill="hold"/>
                                        <p:tgtEl>
                                          <p:spTgt spid="2052"/>
                                        </p:tgtEl>
                                        <p:attrNameLst>
                                          <p:attrName>ppt_w</p:attrName>
                                        </p:attrNameLst>
                                      </p:cBhvr>
                                      <p:tavLst>
                                        <p:tav tm="0">
                                          <p:val>
                                            <p:fltVal val="0"/>
                                          </p:val>
                                        </p:tav>
                                        <p:tav tm="100000">
                                          <p:val>
                                            <p:strVal val="#ppt_w"/>
                                          </p:val>
                                        </p:tav>
                                      </p:tavLst>
                                    </p:anim>
                                    <p:anim calcmode="lin" valueType="num">
                                      <p:cBhvr>
                                        <p:cTn id="8" dur="5000" fill="hold"/>
                                        <p:tgtEl>
                                          <p:spTgt spid="2052"/>
                                        </p:tgtEl>
                                        <p:attrNameLst>
                                          <p:attrName>ppt_h</p:attrName>
                                        </p:attrNameLst>
                                      </p:cBhvr>
                                      <p:tavLst>
                                        <p:tav tm="0">
                                          <p:val>
                                            <p:fltVal val="0"/>
                                          </p:val>
                                        </p:tav>
                                        <p:tav tm="100000">
                                          <p:val>
                                            <p:strVal val="#ppt_h"/>
                                          </p:val>
                                        </p:tav>
                                      </p:tavLst>
                                    </p:anim>
                                    <p:anim calcmode="lin" valueType="num">
                                      <p:cBhvr>
                                        <p:cTn id="9" dur="5000" fill="hold"/>
                                        <p:tgtEl>
                                          <p:spTgt spid="2052"/>
                                        </p:tgtEl>
                                        <p:attrNameLst>
                                          <p:attrName>style.rotation</p:attrName>
                                        </p:attrNameLst>
                                      </p:cBhvr>
                                      <p:tavLst>
                                        <p:tav tm="0">
                                          <p:val>
                                            <p:fltVal val="90"/>
                                          </p:val>
                                        </p:tav>
                                        <p:tav tm="100000">
                                          <p:val>
                                            <p:fltVal val="0"/>
                                          </p:val>
                                        </p:tav>
                                      </p:tavLst>
                                    </p:anim>
                                    <p:animEffect transition="in" filter="fade">
                                      <p:cBhvr>
                                        <p:cTn id="10" dur="5000"/>
                                        <p:tgtEl>
                                          <p:spTgt spid="2052"/>
                                        </p:tgtEl>
                                      </p:cBhvr>
                                    </p:animEffect>
                                  </p:childTnLst>
                                </p:cTn>
                              </p:par>
                              <p:par>
                                <p:cTn id="11" presetID="30" presetClass="entr" presetSubtype="0" fill="hold" grpId="0" nodeType="withEffect">
                                  <p:stCondLst>
                                    <p:cond delay="0"/>
                                  </p:stCondLst>
                                  <p:childTnLst>
                                    <p:set>
                                      <p:cBhvr>
                                        <p:cTn id="12" dur="1" fill="hold">
                                          <p:stCondLst>
                                            <p:cond delay="0"/>
                                          </p:stCondLst>
                                        </p:cTn>
                                        <p:tgtEl>
                                          <p:spTgt spid="35844"/>
                                        </p:tgtEl>
                                        <p:attrNameLst>
                                          <p:attrName>style.visibility</p:attrName>
                                        </p:attrNameLst>
                                      </p:cBhvr>
                                      <p:to>
                                        <p:strVal val="visible"/>
                                      </p:to>
                                    </p:set>
                                    <p:animEffect transition="in" filter="fade">
                                      <p:cBhvr>
                                        <p:cTn id="13" dur="4000" decel="100000"/>
                                        <p:tgtEl>
                                          <p:spTgt spid="35844"/>
                                        </p:tgtEl>
                                      </p:cBhvr>
                                    </p:animEffect>
                                    <p:anim calcmode="lin" valueType="num">
                                      <p:cBhvr>
                                        <p:cTn id="14" dur="4000" decel="100000" fill="hold"/>
                                        <p:tgtEl>
                                          <p:spTgt spid="35844"/>
                                        </p:tgtEl>
                                        <p:attrNameLst>
                                          <p:attrName>style.rotation</p:attrName>
                                        </p:attrNameLst>
                                      </p:cBhvr>
                                      <p:tavLst>
                                        <p:tav tm="0">
                                          <p:val>
                                            <p:fltVal val="-90"/>
                                          </p:val>
                                        </p:tav>
                                        <p:tav tm="100000">
                                          <p:val>
                                            <p:fltVal val="0"/>
                                          </p:val>
                                        </p:tav>
                                      </p:tavLst>
                                    </p:anim>
                                    <p:anim calcmode="lin" valueType="num">
                                      <p:cBhvr>
                                        <p:cTn id="15" dur="4000" decel="100000" fill="hold"/>
                                        <p:tgtEl>
                                          <p:spTgt spid="35844"/>
                                        </p:tgtEl>
                                        <p:attrNameLst>
                                          <p:attrName>ppt_x</p:attrName>
                                        </p:attrNameLst>
                                      </p:cBhvr>
                                      <p:tavLst>
                                        <p:tav tm="0">
                                          <p:val>
                                            <p:strVal val="#ppt_x+0.4"/>
                                          </p:val>
                                        </p:tav>
                                        <p:tav tm="100000">
                                          <p:val>
                                            <p:strVal val="#ppt_x-0.05"/>
                                          </p:val>
                                        </p:tav>
                                      </p:tavLst>
                                    </p:anim>
                                    <p:anim calcmode="lin" valueType="num">
                                      <p:cBhvr>
                                        <p:cTn id="16" dur="4000" decel="100000" fill="hold"/>
                                        <p:tgtEl>
                                          <p:spTgt spid="35844"/>
                                        </p:tgtEl>
                                        <p:attrNameLst>
                                          <p:attrName>ppt_y</p:attrName>
                                        </p:attrNameLst>
                                      </p:cBhvr>
                                      <p:tavLst>
                                        <p:tav tm="0">
                                          <p:val>
                                            <p:strVal val="#ppt_y-0.4"/>
                                          </p:val>
                                        </p:tav>
                                        <p:tav tm="100000">
                                          <p:val>
                                            <p:strVal val="#ppt_y+0.1"/>
                                          </p:val>
                                        </p:tav>
                                      </p:tavLst>
                                    </p:anim>
                                    <p:anim calcmode="lin" valueType="num">
                                      <p:cBhvr>
                                        <p:cTn id="17" dur="1000" accel="100000" fill="hold">
                                          <p:stCondLst>
                                            <p:cond delay="4000"/>
                                          </p:stCondLst>
                                        </p:cTn>
                                        <p:tgtEl>
                                          <p:spTgt spid="35844"/>
                                        </p:tgtEl>
                                        <p:attrNameLst>
                                          <p:attrName>ppt_x</p:attrName>
                                        </p:attrNameLst>
                                      </p:cBhvr>
                                      <p:tavLst>
                                        <p:tav tm="0">
                                          <p:val>
                                            <p:strVal val="#ppt_x-0.05"/>
                                          </p:val>
                                        </p:tav>
                                        <p:tav tm="100000">
                                          <p:val>
                                            <p:strVal val="#ppt_x"/>
                                          </p:val>
                                        </p:tav>
                                      </p:tavLst>
                                    </p:anim>
                                    <p:anim calcmode="lin" valueType="num">
                                      <p:cBhvr>
                                        <p:cTn id="18" dur="1000" accel="100000" fill="hold">
                                          <p:stCondLst>
                                            <p:cond delay="4000"/>
                                          </p:stCondLst>
                                        </p:cTn>
                                        <p:tgtEl>
                                          <p:spTgt spid="35844"/>
                                        </p:tgtEl>
                                        <p:attrNameLst>
                                          <p:attrName>ppt_y</p:attrName>
                                        </p:attrNameLst>
                                      </p:cBhvr>
                                      <p:tavLst>
                                        <p:tav tm="0">
                                          <p:val>
                                            <p:strVal val="#ppt_y+0.1"/>
                                          </p:val>
                                        </p:tav>
                                        <p:tav tm="100000">
                                          <p:val>
                                            <p:strVal val="#ppt_y"/>
                                          </p:val>
                                        </p:tav>
                                      </p:tavLst>
                                    </p:anim>
                                  </p:childTnLst>
                                </p:cTn>
                              </p:par>
                              <p:par>
                                <p:cTn id="19" presetID="23" presetClass="entr" presetSubtype="16" fill="hold" grpId="0" nodeType="withEffect">
                                  <p:stCondLst>
                                    <p:cond delay="0"/>
                                  </p:stCondLst>
                                  <p:childTnLst>
                                    <p:set>
                                      <p:cBhvr>
                                        <p:cTn id="20" dur="1" fill="hold">
                                          <p:stCondLst>
                                            <p:cond delay="0"/>
                                          </p:stCondLst>
                                        </p:cTn>
                                        <p:tgtEl>
                                          <p:spTgt spid="35847"/>
                                        </p:tgtEl>
                                        <p:attrNameLst>
                                          <p:attrName>style.visibility</p:attrName>
                                        </p:attrNameLst>
                                      </p:cBhvr>
                                      <p:to>
                                        <p:strVal val="visible"/>
                                      </p:to>
                                    </p:set>
                                    <p:anim calcmode="lin" valueType="num">
                                      <p:cBhvr>
                                        <p:cTn id="21" dur="5000" fill="hold"/>
                                        <p:tgtEl>
                                          <p:spTgt spid="35847"/>
                                        </p:tgtEl>
                                        <p:attrNameLst>
                                          <p:attrName>ppt_w</p:attrName>
                                        </p:attrNameLst>
                                      </p:cBhvr>
                                      <p:tavLst>
                                        <p:tav tm="0">
                                          <p:val>
                                            <p:fltVal val="0"/>
                                          </p:val>
                                        </p:tav>
                                        <p:tav tm="100000">
                                          <p:val>
                                            <p:strVal val="#ppt_w"/>
                                          </p:val>
                                        </p:tav>
                                      </p:tavLst>
                                    </p:anim>
                                    <p:anim calcmode="lin" valueType="num">
                                      <p:cBhvr>
                                        <p:cTn id="22" dur="5000" fill="hold"/>
                                        <p:tgtEl>
                                          <p:spTgt spid="3584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animBg="1"/>
      <p:bldP spid="3584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Documents and Settings\Dell\Escritorio\im45037.jpg"/>
          <p:cNvPicPr>
            <a:picLocks noChangeAspect="1" noChangeArrowheads="1"/>
          </p:cNvPicPr>
          <p:nvPr/>
        </p:nvPicPr>
        <p:blipFill>
          <a:blip r:embed="rId2"/>
          <a:srcRect/>
          <a:stretch>
            <a:fillRect/>
          </a:stretch>
        </p:blipFill>
        <p:spPr bwMode="auto">
          <a:xfrm>
            <a:off x="-44540" y="0"/>
            <a:ext cx="9188540" cy="6858000"/>
          </a:xfrm>
          <a:prstGeom prst="rect">
            <a:avLst/>
          </a:prstGeom>
          <a:noFill/>
        </p:spPr>
      </p:pic>
      <p:pic>
        <p:nvPicPr>
          <p:cNvPr id="3" name="Picture 2" descr="C:\Documents and Settings\Dell\Escritorio\GGG.jpg"/>
          <p:cNvPicPr>
            <a:picLocks noChangeAspect="1" noChangeArrowheads="1"/>
          </p:cNvPicPr>
          <p:nvPr/>
        </p:nvPicPr>
        <p:blipFill>
          <a:blip r:embed="rId3"/>
          <a:srcRect/>
          <a:stretch>
            <a:fillRect/>
          </a:stretch>
        </p:blipFill>
        <p:spPr bwMode="auto">
          <a:xfrm>
            <a:off x="1357290" y="3286124"/>
            <a:ext cx="2122464" cy="3424243"/>
          </a:xfrm>
          <a:prstGeom prst="rect">
            <a:avLst/>
          </a:prstGeom>
          <a:noFill/>
        </p:spPr>
      </p:pic>
      <p:sp>
        <p:nvSpPr>
          <p:cNvPr id="4" name="3 Rectángulo"/>
          <p:cNvSpPr/>
          <p:nvPr/>
        </p:nvSpPr>
        <p:spPr>
          <a:xfrm>
            <a:off x="5786446" y="5715016"/>
            <a:ext cx="4572000" cy="646331"/>
          </a:xfrm>
          <a:prstGeom prst="rect">
            <a:avLst/>
          </a:prstGeom>
        </p:spPr>
        <p:txBody>
          <a:bodyPr>
            <a:spAutoFit/>
          </a:bodyPr>
          <a:lstStyle/>
          <a:p>
            <a:r>
              <a:rPr lang="es-ES" b="1" dirty="0" smtClean="0"/>
              <a:t>SIRENA AUTÉNTICA</a:t>
            </a:r>
            <a:br>
              <a:rPr lang="es-ES" b="1" dirty="0" smtClean="0"/>
            </a:br>
            <a:r>
              <a:rPr lang="es-ES" b="1" dirty="0" smtClean="0"/>
              <a:t>(¡qué lástima!)</a:t>
            </a:r>
            <a:endParaRPr lang="es-ES" dirty="0"/>
          </a:p>
        </p:txBody>
      </p:sp>
    </p:spTree>
  </p:cSld>
  <p:clrMapOvr>
    <a:masterClrMapping/>
  </p:clrMapOvr>
  <p:transition advTm="7000"/>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mermaid-sirena.jpg"/>
          <p:cNvPicPr>
            <a:picLocks noChangeAspect="1" noChangeArrowheads="1"/>
          </p:cNvPicPr>
          <p:nvPr/>
        </p:nvPicPr>
        <p:blipFill>
          <a:blip r:embed="rId2"/>
          <a:srcRect/>
          <a:stretch>
            <a:fillRect/>
          </a:stretch>
        </p:blipFill>
        <p:spPr bwMode="auto">
          <a:xfrm>
            <a:off x="642910" y="714356"/>
            <a:ext cx="7572396" cy="5679297"/>
          </a:xfrm>
          <a:prstGeom prst="rect">
            <a:avLst/>
          </a:prstGeom>
          <a:noFill/>
        </p:spPr>
      </p:pic>
    </p:spTree>
  </p:cSld>
  <p:clrMapOvr>
    <a:masterClrMapping/>
  </p:clrMapOvr>
  <p:transition advTm="7000"/>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f4a43943e7ae.jpg"/>
          <p:cNvPicPr>
            <a:picLocks noChangeAspect="1" noChangeArrowheads="1"/>
          </p:cNvPicPr>
          <p:nvPr/>
        </p:nvPicPr>
        <p:blipFill>
          <a:blip r:embed="rId2"/>
          <a:srcRect/>
          <a:stretch>
            <a:fillRect/>
          </a:stretch>
        </p:blipFill>
        <p:spPr bwMode="auto">
          <a:xfrm>
            <a:off x="1714480" y="0"/>
            <a:ext cx="5429288" cy="7239051"/>
          </a:xfrm>
          <a:prstGeom prst="rect">
            <a:avLst/>
          </a:prstGeom>
          <a:noFill/>
        </p:spPr>
      </p:pic>
    </p:spTree>
  </p:cSld>
  <p:clrMapOvr>
    <a:masterClrMapping/>
  </p:clrMapOvr>
  <p:transition advTm="7000"/>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seafaerie5.jpg"/>
          <p:cNvPicPr>
            <a:picLocks noChangeAspect="1" noChangeArrowheads="1"/>
          </p:cNvPicPr>
          <p:nvPr/>
        </p:nvPicPr>
        <p:blipFill>
          <a:blip r:embed="rId2"/>
          <a:srcRect/>
          <a:stretch>
            <a:fillRect/>
          </a:stretch>
        </p:blipFill>
        <p:spPr bwMode="auto">
          <a:xfrm>
            <a:off x="1714480" y="0"/>
            <a:ext cx="5357832" cy="7143776"/>
          </a:xfrm>
          <a:prstGeom prst="rect">
            <a:avLst/>
          </a:prstGeom>
          <a:noFill/>
        </p:spPr>
      </p:pic>
    </p:spTree>
  </p:cSld>
  <p:clrMapOvr>
    <a:masterClrMapping/>
  </p:clrMapOvr>
  <p:transition advTm="7000"/>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7308010-r1-047-22med.jpg"/>
          <p:cNvPicPr>
            <a:picLocks noChangeAspect="1" noChangeArrowheads="1"/>
          </p:cNvPicPr>
          <p:nvPr/>
        </p:nvPicPr>
        <p:blipFill>
          <a:blip r:embed="rId2"/>
          <a:srcRect/>
          <a:stretch>
            <a:fillRect/>
          </a:stretch>
        </p:blipFill>
        <p:spPr bwMode="auto">
          <a:xfrm>
            <a:off x="-71466" y="428604"/>
            <a:ext cx="9215466" cy="6143644"/>
          </a:xfrm>
          <a:prstGeom prst="rect">
            <a:avLst/>
          </a:prstGeom>
          <a:noFill/>
        </p:spPr>
      </p:pic>
    </p:spTree>
  </p:cSld>
  <p:clrMapOvr>
    <a:masterClrMapping/>
  </p:clrMapOvr>
  <p:transition advTm="7000"/>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ce2024f3abe6.jpg"/>
          <p:cNvPicPr>
            <a:picLocks noChangeAspect="1" noChangeArrowheads="1"/>
          </p:cNvPicPr>
          <p:nvPr/>
        </p:nvPicPr>
        <p:blipFill>
          <a:blip r:embed="rId2"/>
          <a:srcRect/>
          <a:stretch>
            <a:fillRect/>
          </a:stretch>
        </p:blipFill>
        <p:spPr bwMode="auto">
          <a:xfrm>
            <a:off x="0" y="0"/>
            <a:ext cx="9103540" cy="6858000"/>
          </a:xfrm>
          <a:prstGeom prst="rect">
            <a:avLst/>
          </a:prstGeom>
          <a:noFill/>
        </p:spPr>
      </p:pic>
    </p:spTree>
  </p:cSld>
  <p:clrMapOvr>
    <a:masterClrMapping/>
  </p:clrMapOvr>
  <p:transition advTm="6000"/>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sirena_juan_cabana.jpg"/>
          <p:cNvPicPr>
            <a:picLocks noChangeAspect="1" noChangeArrowheads="1"/>
          </p:cNvPicPr>
          <p:nvPr/>
        </p:nvPicPr>
        <p:blipFill>
          <a:blip r:embed="rId2"/>
          <a:srcRect/>
          <a:stretch>
            <a:fillRect/>
          </a:stretch>
        </p:blipFill>
        <p:spPr bwMode="auto">
          <a:xfrm>
            <a:off x="1000100" y="-357214"/>
            <a:ext cx="6643702" cy="8858269"/>
          </a:xfrm>
          <a:prstGeom prst="rect">
            <a:avLst/>
          </a:prstGeom>
          <a:noFill/>
        </p:spPr>
      </p:pic>
    </p:spTree>
  </p:cSld>
  <p:clrMapOvr>
    <a:masterClrMapping/>
  </p:clrMapOvr>
  <p:transition advTm="6000"/>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fotos-sirenas-y-otras-criaturas___221-2858.jpg"/>
          <p:cNvPicPr>
            <a:picLocks noChangeAspect="1" noChangeArrowheads="1"/>
          </p:cNvPicPr>
          <p:nvPr/>
        </p:nvPicPr>
        <p:blipFill>
          <a:blip r:embed="rId2"/>
          <a:srcRect/>
          <a:stretch>
            <a:fillRect/>
          </a:stretch>
        </p:blipFill>
        <p:spPr bwMode="auto">
          <a:xfrm>
            <a:off x="0" y="-214338"/>
            <a:ext cx="9205440" cy="7572428"/>
          </a:xfrm>
          <a:prstGeom prst="rect">
            <a:avLst/>
          </a:prstGeom>
          <a:noFill/>
        </p:spPr>
      </p:pic>
    </p:spTree>
  </p:cSld>
  <p:clrMapOvr>
    <a:masterClrMapping/>
  </p:clrMapOvr>
  <p:transition advTm="6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Fondos-marinos-de-Bora-Bora.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357222" y="1214422"/>
            <a:ext cx="4680108" cy="2308306"/>
          </a:xfrm>
          <a:prstGeom prst="rect">
            <a:avLst/>
          </a:prstGeom>
          <a:noFill/>
          <a:ln>
            <a:noFill/>
          </a:ln>
        </p:spPr>
        <p:txBody>
          <a:bodyPr wrap="square" lIns="91422" tIns="45711" rIns="91422" bIns="45711">
            <a:spAutoFit/>
          </a:bodyPr>
          <a:lstStyle/>
          <a:p>
            <a:pPr lvl="1" algn="ctr"/>
            <a:r>
              <a:rPr lang="es-ES" sz="3600" b="1" i="1" kern="10" dirty="0" smtClean="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3600" b="1" i="1" kern="10" dirty="0" smtClean="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rPr>
              <a:t> BUEN DIA</a:t>
            </a:r>
            <a:endParaRPr lang="es-ES" sz="3600" b="1" i="1" kern="10" dirty="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solidFill>
                  <a:schemeClr val="accent2"/>
                </a:solid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solidFill>
                  <a:schemeClr val="accent2"/>
                </a:solid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solidFill>
                <a:schemeClr val="accent2"/>
              </a:solidFill>
              <a:effectLst>
                <a:outerShdw dist="35921" dir="2700000" algn="ctr" rotWithShape="0">
                  <a:schemeClr val="folHlink">
                    <a:alpha val="80000"/>
                  </a:schemeClr>
                </a:outerShdw>
              </a:effectLst>
              <a:latin typeface="Snap ITC"/>
            </a:endParaRPr>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600" decel="100000"/>
                                        <p:tgtEl>
                                          <p:spTgt spid="6"/>
                                        </p:tgtEl>
                                      </p:cBhvr>
                                    </p:animEffect>
                                    <p:anim calcmode="lin" valueType="num">
                                      <p:cBhvr>
                                        <p:cTn id="8" dur="1600" decel="100000" fill="hold"/>
                                        <p:tgtEl>
                                          <p:spTgt spid="6"/>
                                        </p:tgtEl>
                                        <p:attrNameLst>
                                          <p:attrName>style.rotation</p:attrName>
                                        </p:attrNameLst>
                                      </p:cBhvr>
                                      <p:tavLst>
                                        <p:tav tm="0">
                                          <p:val>
                                            <p:fltVal val="-90"/>
                                          </p:val>
                                        </p:tav>
                                        <p:tav tm="100000">
                                          <p:val>
                                            <p:fltVal val="0"/>
                                          </p:val>
                                        </p:tav>
                                      </p:tavLst>
                                    </p:anim>
                                    <p:anim calcmode="lin" valueType="num">
                                      <p:cBhvr>
                                        <p:cTn id="9" dur="1600" decel="100000" fill="hold"/>
                                        <p:tgtEl>
                                          <p:spTgt spid="6"/>
                                        </p:tgtEl>
                                        <p:attrNameLst>
                                          <p:attrName>ppt_x</p:attrName>
                                        </p:attrNameLst>
                                      </p:cBhvr>
                                      <p:tavLst>
                                        <p:tav tm="0">
                                          <p:val>
                                            <p:strVal val="#ppt_x+0.4"/>
                                          </p:val>
                                        </p:tav>
                                        <p:tav tm="100000">
                                          <p:val>
                                            <p:strVal val="#ppt_x-0.05"/>
                                          </p:val>
                                        </p:tav>
                                      </p:tavLst>
                                    </p:anim>
                                    <p:anim calcmode="lin" valueType="num">
                                      <p:cBhvr>
                                        <p:cTn id="10" dur="1600" decel="100000" fill="hold"/>
                                        <p:tgtEl>
                                          <p:spTgt spid="6"/>
                                        </p:tgtEl>
                                        <p:attrNameLst>
                                          <p:attrName>ppt_y</p:attrName>
                                        </p:attrNameLst>
                                      </p:cBhvr>
                                      <p:tavLst>
                                        <p:tav tm="0">
                                          <p:val>
                                            <p:strVal val="#ppt_y-0.4"/>
                                          </p:val>
                                        </p:tav>
                                        <p:tav tm="100000">
                                          <p:val>
                                            <p:strVal val="#ppt_y+0.1"/>
                                          </p:val>
                                        </p:tav>
                                      </p:tavLst>
                                    </p:anim>
                                    <p:anim calcmode="lin" valueType="num">
                                      <p:cBhvr>
                                        <p:cTn id="11" dur="400" accel="100000" fill="hold">
                                          <p:stCondLst>
                                            <p:cond delay="1600"/>
                                          </p:stCondLst>
                                        </p:cTn>
                                        <p:tgtEl>
                                          <p:spTgt spid="6"/>
                                        </p:tgtEl>
                                        <p:attrNameLst>
                                          <p:attrName>ppt_x</p:attrName>
                                        </p:attrNameLst>
                                      </p:cBhvr>
                                      <p:tavLst>
                                        <p:tav tm="0">
                                          <p:val>
                                            <p:strVal val="#ppt_x-0.05"/>
                                          </p:val>
                                        </p:tav>
                                        <p:tav tm="100000">
                                          <p:val>
                                            <p:strVal val="#ppt_x"/>
                                          </p:val>
                                        </p:tav>
                                      </p:tavLst>
                                    </p:anim>
                                    <p:anim calcmode="lin" valueType="num">
                                      <p:cBhvr>
                                        <p:cTn id="12" dur="400" accel="100000" fill="hold">
                                          <p:stCondLst>
                                            <p:cond delay="16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XISTEN LAS SIRENAS">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EXISTEN LAS SIRENAS</Template>
  <TotalTime>5</TotalTime>
  <Words>320</Words>
  <Application>Microsoft Office PowerPoint</Application>
  <PresentationFormat>Presentación en pantalla (4:3)</PresentationFormat>
  <Paragraphs>42</Paragraphs>
  <Slides>31</Slides>
  <Notes>0</Notes>
  <HiddenSlides>0</HiddenSlides>
  <MMClips>0</MMClips>
  <ScaleCrop>false</ScaleCrop>
  <HeadingPairs>
    <vt:vector size="4" baseType="variant">
      <vt:variant>
        <vt:lpstr>Tema</vt:lpstr>
      </vt:variant>
      <vt:variant>
        <vt:i4>2</vt:i4>
      </vt:variant>
      <vt:variant>
        <vt:lpstr>Títulos de diapositiva</vt:lpstr>
      </vt:variant>
      <vt:variant>
        <vt:i4>31</vt:i4>
      </vt:variant>
    </vt:vector>
  </HeadingPairs>
  <TitlesOfParts>
    <vt:vector size="33" baseType="lpstr">
      <vt:lpstr>EXISTEN LAS SIRENAS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2013-11-16T17:21:52Z</dcterms:created>
  <dcterms:modified xsi:type="dcterms:W3CDTF">2013-11-16T17:27:46Z</dcterms:modified>
</cp:coreProperties>
</file>