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61" r:id="rId2"/>
  </p:sldMasterIdLst>
  <p:sldIdLst>
    <p:sldId id="316" r:id="rId3"/>
    <p:sldId id="355" r:id="rId4"/>
    <p:sldId id="340" r:id="rId5"/>
    <p:sldId id="382" r:id="rId6"/>
    <p:sldId id="347" r:id="rId7"/>
    <p:sldId id="349" r:id="rId8"/>
    <p:sldId id="371" r:id="rId9"/>
    <p:sldId id="341" r:id="rId10"/>
    <p:sldId id="348" r:id="rId11"/>
    <p:sldId id="352" r:id="rId12"/>
    <p:sldId id="363" r:id="rId13"/>
    <p:sldId id="354" r:id="rId14"/>
    <p:sldId id="372" r:id="rId15"/>
    <p:sldId id="342" r:id="rId16"/>
    <p:sldId id="367" r:id="rId17"/>
    <p:sldId id="359" r:id="rId18"/>
    <p:sldId id="356" r:id="rId19"/>
    <p:sldId id="380" r:id="rId20"/>
    <p:sldId id="353" r:id="rId21"/>
    <p:sldId id="358" r:id="rId22"/>
    <p:sldId id="343" r:id="rId23"/>
    <p:sldId id="350" r:id="rId24"/>
    <p:sldId id="376" r:id="rId25"/>
    <p:sldId id="368" r:id="rId26"/>
    <p:sldId id="362" r:id="rId27"/>
    <p:sldId id="365" r:id="rId28"/>
    <p:sldId id="361" r:id="rId29"/>
    <p:sldId id="344" r:id="rId30"/>
    <p:sldId id="378" r:id="rId31"/>
    <p:sldId id="370" r:id="rId32"/>
    <p:sldId id="345" r:id="rId33"/>
    <p:sldId id="375" r:id="rId34"/>
    <p:sldId id="374" r:id="rId35"/>
    <p:sldId id="379" r:id="rId36"/>
    <p:sldId id="338" r:id="rId37"/>
    <p:sldId id="381" r:id="rId3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RxmyWBVI9hSIhi9Y0nmtEQ" hashData="Jz1+uHsjBHici1v5hsfJWdQJNe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585" autoAdjust="0"/>
  </p:normalViewPr>
  <p:slideViewPr>
    <p:cSldViewPr>
      <p:cViewPr varScale="1">
        <p:scale>
          <a:sx n="73" d="100"/>
          <a:sy n="73" d="100"/>
        </p:scale>
        <p:origin x="-906"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30DD0968-DA0B-452D-AADC-984429A3B735}" type="slidenum">
              <a:rPr lang="es-ES_tradnl"/>
              <a:pPr>
                <a:defRPr/>
              </a:pPr>
              <a:t>‹Nº›</a:t>
            </a:fld>
            <a:endParaRPr lang="es-ES_tradnl"/>
          </a:p>
        </p:txBody>
      </p:sp>
    </p:spTree>
  </p:cSld>
  <p:clrMapOvr>
    <a:masterClrMapping/>
  </p:clrMapOvr>
  <p:transition spd="slow" advTm="5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141CDFBE-EAA5-477B-85B0-98966A0A3329}" type="slidenum">
              <a:rPr lang="es-ES_tradnl"/>
              <a:pPr>
                <a:defRPr/>
              </a:pPr>
              <a:t>‹Nº›</a:t>
            </a:fld>
            <a:endParaRPr lang="es-ES_tradnl"/>
          </a:p>
        </p:txBody>
      </p:sp>
    </p:spTree>
  </p:cSld>
  <p:clrMapOvr>
    <a:masterClrMapping/>
  </p:clrMapOvr>
  <p:transition spd="slow" advTm="5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77433EF3-2957-4505-8684-7937DF88B512}" type="slidenum">
              <a:rPr lang="es-ES_tradnl"/>
              <a:pPr>
                <a:defRPr/>
              </a:pPr>
              <a:t>‹Nº›</a:t>
            </a:fld>
            <a:endParaRPr lang="es-ES_tradnl"/>
          </a:p>
        </p:txBody>
      </p:sp>
    </p:spTree>
  </p:cSld>
  <p:clrMapOvr>
    <a:masterClrMapping/>
  </p:clrMapOvr>
  <p:transition spd="slow" advTm="5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4828501D-038E-4D55-BD30-C71B51AC7969}" type="slidenum">
              <a:rPr lang="es-ES_tradnl"/>
              <a:pPr>
                <a:defRPr/>
              </a:pPr>
              <a:t>‹Nº›</a:t>
            </a:fld>
            <a:endParaRPr lang="es-ES_tradnl"/>
          </a:p>
        </p:txBody>
      </p:sp>
    </p:spTree>
  </p:cSld>
  <p:clrMapOvr>
    <a:masterClrMapping/>
  </p:clrMapOvr>
  <p:transition spd="slow" advTm="5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_tradnl"/>
          </a:p>
        </p:txBody>
      </p:sp>
      <p:sp>
        <p:nvSpPr>
          <p:cNvPr id="8"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9" name="Rectangle 6"/>
          <p:cNvSpPr>
            <a:spLocks noGrp="1" noChangeArrowheads="1"/>
          </p:cNvSpPr>
          <p:nvPr>
            <p:ph type="sldNum" sz="quarter" idx="12"/>
          </p:nvPr>
        </p:nvSpPr>
        <p:spPr>
          <a:ln/>
        </p:spPr>
        <p:txBody>
          <a:bodyPr/>
          <a:lstStyle>
            <a:lvl1pPr>
              <a:defRPr/>
            </a:lvl1pPr>
          </a:lstStyle>
          <a:p>
            <a:pPr>
              <a:defRPr/>
            </a:pPr>
            <a:fld id="{9F617572-F56A-40F5-8F0D-9C9DBD10058A}" type="slidenum">
              <a:rPr lang="es-ES_tradnl"/>
              <a:pPr>
                <a:defRPr/>
              </a:pPr>
              <a:t>‹Nº›</a:t>
            </a:fld>
            <a:endParaRPr lang="es-ES_tradnl"/>
          </a:p>
        </p:txBody>
      </p:sp>
    </p:spTree>
  </p:cSld>
  <p:clrMapOvr>
    <a:masterClrMapping/>
  </p:clrMapOvr>
  <p:transition spd="slow" advTm="5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_tradnl"/>
          </a:p>
        </p:txBody>
      </p:sp>
      <p:sp>
        <p:nvSpPr>
          <p:cNvPr id="4"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5" name="Rectangle 6"/>
          <p:cNvSpPr>
            <a:spLocks noGrp="1" noChangeArrowheads="1"/>
          </p:cNvSpPr>
          <p:nvPr>
            <p:ph type="sldNum" sz="quarter" idx="12"/>
          </p:nvPr>
        </p:nvSpPr>
        <p:spPr>
          <a:ln/>
        </p:spPr>
        <p:txBody>
          <a:bodyPr/>
          <a:lstStyle>
            <a:lvl1pPr>
              <a:defRPr/>
            </a:lvl1pPr>
          </a:lstStyle>
          <a:p>
            <a:pPr>
              <a:defRPr/>
            </a:pPr>
            <a:fld id="{B785BE6A-604E-41E3-9C78-0E697D018006}" type="slidenum">
              <a:rPr lang="es-ES_tradnl"/>
              <a:pPr>
                <a:defRPr/>
              </a:pPr>
              <a:t>‹Nº›</a:t>
            </a:fld>
            <a:endParaRPr lang="es-ES_tradnl"/>
          </a:p>
        </p:txBody>
      </p:sp>
    </p:spTree>
  </p:cSld>
  <p:clrMapOvr>
    <a:masterClrMapping/>
  </p:clrMapOvr>
  <p:transition spd="slow" advTm="5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_tradnl"/>
          </a:p>
        </p:txBody>
      </p:sp>
      <p:sp>
        <p:nvSpPr>
          <p:cNvPr id="3"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4" name="Rectangle 6"/>
          <p:cNvSpPr>
            <a:spLocks noGrp="1" noChangeArrowheads="1"/>
          </p:cNvSpPr>
          <p:nvPr>
            <p:ph type="sldNum" sz="quarter" idx="12"/>
          </p:nvPr>
        </p:nvSpPr>
        <p:spPr>
          <a:ln/>
        </p:spPr>
        <p:txBody>
          <a:bodyPr/>
          <a:lstStyle>
            <a:lvl1pPr>
              <a:defRPr/>
            </a:lvl1pPr>
          </a:lstStyle>
          <a:p>
            <a:pPr>
              <a:defRPr/>
            </a:pPr>
            <a:fld id="{40E21782-6EEF-49EB-B939-0DC7C6D8DD72}" type="slidenum">
              <a:rPr lang="es-ES_tradnl"/>
              <a:pPr>
                <a:defRPr/>
              </a:pPr>
              <a:t>‹Nº›</a:t>
            </a:fld>
            <a:endParaRPr lang="es-ES_tradnl"/>
          </a:p>
        </p:txBody>
      </p:sp>
    </p:spTree>
  </p:cSld>
  <p:clrMapOvr>
    <a:masterClrMapping/>
  </p:clrMapOvr>
  <p:transition spd="slow" advTm="5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71BDD1D8-F64D-4509-A3B0-B2E8A5177B39}" type="slidenum">
              <a:rPr lang="es-ES_tradnl"/>
              <a:pPr>
                <a:defRPr/>
              </a:pPr>
              <a:t>‹Nº›</a:t>
            </a:fld>
            <a:endParaRPr lang="es-ES_tradnl"/>
          </a:p>
        </p:txBody>
      </p:sp>
    </p:spTree>
  </p:cSld>
  <p:clrMapOvr>
    <a:masterClrMapping/>
  </p:clrMapOvr>
  <p:transition spd="slow" advTm="5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_tradnl"/>
          </a:p>
        </p:txBody>
      </p:sp>
      <p:sp>
        <p:nvSpPr>
          <p:cNvPr id="6"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7" name="Rectangle 6"/>
          <p:cNvSpPr>
            <a:spLocks noGrp="1" noChangeArrowheads="1"/>
          </p:cNvSpPr>
          <p:nvPr>
            <p:ph type="sldNum" sz="quarter" idx="12"/>
          </p:nvPr>
        </p:nvSpPr>
        <p:spPr>
          <a:ln/>
        </p:spPr>
        <p:txBody>
          <a:bodyPr/>
          <a:lstStyle>
            <a:lvl1pPr>
              <a:defRPr/>
            </a:lvl1pPr>
          </a:lstStyle>
          <a:p>
            <a:pPr>
              <a:defRPr/>
            </a:pPr>
            <a:fld id="{884CF547-6458-4272-9CD4-3896312EEC9D}" type="slidenum">
              <a:rPr lang="es-ES_tradnl"/>
              <a:pPr>
                <a:defRPr/>
              </a:pPr>
              <a:t>‹Nº›</a:t>
            </a:fld>
            <a:endParaRPr lang="es-ES_tradnl"/>
          </a:p>
        </p:txBody>
      </p:sp>
    </p:spTree>
  </p:cSld>
  <p:clrMapOvr>
    <a:masterClrMapping/>
  </p:clrMapOvr>
  <p:transition spd="slow" advTm="5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57BBE9F8-DCD6-4A5F-B196-B454759EB557}" type="slidenum">
              <a:rPr lang="es-ES_tradnl"/>
              <a:pPr>
                <a:defRPr/>
              </a:pPr>
              <a:t>‹Nº›</a:t>
            </a:fld>
            <a:endParaRPr lang="es-ES_tradnl"/>
          </a:p>
        </p:txBody>
      </p:sp>
    </p:spTree>
  </p:cSld>
  <p:clrMapOvr>
    <a:masterClrMapping/>
  </p:clrMapOvr>
  <p:transition spd="slow" advTm="5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_tradnl"/>
          </a:p>
        </p:txBody>
      </p:sp>
      <p:sp>
        <p:nvSpPr>
          <p:cNvPr id="5" name="Rectangle 5"/>
          <p:cNvSpPr>
            <a:spLocks noGrp="1" noChangeArrowheads="1"/>
          </p:cNvSpPr>
          <p:nvPr>
            <p:ph type="ftr" sz="quarter" idx="11"/>
          </p:nvPr>
        </p:nvSpPr>
        <p:spPr>
          <a:ln/>
        </p:spPr>
        <p:txBody>
          <a:bodyPr/>
          <a:lstStyle>
            <a:lvl1pPr>
              <a:defRPr/>
            </a:lvl1pPr>
          </a:lstStyle>
          <a:p>
            <a:pPr>
              <a:defRPr/>
            </a:pPr>
            <a:endParaRPr lang="es-ES_tradnl"/>
          </a:p>
        </p:txBody>
      </p:sp>
      <p:sp>
        <p:nvSpPr>
          <p:cNvPr id="6" name="Rectangle 6"/>
          <p:cNvSpPr>
            <a:spLocks noGrp="1" noChangeArrowheads="1"/>
          </p:cNvSpPr>
          <p:nvPr>
            <p:ph type="sldNum" sz="quarter" idx="12"/>
          </p:nvPr>
        </p:nvSpPr>
        <p:spPr>
          <a:ln/>
        </p:spPr>
        <p:txBody>
          <a:bodyPr/>
          <a:lstStyle>
            <a:lvl1pPr>
              <a:defRPr/>
            </a:lvl1pPr>
          </a:lstStyle>
          <a:p>
            <a:pPr>
              <a:defRPr/>
            </a:pPr>
            <a:fld id="{9F84546C-E697-45C7-82C5-A0BF5DD0FB9D}" type="slidenum">
              <a:rPr lang="es-ES_tradnl"/>
              <a:pPr>
                <a:defRPr/>
              </a:pPr>
              <a:t>‹Nº›</a:t>
            </a:fld>
            <a:endParaRPr lang="es-ES_tradnl"/>
          </a:p>
        </p:txBody>
      </p:sp>
    </p:spTree>
  </p:cSld>
  <p:clrMapOvr>
    <a:masterClrMapping/>
  </p:clrMapOvr>
  <p:transition spd="slow" advTm="5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294B91A-F258-4B7D-A0E1-6662FF4C28A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tileRect/>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781BFFB9-2579-4898-A7BA-A7BEDA2EB57B}"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5000">
    <p:dissolv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5857D3D-A685-4E9E-A790-A851EED0C627}"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13.jpeg"/><Relationship Id="rId1" Type="http://schemas.openxmlformats.org/officeDocument/2006/relationships/slideLayout" Target="../slideLayouts/slideLayout7.xml"/><Relationship Id="rId5" Type="http://schemas.openxmlformats.org/officeDocument/2006/relationships/image" Target="../media/image37.gif"/><Relationship Id="rId4" Type="http://schemas.openxmlformats.org/officeDocument/2006/relationships/image" Target="../media/image5.jpeg"/></Relationships>
</file>

<file path=ppt/slides/_rels/slide3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ocodrilo-de-la-alcantarilla-de-new-york-city-19690424.jpg"/>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pic>
        <p:nvPicPr>
          <p:cNvPr id="2" name="Picture 2" descr="C:\Documents and Settings\Dell\Escritorio\ny cocodrilo.jpg"/>
          <p:cNvPicPr>
            <a:picLocks noChangeAspect="1" noChangeArrowheads="1"/>
          </p:cNvPicPr>
          <p:nvPr/>
        </p:nvPicPr>
        <p:blipFill>
          <a:blip r:embed="rId4"/>
          <a:srcRect/>
          <a:stretch>
            <a:fillRect/>
          </a:stretch>
        </p:blipFill>
        <p:spPr bwMode="auto">
          <a:xfrm>
            <a:off x="0" y="0"/>
            <a:ext cx="9161463" cy="6858000"/>
          </a:xfrm>
          <a:prstGeom prst="rect">
            <a:avLst/>
          </a:prstGeom>
          <a:noFill/>
          <a:ln w="9525">
            <a:noFill/>
            <a:miter lim="800000"/>
            <a:headEnd/>
            <a:tailEnd/>
          </a:ln>
        </p:spPr>
      </p:pic>
      <p:sp>
        <p:nvSpPr>
          <p:cNvPr id="6" name="5 Rectángulo"/>
          <p:cNvSpPr/>
          <p:nvPr/>
        </p:nvSpPr>
        <p:spPr>
          <a:xfrm>
            <a:off x="2071670" y="285728"/>
            <a:ext cx="6786578" cy="2308306"/>
          </a:xfrm>
          <a:prstGeom prst="rect">
            <a:avLst/>
          </a:prstGeom>
        </p:spPr>
        <p:txBody>
          <a:bodyPr wrap="square" lIns="91422" tIns="45711" rIns="91422" bIns="45711">
            <a:spAutoFit/>
          </a:bodyPr>
          <a:lstStyle/>
          <a:p>
            <a:pPr algn="r">
              <a:defRPr/>
            </a:pPr>
            <a:r>
              <a:rPr lang="es-ES" sz="48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¿EXISTEN?</a:t>
            </a:r>
          </a:p>
          <a:p>
            <a:pPr algn="r">
              <a:defRPr/>
            </a:pPr>
            <a:r>
              <a:rPr lang="es-ES" sz="48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COCODRILOS </a:t>
            </a:r>
            <a:endParaRPr lang="es-ES" sz="48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a:p>
            <a:pPr algn="r">
              <a:defRPr/>
            </a:pPr>
            <a:r>
              <a:rPr lang="es-ES" sz="48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EN NEW YORK</a:t>
            </a:r>
          </a:p>
        </p:txBody>
      </p:sp>
      <p:pic>
        <p:nvPicPr>
          <p:cNvPr id="2053" name="Picture 8"/>
          <p:cNvPicPr>
            <a:picLocks noChangeAspect="1" noChangeArrowheads="1"/>
          </p:cNvPicPr>
          <p:nvPr/>
        </p:nvPicPr>
        <p:blipFill>
          <a:blip r:embed="rId5"/>
          <a:srcRect/>
          <a:stretch>
            <a:fillRect/>
          </a:stretch>
        </p:blipFill>
        <p:spPr bwMode="auto">
          <a:xfrm>
            <a:off x="428625" y="4643438"/>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a:srcRect/>
          <a:stretch>
            <a:fillRect/>
          </a:stretch>
        </p:blipFill>
        <p:spPr bwMode="auto">
          <a:xfrm>
            <a:off x="214313" y="5429250"/>
            <a:ext cx="1000125" cy="1052513"/>
          </a:xfrm>
          <a:prstGeom prst="rect">
            <a:avLst/>
          </a:prstGeom>
          <a:noFill/>
          <a:ln w="38100">
            <a:solidFill>
              <a:srgbClr val="1CDEF8"/>
            </a:solidFill>
            <a:miter lim="800000"/>
            <a:headEnd/>
            <a:tailEnd/>
          </a:ln>
        </p:spPr>
      </p:pic>
      <p:sp>
        <p:nvSpPr>
          <p:cNvPr id="15" name="14 Rectángulo"/>
          <p:cNvSpPr/>
          <p:nvPr/>
        </p:nvSpPr>
        <p:spPr>
          <a:xfrm>
            <a:off x="1142976"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chemeClr val="bg1"/>
                </a:solidFill>
                <a:effectLst>
                  <a:outerShdw dist="35921" dir="2700000" algn="ctr" rotWithShape="0">
                    <a:schemeClr val="folHlink">
                      <a:alpha val="80000"/>
                    </a:schemeClr>
                  </a:outerShdw>
                </a:effectLst>
                <a:latin typeface="Snap ITC"/>
              </a:rPr>
              <a:t>LUIS</a:t>
            </a:r>
          </a:p>
        </p:txBody>
      </p:sp>
    </p:spTree>
  </p:cSld>
  <p:clrMapOvr>
    <a:masterClrMapping/>
  </p:clrMapOvr>
  <p:transition spd="slow" advTm="12000">
    <p:dissolve/>
    <p:sndAc>
      <p:stSnd loop="1">
        <p:snd r:embed="rId2" name="Stanley Black - It's Magic.MP3.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0" decel="100000"/>
                                        <p:tgtEl>
                                          <p:spTgt spid="6">
                                            <p:txEl>
                                              <p:pRg st="0" end="0"/>
                                            </p:txEl>
                                          </p:spTgt>
                                        </p:tgtEl>
                                      </p:cBhvr>
                                    </p:animEffect>
                                    <p:anim calcmode="lin" valueType="num">
                                      <p:cBhvr>
                                        <p:cTn id="8" dur="4000" decel="100000" fill="hold"/>
                                        <p:tgtEl>
                                          <p:spTgt spid="6">
                                            <p:txEl>
                                              <p:pRg st="0" end="0"/>
                                            </p:txEl>
                                          </p:spTgt>
                                        </p:tgtEl>
                                        <p:attrNameLst>
                                          <p:attrName>style.rotation</p:attrName>
                                        </p:attrNameLst>
                                      </p:cBhvr>
                                      <p:tavLst>
                                        <p:tav tm="0">
                                          <p:val>
                                            <p:fltVal val="-90"/>
                                          </p:val>
                                        </p:tav>
                                        <p:tav tm="100000">
                                          <p:val>
                                            <p:fltVal val="0"/>
                                          </p:val>
                                        </p:tav>
                                      </p:tavLst>
                                    </p:anim>
                                    <p:anim calcmode="lin" valueType="num">
                                      <p:cBhvr>
                                        <p:cTn id="9" dur="4000" decel="100000" fill="hold"/>
                                        <p:tgtEl>
                                          <p:spTgt spid="6">
                                            <p:txEl>
                                              <p:pRg st="0" end="0"/>
                                            </p:txEl>
                                          </p:spTgt>
                                        </p:tgtEl>
                                        <p:attrNameLst>
                                          <p:attrName>ppt_x</p:attrName>
                                        </p:attrNameLst>
                                      </p:cBhvr>
                                      <p:tavLst>
                                        <p:tav tm="0">
                                          <p:val>
                                            <p:strVal val="#ppt_x+0.4"/>
                                          </p:val>
                                        </p:tav>
                                        <p:tav tm="100000">
                                          <p:val>
                                            <p:strVal val="#ppt_x-0.05"/>
                                          </p:val>
                                        </p:tav>
                                      </p:tavLst>
                                    </p:anim>
                                    <p:anim calcmode="lin" valueType="num">
                                      <p:cBhvr>
                                        <p:cTn id="10" dur="4000" decel="100000" fill="hold"/>
                                        <p:tgtEl>
                                          <p:spTgt spid="6">
                                            <p:txEl>
                                              <p:pRg st="0" end="0"/>
                                            </p:txEl>
                                          </p:spTgt>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6">
                                            <p:txEl>
                                              <p:pRg st="0" end="0"/>
                                            </p:txEl>
                                          </p:spTgt>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6">
                                            <p:txEl>
                                              <p:pRg st="0" end="0"/>
                                            </p:txEl>
                                          </p:spTgt>
                                        </p:tgtEl>
                                        <p:attrNameLst>
                                          <p:attrName>ppt_y</p:attrName>
                                        </p:attrNameLst>
                                      </p:cBhvr>
                                      <p:tavLst>
                                        <p:tav tm="0">
                                          <p:val>
                                            <p:strVal val="#ppt_y+0.1"/>
                                          </p:val>
                                        </p:tav>
                                        <p:tav tm="100000">
                                          <p:val>
                                            <p:strVal val="#ppt_y"/>
                                          </p:val>
                                        </p:tav>
                                      </p:tavLst>
                                    </p:anim>
                                  </p:childTnLst>
                                </p:cTn>
                              </p:par>
                              <p:par>
                                <p:cTn id="13" presetID="30" presetClass="entr" presetSubtype="0"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Effect transition="in" filter="fade">
                                      <p:cBhvr>
                                        <p:cTn id="15" dur="4000" decel="100000"/>
                                        <p:tgtEl>
                                          <p:spTgt spid="6">
                                            <p:txEl>
                                              <p:pRg st="1" end="1"/>
                                            </p:txEl>
                                          </p:spTgt>
                                        </p:tgtEl>
                                      </p:cBhvr>
                                    </p:animEffect>
                                    <p:anim calcmode="lin" valueType="num">
                                      <p:cBhvr>
                                        <p:cTn id="16" dur="4000" decel="100000" fill="hold"/>
                                        <p:tgtEl>
                                          <p:spTgt spid="6">
                                            <p:txEl>
                                              <p:pRg st="1" end="1"/>
                                            </p:txEl>
                                          </p:spTgt>
                                        </p:tgtEl>
                                        <p:attrNameLst>
                                          <p:attrName>style.rotation</p:attrName>
                                        </p:attrNameLst>
                                      </p:cBhvr>
                                      <p:tavLst>
                                        <p:tav tm="0">
                                          <p:val>
                                            <p:fltVal val="-90"/>
                                          </p:val>
                                        </p:tav>
                                        <p:tav tm="100000">
                                          <p:val>
                                            <p:fltVal val="0"/>
                                          </p:val>
                                        </p:tav>
                                      </p:tavLst>
                                    </p:anim>
                                    <p:anim calcmode="lin" valueType="num">
                                      <p:cBhvr>
                                        <p:cTn id="17" dur="4000" decel="100000" fill="hold"/>
                                        <p:tgtEl>
                                          <p:spTgt spid="6">
                                            <p:txEl>
                                              <p:pRg st="1" end="1"/>
                                            </p:txEl>
                                          </p:spTgt>
                                        </p:tgtEl>
                                        <p:attrNameLst>
                                          <p:attrName>ppt_x</p:attrName>
                                        </p:attrNameLst>
                                      </p:cBhvr>
                                      <p:tavLst>
                                        <p:tav tm="0">
                                          <p:val>
                                            <p:strVal val="#ppt_x+0.4"/>
                                          </p:val>
                                        </p:tav>
                                        <p:tav tm="100000">
                                          <p:val>
                                            <p:strVal val="#ppt_x-0.05"/>
                                          </p:val>
                                        </p:tav>
                                      </p:tavLst>
                                    </p:anim>
                                    <p:anim calcmode="lin" valueType="num">
                                      <p:cBhvr>
                                        <p:cTn id="18" dur="4000" decel="100000" fill="hold"/>
                                        <p:tgtEl>
                                          <p:spTgt spid="6">
                                            <p:txEl>
                                              <p:pRg st="1" end="1"/>
                                            </p:txEl>
                                          </p:spTgt>
                                        </p:tgtEl>
                                        <p:attrNameLst>
                                          <p:attrName>ppt_y</p:attrName>
                                        </p:attrNameLst>
                                      </p:cBhvr>
                                      <p:tavLst>
                                        <p:tav tm="0">
                                          <p:val>
                                            <p:strVal val="#ppt_y-0.4"/>
                                          </p:val>
                                        </p:tav>
                                        <p:tav tm="100000">
                                          <p:val>
                                            <p:strVal val="#ppt_y+0.1"/>
                                          </p:val>
                                        </p:tav>
                                      </p:tavLst>
                                    </p:anim>
                                    <p:anim calcmode="lin" valueType="num">
                                      <p:cBhvr>
                                        <p:cTn id="19" dur="1000" accel="100000" fill="hold">
                                          <p:stCondLst>
                                            <p:cond delay="4000"/>
                                          </p:stCondLst>
                                        </p:cTn>
                                        <p:tgtEl>
                                          <p:spTgt spid="6">
                                            <p:txEl>
                                              <p:pRg st="1" end="1"/>
                                            </p:txEl>
                                          </p:spTgt>
                                        </p:tgtEl>
                                        <p:attrNameLst>
                                          <p:attrName>ppt_x</p:attrName>
                                        </p:attrNameLst>
                                      </p:cBhvr>
                                      <p:tavLst>
                                        <p:tav tm="0">
                                          <p:val>
                                            <p:strVal val="#ppt_x-0.05"/>
                                          </p:val>
                                        </p:tav>
                                        <p:tav tm="100000">
                                          <p:val>
                                            <p:strVal val="#ppt_x"/>
                                          </p:val>
                                        </p:tav>
                                      </p:tavLst>
                                    </p:anim>
                                    <p:anim calcmode="lin" valueType="num">
                                      <p:cBhvr>
                                        <p:cTn id="20" dur="1000" accel="100000" fill="hold">
                                          <p:stCondLst>
                                            <p:cond delay="4000"/>
                                          </p:stCondLst>
                                        </p:cTn>
                                        <p:tgtEl>
                                          <p:spTgt spid="6">
                                            <p:txEl>
                                              <p:pRg st="1" end="1"/>
                                            </p:txEl>
                                          </p:spTgt>
                                        </p:tgtEl>
                                        <p:attrNameLst>
                                          <p:attrName>ppt_y</p:attrName>
                                        </p:attrNameLst>
                                      </p:cBhvr>
                                      <p:tavLst>
                                        <p:tav tm="0">
                                          <p:val>
                                            <p:strVal val="#ppt_y+0.1"/>
                                          </p:val>
                                        </p:tav>
                                        <p:tav tm="100000">
                                          <p:val>
                                            <p:strVal val="#ppt_y"/>
                                          </p:val>
                                        </p:tav>
                                      </p:tavLst>
                                    </p:anim>
                                  </p:childTnLst>
                                </p:cTn>
                              </p:par>
                              <p:par>
                                <p:cTn id="21" presetID="30" presetClass="entr" presetSubtype="0" fill="hold" nodeType="with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fade">
                                      <p:cBhvr>
                                        <p:cTn id="23" dur="4000" decel="100000"/>
                                        <p:tgtEl>
                                          <p:spTgt spid="6">
                                            <p:txEl>
                                              <p:pRg st="2" end="2"/>
                                            </p:txEl>
                                          </p:spTgt>
                                        </p:tgtEl>
                                      </p:cBhvr>
                                    </p:animEffect>
                                    <p:anim calcmode="lin" valueType="num">
                                      <p:cBhvr>
                                        <p:cTn id="24" dur="4000" decel="100000" fill="hold"/>
                                        <p:tgtEl>
                                          <p:spTgt spid="6">
                                            <p:txEl>
                                              <p:pRg st="2" end="2"/>
                                            </p:txEl>
                                          </p:spTgt>
                                        </p:tgtEl>
                                        <p:attrNameLst>
                                          <p:attrName>style.rotation</p:attrName>
                                        </p:attrNameLst>
                                      </p:cBhvr>
                                      <p:tavLst>
                                        <p:tav tm="0">
                                          <p:val>
                                            <p:fltVal val="-90"/>
                                          </p:val>
                                        </p:tav>
                                        <p:tav tm="100000">
                                          <p:val>
                                            <p:fltVal val="0"/>
                                          </p:val>
                                        </p:tav>
                                      </p:tavLst>
                                    </p:anim>
                                    <p:anim calcmode="lin" valueType="num">
                                      <p:cBhvr>
                                        <p:cTn id="25" dur="4000" decel="100000" fill="hold"/>
                                        <p:tgtEl>
                                          <p:spTgt spid="6">
                                            <p:txEl>
                                              <p:pRg st="2" end="2"/>
                                            </p:txEl>
                                          </p:spTgt>
                                        </p:tgtEl>
                                        <p:attrNameLst>
                                          <p:attrName>ppt_x</p:attrName>
                                        </p:attrNameLst>
                                      </p:cBhvr>
                                      <p:tavLst>
                                        <p:tav tm="0">
                                          <p:val>
                                            <p:strVal val="#ppt_x+0.4"/>
                                          </p:val>
                                        </p:tav>
                                        <p:tav tm="100000">
                                          <p:val>
                                            <p:strVal val="#ppt_x-0.05"/>
                                          </p:val>
                                        </p:tav>
                                      </p:tavLst>
                                    </p:anim>
                                    <p:anim calcmode="lin" valueType="num">
                                      <p:cBhvr>
                                        <p:cTn id="26" dur="4000" decel="100000" fill="hold"/>
                                        <p:tgtEl>
                                          <p:spTgt spid="6">
                                            <p:txEl>
                                              <p:pRg st="2" end="2"/>
                                            </p:txEl>
                                          </p:spTgt>
                                        </p:tgtEl>
                                        <p:attrNameLst>
                                          <p:attrName>ppt_y</p:attrName>
                                        </p:attrNameLst>
                                      </p:cBhvr>
                                      <p:tavLst>
                                        <p:tav tm="0">
                                          <p:val>
                                            <p:strVal val="#ppt_y-0.4"/>
                                          </p:val>
                                        </p:tav>
                                        <p:tav tm="100000">
                                          <p:val>
                                            <p:strVal val="#ppt_y+0.1"/>
                                          </p:val>
                                        </p:tav>
                                      </p:tavLst>
                                    </p:anim>
                                    <p:anim calcmode="lin" valueType="num">
                                      <p:cBhvr>
                                        <p:cTn id="27" dur="1000" accel="100000" fill="hold">
                                          <p:stCondLst>
                                            <p:cond delay="4000"/>
                                          </p:stCondLst>
                                        </p:cTn>
                                        <p:tgtEl>
                                          <p:spTgt spid="6">
                                            <p:txEl>
                                              <p:pRg st="2" end="2"/>
                                            </p:txEl>
                                          </p:spTgt>
                                        </p:tgtEl>
                                        <p:attrNameLst>
                                          <p:attrName>ppt_x</p:attrName>
                                        </p:attrNameLst>
                                      </p:cBhvr>
                                      <p:tavLst>
                                        <p:tav tm="0">
                                          <p:val>
                                            <p:strVal val="#ppt_x-0.05"/>
                                          </p:val>
                                        </p:tav>
                                        <p:tav tm="100000">
                                          <p:val>
                                            <p:strVal val="#ppt_x"/>
                                          </p:val>
                                        </p:tav>
                                      </p:tavLst>
                                    </p:anim>
                                    <p:anim calcmode="lin" valueType="num">
                                      <p:cBhvr>
                                        <p:cTn id="28" dur="1000" accel="100000" fill="hold">
                                          <p:stCondLst>
                                            <p:cond delay="4000"/>
                                          </p:stCondLst>
                                        </p:cTn>
                                        <p:tgtEl>
                                          <p:spTgt spid="6">
                                            <p:txEl>
                                              <p:pRg st="2" end="2"/>
                                            </p:txEl>
                                          </p:spTgt>
                                        </p:tgtEl>
                                        <p:attrNameLst>
                                          <p:attrName>ppt_y</p:attrName>
                                        </p:attrNameLst>
                                      </p:cBhvr>
                                      <p:tavLst>
                                        <p:tav tm="0">
                                          <p:val>
                                            <p:strVal val="#ppt_y+0.1"/>
                                          </p:val>
                                        </p:tav>
                                        <p:tav tm="100000">
                                          <p:val>
                                            <p:strVal val="#ppt_y"/>
                                          </p:val>
                                        </p:tav>
                                      </p:tavLst>
                                    </p:anim>
                                  </p:childTnLst>
                                </p:cTn>
                              </p:par>
                            </p:childTnLst>
                          </p:cTn>
                        </p:par>
                        <p:par>
                          <p:cTn id="29" fill="hold">
                            <p:stCondLst>
                              <p:cond delay="5000"/>
                            </p:stCondLst>
                            <p:childTnLst>
                              <p:par>
                                <p:cTn id="30" presetID="34" presetClass="exit" presetSubtype="0" fill="hold" nodeType="afterEffect">
                                  <p:stCondLst>
                                    <p:cond delay="0"/>
                                  </p:stCondLst>
                                  <p:childTnLst>
                                    <p:anim from="(ppt_x)" to="(ppt_x+1)" calcmode="lin" valueType="num">
                                      <p:cBhvr>
                                        <p:cTn id="31" dur="5000">
                                          <p:stCondLst>
                                            <p:cond delay="0"/>
                                          </p:stCondLst>
                                        </p:cTn>
                                        <p:tgtEl>
                                          <p:spTgt spid="2"/>
                                        </p:tgtEl>
                                        <p:attrNameLst>
                                          <p:attrName>ppt_x</p:attrName>
                                        </p:attrNameLst>
                                      </p:cBhvr>
                                    </p:anim>
                                    <p:anim from="0" to="-1.0" calcmode="lin" valueType="num">
                                      <p:cBhvr>
                                        <p:cTn id="32" dur="1000" accel="50000">
                                          <p:stCondLst>
                                            <p:cond delay="0"/>
                                          </p:stCondLst>
                                        </p:cTn>
                                        <p:tgtEl>
                                          <p:spTgt spid="2"/>
                                        </p:tgtEl>
                                        <p:attrNameLst>
                                          <p:attrName>xshear</p:attrName>
                                        </p:attrNameLst>
                                      </p:cBhvr>
                                    </p:anim>
                                    <p:set>
                                      <p:cBhvr>
                                        <p:cTn id="33" dur="4000">
                                          <p:stCondLst>
                                            <p:cond delay="1000"/>
                                          </p:stCondLst>
                                        </p:cTn>
                                        <p:tgtEl>
                                          <p:spTgt spid="2"/>
                                        </p:tgtEl>
                                        <p:attrNameLst>
                                          <p:attrName>xshear</p:attrName>
                                        </p:attrNameLst>
                                      </p:cBhvr>
                                      <p:to>
                                        <p:strVal val="-1.0"/>
                                      </p:to>
                                    </p:set>
                                    <p:set>
                                      <p:cBhvr>
                                        <p:cTn id="34" dur="1" fill="hold">
                                          <p:stCondLst>
                                            <p:cond delay="49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640px-Manhattan_1931.jpg"/>
          <p:cNvPicPr>
            <a:picLocks noChangeAspect="1" noChangeArrowheads="1"/>
          </p:cNvPicPr>
          <p:nvPr/>
        </p:nvPicPr>
        <p:blipFill>
          <a:blip r:embed="rId2"/>
          <a:srcRect/>
          <a:stretch>
            <a:fillRect/>
          </a:stretch>
        </p:blipFill>
        <p:spPr bwMode="auto">
          <a:xfrm>
            <a:off x="0" y="0"/>
            <a:ext cx="97869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1 Rectángulo"/>
          <p:cNvSpPr>
            <a:spLocks noChangeArrowheads="1"/>
          </p:cNvSpPr>
          <p:nvPr/>
        </p:nvSpPr>
        <p:spPr bwMode="auto">
          <a:xfrm>
            <a:off x="5429250" y="428625"/>
            <a:ext cx="3500438" cy="6186488"/>
          </a:xfrm>
          <a:prstGeom prst="rect">
            <a:avLst/>
          </a:prstGeom>
          <a:noFill/>
          <a:ln w="9525">
            <a:noFill/>
            <a:miter lim="800000"/>
            <a:headEnd/>
            <a:tailEnd/>
          </a:ln>
        </p:spPr>
        <p:txBody>
          <a:bodyPr>
            <a:spAutoFit/>
          </a:bodyPr>
          <a:lstStyle/>
          <a:p>
            <a:pPr algn="ctr"/>
            <a:endParaRPr lang="es-ES" i="1" dirty="0"/>
          </a:p>
          <a:p>
            <a:pPr algn="ctr"/>
            <a:r>
              <a:rPr lang="es-ES" i="1" dirty="0"/>
              <a:t>En todos los medios de comunicación que podáis encontrar algún rastro de información sobre los famosos cocodrilos de Nueva York, os dirán que es imposible que existan cocodrilos en las alcantarillas, esto se trata de una leyenda sin fundamento. No existen cocodrilos en el subsuelo de Nueva York. Es un cuento como el de las Tortugas Ninjas... pero...</a:t>
            </a:r>
            <a:r>
              <a:rPr lang="es-ES" b="1" i="1" dirty="0"/>
              <a:t> Entonces, ¿por qué aparece esta leyenda? ¿Pueden vivir los cocodrilos dentro de las alcantarillas? ¿Son albinos como dice la leyenda? y ¿es cierto que existen? Intentemos contestar estas cuestiones.</a:t>
            </a:r>
            <a:r>
              <a:rPr lang="es-ES" dirty="0"/>
              <a:t/>
            </a:r>
            <a:br>
              <a:rPr lang="es-ES" dirty="0"/>
            </a:br>
            <a:endParaRPr lang="es-ES" dirty="0"/>
          </a:p>
        </p:txBody>
      </p:sp>
      <p:pic>
        <p:nvPicPr>
          <p:cNvPr id="4099" name="Picture 2" descr="C:\Documents and Settings\Dell\Escritorio\cocodrilo-nueva-york.jpg"/>
          <p:cNvPicPr>
            <a:picLocks noChangeAspect="1" noChangeArrowheads="1"/>
          </p:cNvPicPr>
          <p:nvPr/>
        </p:nvPicPr>
        <p:blipFill>
          <a:blip r:embed="rId2"/>
          <a:srcRect/>
          <a:stretch>
            <a:fillRect/>
          </a:stretch>
        </p:blipFill>
        <p:spPr bwMode="auto">
          <a:xfrm>
            <a:off x="0" y="0"/>
            <a:ext cx="5143500" cy="6858000"/>
          </a:xfrm>
          <a:prstGeom prst="rect">
            <a:avLst/>
          </a:prstGeom>
          <a:noFill/>
          <a:ln w="9525">
            <a:noFill/>
            <a:miter lim="800000"/>
            <a:headEnd/>
            <a:tailEnd/>
          </a:ln>
        </p:spPr>
      </p:pic>
      <p:sp>
        <p:nvSpPr>
          <p:cNvPr id="4" name="Rectangle 1"/>
          <p:cNvSpPr/>
          <p:nvPr/>
        </p:nvSpPr>
        <p:spPr>
          <a:xfrm>
            <a:off x="5214942" y="0"/>
            <a:ext cx="3929058" cy="6858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Un-cocodrilo-de-seis-metros-acecha-a-un-turista-en-Nueva-Zelanda-durante-dos-semanas-2.jpg"/>
          <p:cNvPicPr>
            <a:picLocks noChangeAspect="1" noChangeArrowheads="1"/>
          </p:cNvPicPr>
          <p:nvPr/>
        </p:nvPicPr>
        <p:blipFill>
          <a:blip r:embed="rId2"/>
          <a:srcRect/>
          <a:stretch>
            <a:fillRect/>
          </a:stretch>
        </p:blipFill>
        <p:spPr bwMode="auto">
          <a:xfrm>
            <a:off x="0" y="0"/>
            <a:ext cx="9124950" cy="6858000"/>
          </a:xfrm>
          <a:prstGeom prst="rect">
            <a:avLst/>
          </a:prstGeom>
          <a:noFill/>
          <a:ln w="9525">
            <a:noFill/>
            <a:miter lim="800000"/>
            <a:headEnd/>
            <a:tailEnd/>
          </a:ln>
        </p:spPr>
      </p:pic>
      <p:sp>
        <p:nvSpPr>
          <p:cNvPr id="5" name="4 Rectángulo"/>
          <p:cNvSpPr/>
          <p:nvPr/>
        </p:nvSpPr>
        <p:spPr>
          <a:xfrm>
            <a:off x="285720" y="285727"/>
            <a:ext cx="8501122" cy="6357457"/>
          </a:xfrm>
          <a:prstGeom prst="frame">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169988" y="1497013"/>
            <a:ext cx="6769100" cy="3937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par>
                          <p:cTn id="11" fill="hold">
                            <p:stCondLst>
                              <p:cond delay="5000"/>
                            </p:stCondLst>
                            <p:childTnLst>
                              <p:par>
                                <p:cTn id="12" presetID="6" presetClass="emph" presetSubtype="0" fill="hold" nodeType="afterEffect">
                                  <p:stCondLst>
                                    <p:cond delay="0"/>
                                  </p:stCondLst>
                                  <p:childTnLst>
                                    <p:animScale>
                                      <p:cBhvr>
                                        <p:cTn id="13" dur="5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ny cocodrilos.jpg"/>
          <p:cNvPicPr>
            <a:picLocks noChangeAspect="1" noChangeArrowheads="1"/>
          </p:cNvPicPr>
          <p:nvPr/>
        </p:nvPicPr>
        <p:blipFill>
          <a:blip r:embed="rId2"/>
          <a:srcRect/>
          <a:stretch>
            <a:fillRect/>
          </a:stretch>
        </p:blipFill>
        <p:spPr bwMode="auto">
          <a:xfrm>
            <a:off x="0" y="0"/>
            <a:ext cx="91408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ocodrilo-blanco.jpg"/>
          <p:cNvPicPr>
            <a:picLocks noChangeAspect="1" noChangeArrowheads="1"/>
          </p:cNvPicPr>
          <p:nvPr/>
        </p:nvPicPr>
        <p:blipFill>
          <a:blip r:embed="rId2"/>
          <a:srcRect/>
          <a:stretch>
            <a:fillRect/>
          </a:stretch>
        </p:blipFill>
        <p:spPr bwMode="auto">
          <a:xfrm>
            <a:off x="0" y="0"/>
            <a:ext cx="91852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wmplayer 2009-08-30 23-30-40-82_thumb[1].jpg"/>
          <p:cNvPicPr>
            <a:picLocks noChangeAspect="1" noChangeArrowheads="1"/>
          </p:cNvPicPr>
          <p:nvPr/>
        </p:nvPicPr>
        <p:blipFill>
          <a:blip r:embed="rId2"/>
          <a:srcRect/>
          <a:stretch>
            <a:fillRect/>
          </a:stretch>
        </p:blipFill>
        <p:spPr bwMode="auto">
          <a:xfrm>
            <a:off x="0" y="0"/>
            <a:ext cx="9501222" cy="7155732"/>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1 Rectángulo"/>
          <p:cNvSpPr>
            <a:spLocks noChangeArrowheads="1"/>
          </p:cNvSpPr>
          <p:nvPr/>
        </p:nvSpPr>
        <p:spPr bwMode="auto">
          <a:xfrm>
            <a:off x="5214938" y="0"/>
            <a:ext cx="3929062" cy="6740525"/>
          </a:xfrm>
          <a:prstGeom prst="rect">
            <a:avLst/>
          </a:prstGeom>
          <a:noFill/>
          <a:ln w="9525">
            <a:noFill/>
            <a:miter lim="800000"/>
            <a:headEnd/>
            <a:tailEnd/>
          </a:ln>
        </p:spPr>
        <p:txBody>
          <a:bodyPr>
            <a:spAutoFit/>
          </a:bodyPr>
          <a:lstStyle/>
          <a:p>
            <a:pPr algn="ctr"/>
            <a:endParaRPr lang="es-ES" b="1" i="1" dirty="0"/>
          </a:p>
          <a:p>
            <a:pPr algn="ctr"/>
            <a:r>
              <a:rPr lang="es-ES" b="1" i="1" dirty="0"/>
              <a:t>¿Por qué aparece esta leyenda?</a:t>
            </a:r>
            <a:r>
              <a:rPr lang="es-ES" i="1" dirty="0"/>
              <a:t/>
            </a:r>
            <a:br>
              <a:rPr lang="es-ES" i="1" dirty="0"/>
            </a:br>
            <a:r>
              <a:rPr lang="es-ES" i="1" dirty="0"/>
              <a:t>En la década de los 30, en Nueva York surgió una caprichosa moda que consistía en adquirir pequeños caimanes como mascotas y tenerlos en casa. Con el paso de los días, la graciosa mascota se fue convirtiendo en un animal peligroso que no convenía tener en casa. Muchas de estas personas se fue deshaciendo de los cocodrilos tirándolos por el retrete y llegaron a las alcantarillas, allí sobrevivieron y crecieron.</a:t>
            </a:r>
          </a:p>
          <a:p>
            <a:pPr algn="ctr"/>
            <a:r>
              <a:rPr lang="es-ES" i="1" dirty="0"/>
              <a:t>Antes de preguntarnos si un cocodrilo podría vivir en la alcantarilla, conviene saber que las alcantarillas de Nueva York, no son como las de cualquier pueblecito. Estamos hablando de alcantarillas enormes. Con </a:t>
            </a:r>
            <a:r>
              <a:rPr lang="es-ES" i="1" dirty="0" err="1"/>
              <a:t>kilometros</a:t>
            </a:r>
            <a:r>
              <a:rPr lang="es-ES" i="1" dirty="0"/>
              <a:t> de largo, alcantarillas que parecen túneles y que podrían circulas coches.</a:t>
            </a:r>
          </a:p>
        </p:txBody>
      </p:sp>
      <p:pic>
        <p:nvPicPr>
          <p:cNvPr id="10243" name="Picture 2" descr="C:\Documents and Settings\Dell\Escritorio\albino-cocodrilo.jpg"/>
          <p:cNvPicPr>
            <a:picLocks noChangeAspect="1" noChangeArrowheads="1"/>
          </p:cNvPicPr>
          <p:nvPr/>
        </p:nvPicPr>
        <p:blipFill>
          <a:blip r:embed="rId2"/>
          <a:srcRect/>
          <a:stretch>
            <a:fillRect/>
          </a:stretch>
        </p:blipFill>
        <p:spPr bwMode="auto">
          <a:xfrm rot="-5170523">
            <a:off x="759619" y="2932907"/>
            <a:ext cx="3429000" cy="4729162"/>
          </a:xfrm>
          <a:prstGeom prst="rect">
            <a:avLst/>
          </a:prstGeom>
          <a:noFill/>
          <a:ln w="9525">
            <a:noFill/>
            <a:miter lim="800000"/>
            <a:headEnd/>
            <a:tailEnd/>
          </a:ln>
        </p:spPr>
      </p:pic>
      <p:pic>
        <p:nvPicPr>
          <p:cNvPr id="10244" name="Picture 2" descr="C:\Documents and Settings\Dell\Escritorio\1295876212_0.jpg"/>
          <p:cNvPicPr>
            <a:picLocks noChangeAspect="1" noChangeArrowheads="1"/>
          </p:cNvPicPr>
          <p:nvPr/>
        </p:nvPicPr>
        <p:blipFill>
          <a:blip r:embed="rId3"/>
          <a:srcRect/>
          <a:stretch>
            <a:fillRect/>
          </a:stretch>
        </p:blipFill>
        <p:spPr bwMode="auto">
          <a:xfrm rot="648548" flipH="1">
            <a:off x="800100" y="342900"/>
            <a:ext cx="3929063" cy="2808288"/>
          </a:xfrm>
          <a:prstGeom prst="rect">
            <a:avLst/>
          </a:prstGeom>
          <a:noFill/>
          <a:ln w="9525">
            <a:noFill/>
            <a:miter lim="800000"/>
            <a:headEnd/>
            <a:tailEnd/>
          </a:ln>
        </p:spPr>
      </p:pic>
      <p:sp>
        <p:nvSpPr>
          <p:cNvPr id="5" name="Rectangle 1"/>
          <p:cNvSpPr/>
          <p:nvPr/>
        </p:nvSpPr>
        <p:spPr>
          <a:xfrm>
            <a:off x="5214942" y="0"/>
            <a:ext cx="3929058" cy="6858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ny vapor.jpg"/>
          <p:cNvPicPr>
            <a:picLocks noChangeAspect="1" noChangeArrowheads="1"/>
          </p:cNvPicPr>
          <p:nvPr/>
        </p:nvPicPr>
        <p:blipFill>
          <a:blip r:embed="rId2"/>
          <a:srcRect/>
          <a:stretch>
            <a:fillRect/>
          </a:stretch>
        </p:blipFill>
        <p:spPr bwMode="auto">
          <a:xfrm>
            <a:off x="0" y="0"/>
            <a:ext cx="921226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800px-Paris-Egouts-p1010721.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ocodrilo albino.jpg"/>
          <p:cNvPicPr>
            <a:picLocks noChangeAspect="1" noChangeArrowheads="1"/>
          </p:cNvPicPr>
          <p:nvPr/>
        </p:nvPicPr>
        <p:blipFill>
          <a:blip r:embed="rId2"/>
          <a:srcRect/>
          <a:stretch>
            <a:fillRect/>
          </a:stretch>
        </p:blipFill>
        <p:spPr bwMode="auto">
          <a:xfrm>
            <a:off x="0" y="0"/>
            <a:ext cx="912177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ocodrilo_alcantarilla.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oco.jpg"/>
          <p:cNvPicPr>
            <a:picLocks noChangeAspect="1" noChangeArrowheads="1"/>
          </p:cNvPicPr>
          <p:nvPr/>
        </p:nvPicPr>
        <p:blipFill>
          <a:blip r:embed="rId2"/>
          <a:srcRect/>
          <a:stretch>
            <a:fillRect/>
          </a:stretch>
        </p:blipFill>
        <p:spPr bwMode="auto">
          <a:xfrm>
            <a:off x="0" y="0"/>
            <a:ext cx="92043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1 Rectángulo"/>
          <p:cNvSpPr>
            <a:spLocks noChangeArrowheads="1"/>
          </p:cNvSpPr>
          <p:nvPr/>
        </p:nvSpPr>
        <p:spPr bwMode="auto">
          <a:xfrm>
            <a:off x="5000625" y="1428750"/>
            <a:ext cx="3929063" cy="5078413"/>
          </a:xfrm>
          <a:prstGeom prst="rect">
            <a:avLst/>
          </a:prstGeom>
          <a:noFill/>
          <a:ln w="9525">
            <a:noFill/>
            <a:miter lim="800000"/>
            <a:headEnd/>
            <a:tailEnd/>
          </a:ln>
        </p:spPr>
        <p:txBody>
          <a:bodyPr>
            <a:spAutoFit/>
          </a:bodyPr>
          <a:lstStyle/>
          <a:p>
            <a:pPr algn="ctr"/>
            <a:r>
              <a:rPr lang="es-ES" i="1" dirty="0"/>
              <a:t/>
            </a:r>
            <a:br>
              <a:rPr lang="es-ES" i="1" dirty="0"/>
            </a:br>
            <a:endParaRPr lang="es-ES" i="1" dirty="0"/>
          </a:p>
          <a:p>
            <a:pPr algn="ctr"/>
            <a:r>
              <a:rPr lang="es-ES" i="1" dirty="0"/>
              <a:t>El principal motivo por el cual se piensa que no podrían vivir cocodrilos es que morirían en invierno. Los cocodrilos son animales de climas tropicales donde las temperaturas sueles ser suaves y nunca bajan de cero grados. En cambio, el invierno de Nueva York, aun no siendo muy frío suele tener oleadas de frío que pueden hacer descender la temperatura bajo cero e incluso hacer nevar. Pero bajo el suelo, el ambiente no es tan frío en invierno ni tan caluroso en verano, las alcantarillas aíslan de las inclemencias del tiempo.</a:t>
            </a:r>
          </a:p>
        </p:txBody>
      </p:sp>
      <p:pic>
        <p:nvPicPr>
          <p:cNvPr id="16387" name="Picture 2" descr="C:\Documents and Settings\Dell\Escritorio\cocodrilo-albino-en-sioux-city.jpg"/>
          <p:cNvPicPr>
            <a:picLocks noChangeAspect="1" noChangeArrowheads="1"/>
          </p:cNvPicPr>
          <p:nvPr/>
        </p:nvPicPr>
        <p:blipFill>
          <a:blip r:embed="rId2"/>
          <a:srcRect/>
          <a:stretch>
            <a:fillRect/>
          </a:stretch>
        </p:blipFill>
        <p:spPr bwMode="auto">
          <a:xfrm rot="602838">
            <a:off x="3175" y="1787525"/>
            <a:ext cx="4738688" cy="4200525"/>
          </a:xfrm>
          <a:prstGeom prst="rect">
            <a:avLst/>
          </a:prstGeom>
          <a:noFill/>
          <a:ln w="9525">
            <a:noFill/>
            <a:miter lim="800000"/>
            <a:headEnd/>
            <a:tailEnd/>
          </a:ln>
        </p:spPr>
      </p:pic>
      <p:sp>
        <p:nvSpPr>
          <p:cNvPr id="16388" name="3 Rectángulo"/>
          <p:cNvSpPr>
            <a:spLocks noChangeArrowheads="1"/>
          </p:cNvSpPr>
          <p:nvPr/>
        </p:nvSpPr>
        <p:spPr bwMode="auto">
          <a:xfrm>
            <a:off x="857250" y="357188"/>
            <a:ext cx="8001000" cy="954087"/>
          </a:xfrm>
          <a:prstGeom prst="rect">
            <a:avLst/>
          </a:prstGeom>
          <a:noFill/>
          <a:ln w="9525">
            <a:noFill/>
            <a:miter lim="800000"/>
            <a:headEnd/>
            <a:tailEnd/>
          </a:ln>
        </p:spPr>
        <p:txBody>
          <a:bodyPr>
            <a:spAutoFit/>
          </a:bodyPr>
          <a:lstStyle/>
          <a:p>
            <a:pPr algn="ctr"/>
            <a:r>
              <a:rPr lang="es-ES" sz="2800" b="1" i="1"/>
              <a:t>¿Podrían pues vivir bajo el suelo de esta enorme ciudad? Pues mi respuesta es SÍ.</a:t>
            </a:r>
            <a:endParaRPr lang="es-ES" sz="2800" i="1"/>
          </a:p>
        </p:txBody>
      </p:sp>
      <p:sp>
        <p:nvSpPr>
          <p:cNvPr id="5" name="Rectangle 1"/>
          <p:cNvSpPr/>
          <p:nvPr/>
        </p:nvSpPr>
        <p:spPr>
          <a:xfrm>
            <a:off x="5143504" y="1643050"/>
            <a:ext cx="4000496" cy="521495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lapham-sewer_2286155k1.jpg"/>
          <p:cNvPicPr>
            <a:picLocks noChangeAspect="1" noChangeArrowheads="1"/>
          </p:cNvPicPr>
          <p:nvPr/>
        </p:nvPicPr>
        <p:blipFill>
          <a:blip r:embed="rId2"/>
          <a:srcRect/>
          <a:stretch>
            <a:fillRect/>
          </a:stretch>
        </p:blipFill>
        <p:spPr bwMode="auto">
          <a:xfrm>
            <a:off x="0" y="0"/>
            <a:ext cx="92583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cocodrilo-de-la-alcantarilla-de-new-york-city-19690424.jpg"/>
          <p:cNvPicPr>
            <a:picLocks noChangeAspect="1" noChangeArrowheads="1"/>
          </p:cNvPicPr>
          <p:nvPr/>
        </p:nvPicPr>
        <p:blipFill>
          <a:blip r:embed="rId2"/>
          <a:srcRect/>
          <a:stretch>
            <a:fillRect/>
          </a:stretch>
        </p:blipFill>
        <p:spPr bwMode="auto">
          <a:xfrm>
            <a:off x="0" y="0"/>
            <a:ext cx="92392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01.jpg"/>
          <p:cNvPicPr>
            <a:picLocks noChangeAspect="1" noChangeArrowheads="1"/>
          </p:cNvPicPr>
          <p:nvPr/>
        </p:nvPicPr>
        <p:blipFill>
          <a:blip r:embed="rId2"/>
          <a:srcRect l="719" t="1918" r="1439" b="4077"/>
          <a:stretch>
            <a:fillRect/>
          </a:stretch>
        </p:blipFill>
        <p:spPr bwMode="auto">
          <a:xfrm>
            <a:off x="0" y="0"/>
            <a:ext cx="9144000" cy="6858000"/>
          </a:xfrm>
          <a:prstGeom prst="rect">
            <a:avLst/>
          </a:prstGeom>
          <a:noFill/>
          <a:ln w="9525">
            <a:noFill/>
            <a:miter lim="800000"/>
            <a:headEnd/>
            <a:tailEnd/>
          </a:ln>
        </p:spPr>
      </p:pic>
      <p:sp>
        <p:nvSpPr>
          <p:cNvPr id="19459" name="2 Rectángulo"/>
          <p:cNvSpPr>
            <a:spLocks noChangeArrowheads="1"/>
          </p:cNvSpPr>
          <p:nvPr/>
        </p:nvSpPr>
        <p:spPr bwMode="auto">
          <a:xfrm>
            <a:off x="500063" y="285750"/>
            <a:ext cx="8501062" cy="2308225"/>
          </a:xfrm>
          <a:prstGeom prst="rect">
            <a:avLst/>
          </a:prstGeom>
          <a:noFill/>
          <a:ln w="9525">
            <a:noFill/>
            <a:miter lim="800000"/>
            <a:headEnd/>
            <a:tailEnd/>
          </a:ln>
        </p:spPr>
        <p:txBody>
          <a:bodyPr>
            <a:spAutoFit/>
          </a:bodyPr>
          <a:lstStyle/>
          <a:p>
            <a:r>
              <a:rPr lang="es-ES" b="1" i="1">
                <a:solidFill>
                  <a:srgbClr val="FF0000"/>
                </a:solidFill>
              </a:rPr>
              <a:t>¿Son albinos como dice la leyenda?</a:t>
            </a:r>
            <a:r>
              <a:rPr lang="es-ES" i="1">
                <a:solidFill>
                  <a:srgbClr val="FF0000"/>
                </a:solidFill>
              </a:rPr>
              <a:t/>
            </a:r>
            <a:br>
              <a:rPr lang="es-ES" i="1">
                <a:solidFill>
                  <a:srgbClr val="FF0000"/>
                </a:solidFill>
              </a:rPr>
            </a:br>
            <a:r>
              <a:rPr lang="es-ES" i="1">
                <a:solidFill>
                  <a:srgbClr val="FF0000"/>
                </a:solidFill>
              </a:rPr>
              <a:t>Es posible que sean albinos, mejor dichos, que no pierdas la pigmentación por la falta de sol. Por ejemplo se sabe de cucarachas que son blancas totalmente porque nunca les ha dado el sol.</a:t>
            </a:r>
            <a:br>
              <a:rPr lang="es-ES" i="1">
                <a:solidFill>
                  <a:srgbClr val="FF0000"/>
                </a:solidFill>
              </a:rPr>
            </a:br>
            <a:r>
              <a:rPr lang="es-ES" i="1">
                <a:solidFill>
                  <a:srgbClr val="FF0000"/>
                </a:solidFill>
              </a:rPr>
              <a:t>De todas formas, este hecho curioso, </a:t>
            </a:r>
          </a:p>
          <a:p>
            <a:r>
              <a:rPr lang="es-ES" i="1">
                <a:solidFill>
                  <a:srgbClr val="FF0000"/>
                </a:solidFill>
              </a:rPr>
              <a:t>en mi parecer es una señal lógica de </a:t>
            </a:r>
          </a:p>
          <a:p>
            <a:r>
              <a:rPr lang="es-ES" i="1">
                <a:solidFill>
                  <a:srgbClr val="FF0000"/>
                </a:solidFill>
              </a:rPr>
              <a:t>que viven cocodrilos y que además, </a:t>
            </a:r>
          </a:p>
          <a:p>
            <a:r>
              <a:rPr lang="es-ES" i="1">
                <a:solidFill>
                  <a:srgbClr val="FF0000"/>
                </a:solidFill>
              </a:rPr>
              <a:t>han tenido descendencia.</a:t>
            </a:r>
          </a:p>
        </p:txBody>
      </p:sp>
    </p:spTree>
  </p:cSld>
  <p:clrMapOvr>
    <a:masterClrMapping/>
  </p:clrMapOvr>
  <p:transition spd="slow" advTm="36000">
    <p:dissolv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87271077_fce3c71e0f.jpg"/>
          <p:cNvPicPr>
            <a:picLocks noChangeAspect="1" noChangeArrowheads="1"/>
          </p:cNvPicPr>
          <p:nvPr/>
        </p:nvPicPr>
        <p:blipFill>
          <a:blip r:embed="rId2"/>
          <a:srcRect/>
          <a:stretch>
            <a:fillRect/>
          </a:stretch>
        </p:blipFill>
        <p:spPr bwMode="auto">
          <a:xfrm>
            <a:off x="0" y="0"/>
            <a:ext cx="9494838" cy="6858000"/>
          </a:xfrm>
          <a:prstGeom prst="rect">
            <a:avLst/>
          </a:prstGeom>
          <a:noFill/>
          <a:ln w="9525">
            <a:noFill/>
            <a:miter lim="800000"/>
            <a:headEnd/>
            <a:tailEnd/>
          </a:ln>
        </p:spPr>
      </p:pic>
      <p:sp>
        <p:nvSpPr>
          <p:cNvPr id="5" name="4 Rectángulo"/>
          <p:cNvSpPr/>
          <p:nvPr/>
        </p:nvSpPr>
        <p:spPr>
          <a:xfrm>
            <a:off x="285720" y="285727"/>
            <a:ext cx="8501122" cy="6357457"/>
          </a:xfrm>
          <a:prstGeom prst="frame">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169988" y="1497013"/>
            <a:ext cx="6769100" cy="3937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
        <p:nvSpPr>
          <p:cNvPr id="4" name="Rectangle 1"/>
          <p:cNvSpPr/>
          <p:nvPr/>
        </p:nvSpPr>
        <p:spPr>
          <a:xfrm>
            <a:off x="1214414" y="1714488"/>
            <a:ext cx="6769100" cy="3937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xit" presetSubtype="10" fill="hold" nodeType="withEffect">
                                  <p:stCondLst>
                                    <p:cond delay="0"/>
                                  </p:stCondLst>
                                  <p:childTnLst>
                                    <p:animEffect transition="out" filter="checkerboard(across)">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 presetClass="exit" presetSubtype="5" fill="hold" grpId="0" nodeType="withEffect">
                                  <p:stCondLst>
                                    <p:cond delay="0"/>
                                  </p:stCondLst>
                                  <p:childTnLst>
                                    <p:animEffect transition="out" filter="checkerboard(down)">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5" presetClass="exit" presetSubtype="5" fill="hold" grpId="0" nodeType="withEffect">
                                  <p:stCondLst>
                                    <p:cond delay="0"/>
                                  </p:stCondLst>
                                  <p:childTnLst>
                                    <p:animEffect transition="out" filter="checkerboard(down)">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imagesCALADXQJ.jpg"/>
          <p:cNvPicPr>
            <a:picLocks noChangeAspect="1" noChangeArrowheads="1"/>
          </p:cNvPicPr>
          <p:nvPr/>
        </p:nvPicPr>
        <p:blipFill>
          <a:blip r:embed="rId2"/>
          <a:srcRect/>
          <a:stretch>
            <a:fillRect/>
          </a:stretch>
        </p:blipFill>
        <p:spPr bwMode="auto">
          <a:xfrm>
            <a:off x="0" y="0"/>
            <a:ext cx="9144000" cy="70993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ocodrilo-albino-en-sioux-city.jpg"/>
          <p:cNvPicPr>
            <a:picLocks noChangeAspect="1" noChangeArrowheads="1"/>
          </p:cNvPicPr>
          <p:nvPr/>
        </p:nvPicPr>
        <p:blipFill>
          <a:blip r:embed="rId2"/>
          <a:srcRect/>
          <a:stretch>
            <a:fillRect/>
          </a:stretch>
        </p:blipFill>
        <p:spPr bwMode="auto">
          <a:xfrm>
            <a:off x="0" y="0"/>
            <a:ext cx="916305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5429250" y="857250"/>
            <a:ext cx="3357563" cy="4800600"/>
          </a:xfrm>
          <a:prstGeom prst="rect">
            <a:avLst/>
          </a:prstGeom>
          <a:noFill/>
          <a:ln w="9525">
            <a:noFill/>
            <a:miter lim="800000"/>
            <a:headEnd/>
            <a:tailEnd/>
          </a:ln>
        </p:spPr>
        <p:txBody>
          <a:bodyPr>
            <a:spAutoFit/>
          </a:bodyPr>
          <a:lstStyle/>
          <a:p>
            <a:pPr algn="ctr"/>
            <a:r>
              <a:rPr lang="es-ES" b="1" i="1"/>
              <a:t>Pero no solo eso, existe un entramado de tuberías y canalizaciones que distribuyen vapor de agua por toda la ciudad. Un complejo que sirve de calefacción a la ciudad y que mantiene a una temperatura "agradable" el ambiente de las alcantarillas. Seguramente habréis visto alguna imagen de vapor saliendo de alguna tapa de alcantarilla. Se debe a que dentro de las alcantarillas hay más calor que fuera.</a:t>
            </a:r>
            <a:br>
              <a:rPr lang="es-ES" b="1" i="1"/>
            </a:br>
            <a:endParaRPr lang="es-ES" b="1" i="1"/>
          </a:p>
        </p:txBody>
      </p:sp>
      <p:pic>
        <p:nvPicPr>
          <p:cNvPr id="23555" name="Picture 3" descr="C:\Documents and Settings\Dell\Escritorio\47902132.jpg"/>
          <p:cNvPicPr>
            <a:picLocks noChangeAspect="1" noChangeArrowheads="1"/>
          </p:cNvPicPr>
          <p:nvPr/>
        </p:nvPicPr>
        <p:blipFill>
          <a:blip r:embed="rId2" cstate="print"/>
          <a:srcRect/>
          <a:stretch>
            <a:fillRect/>
          </a:stretch>
        </p:blipFill>
        <p:spPr bwMode="auto">
          <a:xfrm>
            <a:off x="0" y="0"/>
            <a:ext cx="5143500" cy="6858000"/>
          </a:xfrm>
          <a:prstGeom prst="rect">
            <a:avLst/>
          </a:prstGeom>
          <a:noFill/>
          <a:ln w="9525">
            <a:noFill/>
            <a:miter lim="800000"/>
            <a:headEnd/>
            <a:tailEnd/>
          </a:ln>
        </p:spPr>
      </p:pic>
      <p:sp>
        <p:nvSpPr>
          <p:cNvPr id="4" name="Rectangle 1"/>
          <p:cNvSpPr/>
          <p:nvPr/>
        </p:nvSpPr>
        <p:spPr>
          <a:xfrm>
            <a:off x="5500694" y="500042"/>
            <a:ext cx="3286148" cy="5786478"/>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2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NY-Dic-04-096.jpg"/>
          <p:cNvPicPr>
            <a:picLocks noChangeAspect="1" noChangeArrowheads="1"/>
          </p:cNvPicPr>
          <p:nvPr/>
        </p:nvPicPr>
        <p:blipFill>
          <a:blip r:embed="rId2"/>
          <a:srcRect/>
          <a:stretch>
            <a:fillRect/>
          </a:stretch>
        </p:blipFill>
        <p:spPr bwMode="auto">
          <a:xfrm>
            <a:off x="0" y="0"/>
            <a:ext cx="91313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vapor-alcantarilla-new-york.jpg"/>
          <p:cNvPicPr>
            <a:picLocks noChangeAspect="1" noChangeArrowheads="1"/>
          </p:cNvPicPr>
          <p:nvPr/>
        </p:nvPicPr>
        <p:blipFill>
          <a:blip r:embed="rId2"/>
          <a:srcRect/>
          <a:stretch>
            <a:fillRect/>
          </a:stretch>
        </p:blipFill>
        <p:spPr bwMode="auto">
          <a:xfrm>
            <a:off x="0" y="0"/>
            <a:ext cx="915828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untitled.bmp"/>
          <p:cNvPicPr>
            <a:picLocks noChangeAspect="1" noChangeArrowheads="1"/>
          </p:cNvPicPr>
          <p:nvPr/>
        </p:nvPicPr>
        <p:blipFill>
          <a:blip r:embed="rId2"/>
          <a:srcRect/>
          <a:stretch>
            <a:fillRect/>
          </a:stretch>
        </p:blipFill>
        <p:spPr bwMode="auto">
          <a:xfrm>
            <a:off x="0" y="0"/>
            <a:ext cx="915511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ocodrilo-blanco.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a19d0ad08ad51ee8e049e5a2b8f7b830.jpg"/>
          <p:cNvPicPr>
            <a:picLocks noChangeAspect="1" noChangeArrowheads="1"/>
          </p:cNvPicPr>
          <p:nvPr/>
        </p:nvPicPr>
        <p:blipFill>
          <a:blip r:embed="rId2"/>
          <a:srcRect/>
          <a:stretch>
            <a:fillRect/>
          </a:stretch>
        </p:blipFill>
        <p:spPr bwMode="auto">
          <a:xfrm>
            <a:off x="0" y="0"/>
            <a:ext cx="92027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imagesCA2BJ1M5.jpg"/>
          <p:cNvPicPr>
            <a:picLocks noChangeAspect="1" noChangeArrowheads="1"/>
          </p:cNvPicPr>
          <p:nvPr/>
        </p:nvPicPr>
        <p:blipFill>
          <a:blip r:embed="rId2"/>
          <a:srcRect/>
          <a:stretch>
            <a:fillRect/>
          </a:stretch>
        </p:blipFill>
        <p:spPr bwMode="auto">
          <a:xfrm>
            <a:off x="0" y="0"/>
            <a:ext cx="9202738"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Rectángulo"/>
          <p:cNvSpPr>
            <a:spLocks noChangeArrowheads="1"/>
          </p:cNvSpPr>
          <p:nvPr/>
        </p:nvSpPr>
        <p:spPr bwMode="auto">
          <a:xfrm>
            <a:off x="4643438" y="0"/>
            <a:ext cx="4500562" cy="7294563"/>
          </a:xfrm>
          <a:prstGeom prst="rect">
            <a:avLst/>
          </a:prstGeom>
          <a:noFill/>
          <a:ln w="9525">
            <a:noFill/>
            <a:miter lim="800000"/>
            <a:headEnd/>
            <a:tailEnd/>
          </a:ln>
        </p:spPr>
        <p:txBody>
          <a:bodyPr>
            <a:spAutoFit/>
          </a:bodyPr>
          <a:lstStyle/>
          <a:p>
            <a:pPr algn="ctr"/>
            <a:endParaRPr lang="es-ES" i="1"/>
          </a:p>
          <a:p>
            <a:pPr algn="ctr"/>
            <a:r>
              <a:rPr lang="es-ES" i="1"/>
              <a:t>Otra objeción que pueden poner las personas que dicen que no pueden sobrevivir, es que morirían a causa de las bacterias y el agua estancada. A estas personas podríamos preguntarles que entonces por qué sí pueden vivir ratas (por ejemplo) y otro animal no. Además, el cocodrilo no es un animal cualquiera, inmunológicamente es 4 veces más resistente que nosotros, las personas. Muchas veces, se ven cocodrilos mutilados que no sufren gangrena ni infección en sus heridas abiertas aun viviendo en agua estancadas y pantanosas. Esto se debe a que el número de glóbulos blancos es 4 veces más alto que el de los humanos.</a:t>
            </a:r>
            <a:br>
              <a:rPr lang="es-ES" i="1"/>
            </a:br>
            <a:r>
              <a:rPr lang="es-ES" i="1"/>
              <a:t/>
            </a:r>
            <a:br>
              <a:rPr lang="es-ES" i="1"/>
            </a:br>
            <a:r>
              <a:rPr lang="es-ES" b="1" i="1"/>
              <a:t>Comida. </a:t>
            </a:r>
            <a:r>
              <a:rPr lang="es-ES" i="1"/>
              <a:t>Dentro de las cloacas no solo existen ratas gordas para alimentarse, sino también los desperdicios de más de 8 millones de personas. Por tanto, comida tienen de sobra.</a:t>
            </a:r>
            <a:r>
              <a:rPr lang="es-ES"/>
              <a:t/>
            </a:r>
            <a:br>
              <a:rPr lang="es-ES"/>
            </a:br>
            <a:endParaRPr lang="es-ES"/>
          </a:p>
        </p:txBody>
      </p:sp>
      <p:pic>
        <p:nvPicPr>
          <p:cNvPr id="28675" name="Picture 2" descr="C:\Documents and Settings\Dell\Escritorio\cocodrilo-albino-en-zoo.jpg"/>
          <p:cNvPicPr>
            <a:picLocks noChangeAspect="1" noChangeArrowheads="1"/>
          </p:cNvPicPr>
          <p:nvPr/>
        </p:nvPicPr>
        <p:blipFill>
          <a:blip r:embed="rId2"/>
          <a:srcRect/>
          <a:stretch>
            <a:fillRect/>
          </a:stretch>
        </p:blipFill>
        <p:spPr bwMode="auto">
          <a:xfrm rot="698094">
            <a:off x="388938" y="1949450"/>
            <a:ext cx="4181475" cy="4287838"/>
          </a:xfrm>
          <a:prstGeom prst="rect">
            <a:avLst/>
          </a:prstGeom>
          <a:noFill/>
          <a:ln w="9525">
            <a:noFill/>
            <a:miter lim="800000"/>
            <a:headEnd/>
            <a:tailEnd/>
          </a:ln>
        </p:spPr>
      </p:pic>
      <p:sp>
        <p:nvSpPr>
          <p:cNvPr id="4" name="Rectangle 1"/>
          <p:cNvSpPr/>
          <p:nvPr/>
        </p:nvSpPr>
        <p:spPr>
          <a:xfrm>
            <a:off x="4714876" y="0"/>
            <a:ext cx="4429124" cy="6858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4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agua-corriendo-cloacas-ccsaby2_0-Jef-Poskanzer.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220120416030108.jpg"/>
          <p:cNvPicPr>
            <a:picLocks noChangeAspect="1" noChangeArrowheads="1"/>
          </p:cNvPicPr>
          <p:nvPr/>
        </p:nvPicPr>
        <p:blipFill>
          <a:blip r:embed="rId2"/>
          <a:srcRect/>
          <a:stretch>
            <a:fillRect/>
          </a:stretch>
        </p:blipFill>
        <p:spPr bwMode="auto">
          <a:xfrm>
            <a:off x="0" y="0"/>
            <a:ext cx="9148763"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357188" y="4000500"/>
            <a:ext cx="8572500" cy="3140075"/>
          </a:xfrm>
          <a:prstGeom prst="rect">
            <a:avLst/>
          </a:prstGeom>
          <a:noFill/>
          <a:ln w="9525">
            <a:noFill/>
            <a:miter lim="800000"/>
            <a:headEnd/>
            <a:tailEnd/>
          </a:ln>
        </p:spPr>
        <p:txBody>
          <a:bodyPr>
            <a:spAutoFit/>
          </a:bodyPr>
          <a:lstStyle/>
          <a:p>
            <a:pPr algn="ctr"/>
            <a:r>
              <a:rPr lang="es-ES" i="1"/>
              <a:t/>
            </a:r>
            <a:br>
              <a:rPr lang="es-ES" i="1"/>
            </a:br>
            <a:r>
              <a:rPr lang="es-ES" b="1" i="1"/>
              <a:t> ¿Es cierto que existen?</a:t>
            </a:r>
            <a:r>
              <a:rPr lang="es-ES" i="1"/>
              <a:t/>
            </a:r>
            <a:br>
              <a:rPr lang="es-ES" i="1"/>
            </a:br>
            <a:r>
              <a:rPr lang="es-ES" i="1"/>
              <a:t>Muchos dirán que no, aunque no veamos motivo alguno por los que no puedan hacerlo. De hecho, lo más fácil es que sí existieran. Algunos podrían decir que hay trabajadores dentro que se dedican a limpiar y a reparar las alcantarillas, y nunca han visto cocodrilos. Yo me pregunto.... eso es verdad? no puede ser que el ayuntamiento de Nueva York trate de ocultar un peligro que se les ha ido de las manos por que no quiere que la gente se asuste y.... de verdad nunca se han visto????? Un gran grupo de testigos  dicen que han visto a estos cocodrilos de las alcantarillas.</a:t>
            </a:r>
            <a:br>
              <a:rPr lang="es-ES" i="1"/>
            </a:br>
            <a:endParaRPr lang="es-ES" i="1"/>
          </a:p>
        </p:txBody>
      </p:sp>
      <p:pic>
        <p:nvPicPr>
          <p:cNvPr id="33795" name="Picture 2" descr="C:\Documents and Settings\Dell\Escritorio\ny cocodrilo.jpg"/>
          <p:cNvPicPr>
            <a:picLocks noChangeAspect="1" noChangeArrowheads="1"/>
          </p:cNvPicPr>
          <p:nvPr/>
        </p:nvPicPr>
        <p:blipFill>
          <a:blip r:embed="rId2"/>
          <a:srcRect/>
          <a:stretch>
            <a:fillRect/>
          </a:stretch>
        </p:blipFill>
        <p:spPr bwMode="auto">
          <a:xfrm>
            <a:off x="1857375" y="0"/>
            <a:ext cx="5572125" cy="4171950"/>
          </a:xfrm>
          <a:prstGeom prst="rect">
            <a:avLst/>
          </a:prstGeom>
          <a:noFill/>
          <a:ln w="9525">
            <a:noFill/>
            <a:miter lim="800000"/>
            <a:headEnd/>
            <a:tailEnd/>
          </a:ln>
        </p:spPr>
      </p:pic>
      <p:sp>
        <p:nvSpPr>
          <p:cNvPr id="4" name="Rectangle 1"/>
          <p:cNvSpPr/>
          <p:nvPr/>
        </p:nvSpPr>
        <p:spPr>
          <a:xfrm>
            <a:off x="0" y="0"/>
            <a:ext cx="9144000" cy="6858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3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TLMD_07_04_12_coco.jpg"/>
          <p:cNvPicPr>
            <a:picLocks noChangeAspect="1" noChangeArrowheads="1"/>
          </p:cNvPicPr>
          <p:nvPr/>
        </p:nvPicPr>
        <p:blipFill>
          <a:blip r:embed="rId2"/>
          <a:srcRect/>
          <a:stretch>
            <a:fillRect/>
          </a:stretch>
        </p:blipFill>
        <p:spPr bwMode="auto">
          <a:xfrm>
            <a:off x="3175" y="0"/>
            <a:ext cx="9140825"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e2809clife-undergrounde2809d-by-tom-otterness.jpg"/>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5000">
    <p:dissolv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Documents and Settings\Dell\Escritorio\Un-cocodrilo-de-seis-metros-acecha-a-un-turista-en-Nueva-Zelanda-durante-dos-semanas-2.jpg"/>
          <p:cNvPicPr>
            <a:picLocks noChangeAspect="1" noChangeArrowheads="1"/>
          </p:cNvPicPr>
          <p:nvPr/>
        </p:nvPicPr>
        <p:blipFill>
          <a:blip r:embed="rId2"/>
          <a:srcRect/>
          <a:stretch>
            <a:fillRect/>
          </a:stretch>
        </p:blipFill>
        <p:spPr bwMode="auto">
          <a:xfrm>
            <a:off x="0" y="0"/>
            <a:ext cx="9124950" cy="6858000"/>
          </a:xfrm>
          <a:prstGeom prst="rect">
            <a:avLst/>
          </a:prstGeom>
          <a:noFill/>
          <a:ln w="9525">
            <a:noFill/>
            <a:miter lim="800000"/>
            <a:headEnd/>
            <a:tailEnd/>
          </a:ln>
        </p:spPr>
      </p:pic>
      <p:sp>
        <p:nvSpPr>
          <p:cNvPr id="5" name="4 Rectángulo"/>
          <p:cNvSpPr/>
          <p:nvPr/>
        </p:nvSpPr>
        <p:spPr>
          <a:xfrm>
            <a:off x="285720" y="285727"/>
            <a:ext cx="8501122" cy="6357457"/>
          </a:xfrm>
          <a:prstGeom prst="frame">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2" name="Rectangle 1"/>
          <p:cNvSpPr/>
          <p:nvPr/>
        </p:nvSpPr>
        <p:spPr>
          <a:xfrm>
            <a:off x="1169988" y="1497013"/>
            <a:ext cx="6769100" cy="3937000"/>
          </a:xfrm>
          <a:prstGeom prst="rect">
            <a:avLst/>
          </a:prstGeom>
          <a:gradFill>
            <a:gsLst>
              <a:gs pos="0">
                <a:schemeClr val="accent1">
                  <a:shade val="30000"/>
                  <a:satMod val="115000"/>
                </a:schemeClr>
              </a:gs>
              <a:gs pos="50000">
                <a:schemeClr val="accent1">
                  <a:shade val="67500"/>
                  <a:satMod val="115000"/>
                </a:schemeClr>
              </a:gs>
              <a:gs pos="100000">
                <a:schemeClr val="accent1">
                  <a:shade val="100000"/>
                  <a:satMod val="115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childTnLst>
                          </p:cTn>
                        </p:par>
                        <p:par>
                          <p:cTn id="11" fill="hold">
                            <p:stCondLst>
                              <p:cond delay="5000"/>
                            </p:stCondLst>
                            <p:childTnLst>
                              <p:par>
                                <p:cTn id="12" presetID="6" presetClass="emph" presetSubtype="0" fill="hold" nodeType="afterEffect">
                                  <p:stCondLst>
                                    <p:cond delay="0"/>
                                  </p:stCondLst>
                                  <p:childTnLst>
                                    <p:animScale>
                                      <p:cBhvr>
                                        <p:cTn id="13" dur="5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1295876212_0.jpg"/>
          <p:cNvPicPr>
            <a:picLocks noChangeAspect="1" noChangeArrowheads="1"/>
          </p:cNvPicPr>
          <p:nvPr/>
        </p:nvPicPr>
        <p:blipFill>
          <a:blip r:embed="rId2"/>
          <a:srcRect/>
          <a:stretch>
            <a:fillRect/>
          </a:stretch>
        </p:blipFill>
        <p:spPr bwMode="auto">
          <a:xfrm>
            <a:off x="-46038" y="0"/>
            <a:ext cx="9190038" cy="6858000"/>
          </a:xfrm>
          <a:prstGeom prst="rect">
            <a:avLst/>
          </a:prstGeom>
          <a:noFill/>
          <a:ln w="9525">
            <a:noFill/>
            <a:miter lim="800000"/>
            <a:headEnd/>
            <a:tailEnd/>
          </a:ln>
        </p:spPr>
      </p:pic>
      <p:sp>
        <p:nvSpPr>
          <p:cNvPr id="6" name="5 Rectángulo"/>
          <p:cNvSpPr/>
          <p:nvPr/>
        </p:nvSpPr>
        <p:spPr>
          <a:xfrm>
            <a:off x="4463892" y="285728"/>
            <a:ext cx="4680108"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36868"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36869"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36870"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36871"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36872" name="Picture 2" descr="CARA"/>
          <p:cNvPicPr>
            <a:picLocks noChangeAspect="1" noChangeArrowheads="1"/>
          </p:cNvPicPr>
          <p:nvPr/>
        </p:nvPicPr>
        <p:blipFill>
          <a:blip r:embed="rId4"/>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786454"/>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
        <p:nvSpPr>
          <p:cNvPr id="12" name="11 Elipse"/>
          <p:cNvSpPr/>
          <p:nvPr/>
        </p:nvSpPr>
        <p:spPr>
          <a:xfrm>
            <a:off x="4929188" y="1714500"/>
            <a:ext cx="71437" cy="4603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CODRILOS EN NEW YORK">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COCODRILOS EN NEW YORK</Template>
  <TotalTime>12</TotalTime>
  <Words>192</Words>
  <Application>Microsoft Office PowerPoint</Application>
  <PresentationFormat>Presentación en pantalla (4:3)</PresentationFormat>
  <Paragraphs>51</Paragraphs>
  <Slides>36</Slides>
  <Notes>0</Notes>
  <HiddenSlides>0</HiddenSlides>
  <MMClips>0</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COCODRILOS EN NEW YORK</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2014-02-02T14:00:10Z</dcterms:created>
  <dcterms:modified xsi:type="dcterms:W3CDTF">2014-02-02T14:12:11Z</dcterms:modified>
</cp:coreProperties>
</file>