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316" r:id="rId2"/>
    <p:sldId id="340" r:id="rId3"/>
    <p:sldId id="339" r:id="rId4"/>
    <p:sldId id="341" r:id="rId5"/>
    <p:sldId id="342" r:id="rId6"/>
    <p:sldId id="343" r:id="rId7"/>
    <p:sldId id="344" r:id="rId8"/>
    <p:sldId id="345" r:id="rId9"/>
    <p:sldId id="350" r:id="rId10"/>
    <p:sldId id="346" r:id="rId11"/>
    <p:sldId id="357" r:id="rId12"/>
    <p:sldId id="375" r:id="rId13"/>
    <p:sldId id="348" r:id="rId14"/>
    <p:sldId id="389" r:id="rId15"/>
    <p:sldId id="390" r:id="rId16"/>
    <p:sldId id="351" r:id="rId17"/>
    <p:sldId id="367" r:id="rId18"/>
    <p:sldId id="352" r:id="rId19"/>
    <p:sldId id="362" r:id="rId20"/>
    <p:sldId id="359" r:id="rId21"/>
    <p:sldId id="353" r:id="rId22"/>
    <p:sldId id="365" r:id="rId23"/>
    <p:sldId id="366" r:id="rId24"/>
    <p:sldId id="356" r:id="rId25"/>
    <p:sldId id="358" r:id="rId26"/>
    <p:sldId id="360" r:id="rId27"/>
    <p:sldId id="361" r:id="rId28"/>
    <p:sldId id="363" r:id="rId29"/>
    <p:sldId id="364" r:id="rId30"/>
    <p:sldId id="368" r:id="rId31"/>
    <p:sldId id="369" r:id="rId32"/>
    <p:sldId id="370" r:id="rId33"/>
    <p:sldId id="371" r:id="rId34"/>
    <p:sldId id="372" r:id="rId35"/>
    <p:sldId id="373" r:id="rId36"/>
    <p:sldId id="374" r:id="rId37"/>
    <p:sldId id="376" r:id="rId38"/>
    <p:sldId id="377" r:id="rId39"/>
    <p:sldId id="349" r:id="rId40"/>
    <p:sldId id="378" r:id="rId41"/>
    <p:sldId id="379" r:id="rId42"/>
    <p:sldId id="380" r:id="rId43"/>
    <p:sldId id="381" r:id="rId44"/>
    <p:sldId id="382" r:id="rId45"/>
    <p:sldId id="383" r:id="rId46"/>
    <p:sldId id="384" r:id="rId47"/>
    <p:sldId id="385" r:id="rId48"/>
    <p:sldId id="386" r:id="rId49"/>
    <p:sldId id="387" r:id="rId50"/>
    <p:sldId id="388" r:id="rId51"/>
    <p:sldId id="338" r:id="rId52"/>
    <p:sldId id="315" r:id="rId5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oOPSkYqbUBEEcb9/Ua7F+A" hashData="/QibwgSxY4V90HK13D/USPmBWu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med" advTm="6000">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med" advTm="6000">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med" advTm="6000">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med" advTm="6000">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med" advTm="6000">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med" advTm="6000">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med" advTm="6000">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med" advTm="6000">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med" advTm="6000">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med" advTm="6000">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med" advTm="6000">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6000">
    <p:newsflash/>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Invierno-mundo-maravilloso-Brillo-Navidad.gif"/>
          <p:cNvPicPr>
            <a:picLocks noChangeAspect="1" noChangeArrowheads="1" noCrop="1"/>
          </p:cNvPicPr>
          <p:nvPr/>
        </p:nvPicPr>
        <p:blipFill>
          <a:blip r:embed="rId3"/>
          <a:srcRect/>
          <a:stretch>
            <a:fillRect/>
          </a:stretch>
        </p:blipFill>
        <p:spPr bwMode="auto">
          <a:xfrm>
            <a:off x="0" y="0"/>
            <a:ext cx="9144000" cy="6879632"/>
          </a:xfrm>
          <a:prstGeom prst="rect">
            <a:avLst/>
          </a:prstGeom>
          <a:noFill/>
        </p:spPr>
      </p:pic>
      <p:sp>
        <p:nvSpPr>
          <p:cNvPr id="6" name="5 Rectángulo"/>
          <p:cNvSpPr/>
          <p:nvPr/>
        </p:nvSpPr>
        <p:spPr>
          <a:xfrm>
            <a:off x="1357290" y="1000108"/>
            <a:ext cx="6143636" cy="4524297"/>
          </a:xfrm>
          <a:prstGeom prst="rect">
            <a:avLst/>
          </a:prstGeom>
        </p:spPr>
        <p:txBody>
          <a:bodyPr wrap="square" lIns="91422" tIns="45711" rIns="91422" bIns="45711">
            <a:spAutoFit/>
          </a:bodyPr>
          <a:lstStyle/>
          <a:p>
            <a:pPr algn="ctr"/>
            <a:r>
              <a:rPr lang="es-ES" sz="9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¿EXISTE</a:t>
            </a:r>
          </a:p>
          <a:p>
            <a:pPr algn="ctr"/>
            <a:r>
              <a:rPr lang="es-ES" sz="9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EL </a:t>
            </a:r>
          </a:p>
          <a:p>
            <a:pPr algn="ctr"/>
            <a:r>
              <a:rPr lang="es-ES" sz="9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YETI?</a:t>
            </a:r>
            <a:endParaRPr lang="es-ES" sz="9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928662" y="5214950"/>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00768"/>
            <a:ext cx="2143140" cy="369332"/>
          </a:xfrm>
          <a:prstGeom prst="rect">
            <a:avLst/>
          </a:prstGeom>
          <a:solidFill>
            <a:srgbClr val="FF33CC"/>
          </a:solidFill>
        </p:spPr>
        <p:txBody>
          <a:bodyPr wrap="square" rtlCol="0">
            <a:spAutoFit/>
          </a:bodyPr>
          <a:lstStyle/>
          <a:p>
            <a:pPr algn="ctr"/>
            <a:r>
              <a:rPr lang="es-ES" b="1" dirty="0" smtClean="0"/>
              <a:t>Ernesto Cortázar</a:t>
            </a:r>
            <a:endParaRPr lang="es-ES" b="1" dirty="0"/>
          </a:p>
        </p:txBody>
      </p:sp>
    </p:spTree>
  </p:cSld>
  <p:clrMapOvr>
    <a:masterClrMapping/>
  </p:clrMapOvr>
  <p:transition spd="med" advTm="15000">
    <p:newsflash/>
    <p:sndAc>
      <p:stSnd loop="1">
        <p:snd r:embed="rId2" name="Ernesto-Cortazar-A-Waltz-Towards-Eternity.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6">
                                            <p:txEl>
                                              <p:pRg st="0" end="0"/>
                                            </p:txEl>
                                          </p:spTgt>
                                        </p:tgtEl>
                                        <p:attrNameLst>
                                          <p:attrName>fill.type</p:attrName>
                                        </p:attrNameLst>
                                      </p:cBhvr>
                                      <p:to>
                                        <p:strVal val="solid"/>
                                      </p:to>
                                    </p:set>
                                  </p:childTnLst>
                                </p:cTn>
                              </p:par>
                            </p:childTnLst>
                          </p:cTn>
                        </p:par>
                        <p:par>
                          <p:cTn id="10" fill="hold">
                            <p:stCondLst>
                              <p:cond delay="4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3" dur="200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200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5" dur="2000"/>
                                        <p:tgtEl>
                                          <p:spTgt spid="6">
                                            <p:txEl>
                                              <p:pRg st="1" end="1"/>
                                            </p:txEl>
                                          </p:spTgt>
                                        </p:tgtEl>
                                        <p:attrNameLst>
                                          <p:attrName>fill.type</p:attrName>
                                        </p:attrNameLst>
                                      </p:cBhvr>
                                      <p:to>
                                        <p:strVal val="solid"/>
                                      </p:to>
                                    </p:set>
                                  </p:childTnLst>
                                </p:cTn>
                              </p:par>
                            </p:childTnLst>
                          </p:cTn>
                        </p:par>
                        <p:par>
                          <p:cTn id="16" fill="hold">
                            <p:stCondLst>
                              <p:cond delay="7000"/>
                            </p:stCondLst>
                            <p:childTnLst>
                              <p:par>
                                <p:cTn id="17" presetID="27" presetClass="entr" presetSubtype="0" fill="hold" nodeType="afterEffect">
                                  <p:stCondLst>
                                    <p:cond delay="0"/>
                                  </p:stCondLst>
                                  <p:iterate type="lt">
                                    <p:tmPct val="50000"/>
                                  </p:iterate>
                                  <p:childTnLst>
                                    <p:set>
                                      <p:cBhvr>
                                        <p:cTn id="18" dur="1" fill="hold">
                                          <p:stCondLst>
                                            <p:cond delay="0"/>
                                          </p:stCondLst>
                                        </p:cTn>
                                        <p:tgtEl>
                                          <p:spTgt spid="6">
                                            <p:txEl>
                                              <p:pRg st="2" end="2"/>
                                            </p:txEl>
                                          </p:spTgt>
                                        </p:tgtEl>
                                        <p:attrNameLst>
                                          <p:attrName>style.visibility</p:attrName>
                                        </p:attrNameLst>
                                      </p:cBhvr>
                                      <p:to>
                                        <p:strVal val="visible"/>
                                      </p:to>
                                    </p:set>
                                    <p:anim calcmode="discrete" valueType="clr">
                                      <p:cBhvr override="childStyle">
                                        <p:cTn id="19" dur="2000"/>
                                        <p:tgtEl>
                                          <p:spTgt spid="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2000"/>
                                        <p:tgtEl>
                                          <p:spTgt spid="6">
                                            <p:txEl>
                                              <p:pRg st="2" end="2"/>
                                            </p:txEl>
                                          </p:spTgt>
                                        </p:tgtEl>
                                        <p:attrNameLst>
                                          <p:attrName>fillcolor</p:attrName>
                                        </p:attrNameLst>
                                      </p:cBhvr>
                                      <p:tavLst>
                                        <p:tav tm="0">
                                          <p:val>
                                            <p:clrVal>
                                              <a:schemeClr val="accent2"/>
                                            </p:clrVal>
                                          </p:val>
                                        </p:tav>
                                        <p:tav tm="50000">
                                          <p:val>
                                            <p:clrVal>
                                              <a:schemeClr val="hlink"/>
                                            </p:clrVal>
                                          </p:val>
                                        </p:tav>
                                      </p:tavLst>
                                    </p:anim>
                                    <p:set>
                                      <p:cBhvr>
                                        <p:cTn id="21" dur="2000"/>
                                        <p:tgtEl>
                                          <p:spTgt spid="6">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p_yeti_forest.jpg"/>
          <p:cNvPicPr>
            <a:picLocks noChangeAspect="1" noChangeArrowheads="1"/>
          </p:cNvPicPr>
          <p:nvPr/>
        </p:nvPicPr>
        <p:blipFill>
          <a:blip r:embed="rId2"/>
          <a:srcRect/>
          <a:stretch>
            <a:fillRect/>
          </a:stretch>
        </p:blipFill>
        <p:spPr bwMode="auto">
          <a:xfrm>
            <a:off x="-285784" y="-609600"/>
            <a:ext cx="9753600" cy="74676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357223" y="-285776"/>
            <a:ext cx="9950973" cy="7358114"/>
          </a:xfrm>
          <a:prstGeom prst="rect">
            <a:avLst/>
          </a:prstGeom>
          <a:noFill/>
        </p:spPr>
      </p:pic>
      <p:sp>
        <p:nvSpPr>
          <p:cNvPr id="4" name="3 Rectángulo"/>
          <p:cNvSpPr/>
          <p:nvPr/>
        </p:nvSpPr>
        <p:spPr>
          <a:xfrm>
            <a:off x="1571604" y="1142984"/>
            <a:ext cx="6215090" cy="4524315"/>
          </a:xfrm>
          <a:prstGeom prst="rect">
            <a:avLst/>
          </a:prstGeom>
        </p:spPr>
        <p:txBody>
          <a:bodyPr wrap="square">
            <a:spAutoFit/>
          </a:bodyPr>
          <a:lstStyle/>
          <a:p>
            <a:r>
              <a:rPr lang="es-ES" sz="2400" dirty="0" smtClean="0">
                <a:latin typeface="Berlin Sans FB Demi" pitchFamily="34" charset="0"/>
              </a:rPr>
              <a:t>El </a:t>
            </a:r>
            <a:r>
              <a:rPr lang="es-ES" sz="2400" b="1" dirty="0" smtClean="0">
                <a:latin typeface="Berlin Sans FB Demi" pitchFamily="34" charset="0"/>
              </a:rPr>
              <a:t>yeti</a:t>
            </a:r>
            <a:r>
              <a:rPr lang="es-ES" sz="2400" dirty="0" smtClean="0">
                <a:latin typeface="Berlin Sans FB Demi" pitchFamily="34" charset="0"/>
              </a:rPr>
              <a:t> o </a:t>
            </a:r>
            <a:r>
              <a:rPr lang="es-ES" sz="2400" b="1" dirty="0" smtClean="0">
                <a:latin typeface="Berlin Sans FB Demi" pitchFamily="34" charset="0"/>
              </a:rPr>
              <a:t>abominable hombre de las nieves</a:t>
            </a:r>
            <a:r>
              <a:rPr lang="es-ES" sz="2400" dirty="0" smtClean="0">
                <a:latin typeface="Berlin Sans FB Demi" pitchFamily="34" charset="0"/>
              </a:rPr>
              <a:t> (o </a:t>
            </a:r>
            <a:r>
              <a:rPr lang="es-ES" sz="2400" b="1" i="1" dirty="0" smtClean="0">
                <a:latin typeface="Berlin Sans FB Demi" pitchFamily="34" charset="0"/>
              </a:rPr>
              <a:t>Migou</a:t>
            </a:r>
            <a:r>
              <a:rPr lang="es-ES" sz="2400" dirty="0" smtClean="0">
                <a:latin typeface="Berlin Sans FB Demi" pitchFamily="34" charset="0"/>
              </a:rPr>
              <a:t> para los tibetanos</a:t>
            </a:r>
            <a:r>
              <a:rPr lang="es-ES" sz="2400" dirty="0">
                <a:latin typeface="Berlin Sans FB Demi" pitchFamily="34" charset="0"/>
              </a:rPr>
              <a:t> </a:t>
            </a:r>
            <a:r>
              <a:rPr lang="es-ES" sz="2400" dirty="0" smtClean="0">
                <a:latin typeface="Berlin Sans FB Demi" pitchFamily="34" charset="0"/>
              </a:rPr>
              <a:t>del Himalaya) podría ser un críptico interpretado como un simio gigante emparentado con el Pie Grande</a:t>
            </a:r>
            <a:r>
              <a:rPr lang="es-ES" sz="2400" dirty="0">
                <a:latin typeface="Berlin Sans FB Demi" pitchFamily="34" charset="0"/>
              </a:rPr>
              <a:t> </a:t>
            </a:r>
            <a:r>
              <a:rPr lang="es-ES" sz="2400" dirty="0" smtClean="0">
                <a:latin typeface="Berlin Sans FB Demi" pitchFamily="34" charset="0"/>
              </a:rPr>
              <a:t> norteamericano. Ante la ausencia total de pruebas, sólo se cuenta con relatos que lo describen como un simio gigante bípedo que se cree está localizado en las zonas boscosas de la cordillera del Himalaya, pero otras fuentes indican que podría ser una variedad de oso albo lanudo similar al Oso polar</a:t>
            </a:r>
            <a:r>
              <a:rPr lang="es-ES" sz="2400" dirty="0">
                <a:latin typeface="Berlin Sans FB Demi" pitchFamily="34" charset="0"/>
              </a:rPr>
              <a:t>.</a:t>
            </a:r>
          </a:p>
        </p:txBody>
      </p:sp>
    </p:spTree>
  </p:cSld>
  <p:clrMapOvr>
    <a:masterClrMapping/>
  </p:clrMapOvr>
  <p:transition spd="med" advTm="2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yeti_templeweb.jpg"/>
          <p:cNvPicPr>
            <a:picLocks noChangeAspect="1" noChangeArrowheads="1"/>
          </p:cNvPicPr>
          <p:nvPr/>
        </p:nvPicPr>
        <p:blipFill>
          <a:blip r:embed="rId2"/>
          <a:srcRect/>
          <a:stretch>
            <a:fillRect/>
          </a:stretch>
        </p:blipFill>
        <p:spPr bwMode="auto">
          <a:xfrm>
            <a:off x="0" y="0"/>
            <a:ext cx="9215467"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428660" y="-500114"/>
            <a:ext cx="9950973" cy="7358114"/>
          </a:xfrm>
          <a:prstGeom prst="rect">
            <a:avLst/>
          </a:prstGeom>
          <a:noFill/>
        </p:spPr>
      </p:pic>
      <p:sp>
        <p:nvSpPr>
          <p:cNvPr id="2" name="1 Rectángulo"/>
          <p:cNvSpPr/>
          <p:nvPr/>
        </p:nvSpPr>
        <p:spPr>
          <a:xfrm>
            <a:off x="1142976" y="857232"/>
            <a:ext cx="7143800" cy="4893647"/>
          </a:xfrm>
          <a:prstGeom prst="rect">
            <a:avLst/>
          </a:prstGeom>
        </p:spPr>
        <p:txBody>
          <a:bodyPr wrap="square">
            <a:spAutoFit/>
          </a:bodyPr>
          <a:lstStyle/>
          <a:p>
            <a:r>
              <a:rPr lang="es-ES" sz="2400" dirty="0" smtClean="0">
                <a:latin typeface="Berlin Sans FB Demi" pitchFamily="34" charset="0"/>
              </a:rPr>
              <a:t>Quienes </a:t>
            </a:r>
            <a:r>
              <a:rPr lang="es-ES" sz="2400" dirty="0" smtClean="0">
                <a:latin typeface="Berlin Sans FB Demi" pitchFamily="34" charset="0"/>
              </a:rPr>
              <a:t>creen en su existencia lo consideran pariente lejano del orangután que habitó en esta cordillera hace millones de años; y que por las características que presentaría, posiblemente esté emparentado con el Pie Grande y el Wendigo. Sin embargo, no existen pruebas concluyentes de la existencia de este primate. Incluso otras investigaciones relacionan al Yeti con los osos. En algunos monasterios de Nepal se conservan restos supuestamente pertenecientes al Yeti, pero que posteriormente se ha demostrado pertenecen a un tipo de cabra local. Por otra parte es muy dudosa la existencia de simios de semejante tamaño. </a:t>
            </a:r>
            <a:endParaRPr lang="es-ES" sz="2400" dirty="0">
              <a:latin typeface="Berlin Sans FB Demi" pitchFamily="34" charset="0"/>
            </a:endParaRPr>
          </a:p>
        </p:txBody>
      </p:sp>
    </p:spTree>
  </p:cSld>
  <p:clrMapOvr>
    <a:masterClrMapping/>
  </p:clrMapOvr>
  <p:transition spd="med" advTm="3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Yeti_HD_v02_.jpg"/>
          <p:cNvPicPr>
            <a:picLocks noChangeAspect="1" noChangeArrowheads="1"/>
          </p:cNvPicPr>
          <p:nvPr/>
        </p:nvPicPr>
        <p:blipFill>
          <a:blip r:embed="rId2"/>
          <a:srcRect/>
          <a:stretch>
            <a:fillRect/>
          </a:stretch>
        </p:blipFill>
        <p:spPr bwMode="auto">
          <a:xfrm>
            <a:off x="-5873750" y="-1098550"/>
            <a:ext cx="18288000" cy="10287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214346" y="-357214"/>
            <a:ext cx="9950973" cy="7358114"/>
          </a:xfrm>
          <a:prstGeom prst="rect">
            <a:avLst/>
          </a:prstGeom>
          <a:noFill/>
        </p:spPr>
      </p:pic>
      <p:sp>
        <p:nvSpPr>
          <p:cNvPr id="2" name="1 Rectángulo"/>
          <p:cNvSpPr/>
          <p:nvPr/>
        </p:nvSpPr>
        <p:spPr>
          <a:xfrm>
            <a:off x="1142976" y="785794"/>
            <a:ext cx="7358114" cy="5139869"/>
          </a:xfrm>
          <a:prstGeom prst="rect">
            <a:avLst/>
          </a:prstGeom>
        </p:spPr>
        <p:txBody>
          <a:bodyPr wrap="square">
            <a:spAutoFit/>
          </a:bodyPr>
          <a:lstStyle/>
          <a:p>
            <a:r>
              <a:rPr lang="es-ES" sz="2400" dirty="0" smtClean="0">
                <a:latin typeface="Berlin Sans FB Demi" pitchFamily="34" charset="0"/>
              </a:rPr>
              <a:t>Hay quienes </a:t>
            </a:r>
            <a:r>
              <a:rPr lang="es-ES" sz="2400" dirty="0" smtClean="0">
                <a:latin typeface="Berlin Sans FB Demi" pitchFamily="34" charset="0"/>
              </a:rPr>
              <a:t>lo niegan, como el paleontólogo Juan Luis Arzuaga, afirman que los primates en general y los simios en particular sólo viven en lugares donde existen frutas todo el año, es decir, en las zonas tropicales. Además no hay primates en las estepas, ni en los pinares mediterráneos, ni en los bosques de coníferas. </a:t>
            </a:r>
          </a:p>
          <a:p>
            <a:endParaRPr lang="es-ES" sz="3200" dirty="0">
              <a:latin typeface="Berlin Sans FB Demi" pitchFamily="34" charset="0"/>
            </a:endParaRPr>
          </a:p>
          <a:p>
            <a:r>
              <a:rPr lang="es-ES" sz="3200" dirty="0" smtClean="0">
                <a:latin typeface="Berlin Sans FB Demi" pitchFamily="34" charset="0"/>
              </a:rPr>
              <a:t>Por otro lado, el montañero, periodista y jurista César Pérez de Tudela afirmó haber avistado a la bajada del Annapurna, en 1973, al yeti.</a:t>
            </a:r>
            <a:endParaRPr lang="es-ES" sz="3200" dirty="0">
              <a:latin typeface="Berlin Sans FB Demi" pitchFamily="34" charset="0"/>
            </a:endParaRPr>
          </a:p>
        </p:txBody>
      </p:sp>
    </p:spTree>
  </p:cSld>
  <p:clrMapOvr>
    <a:masterClrMapping/>
  </p:clrMapOvr>
  <p:transition spd="med" advTm="25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article-2278024-178D6A70000005DC-593_634x424.jpg"/>
          <p:cNvPicPr>
            <a:picLocks noChangeAspect="1" noChangeArrowheads="1"/>
          </p:cNvPicPr>
          <p:nvPr/>
        </p:nvPicPr>
        <p:blipFill>
          <a:blip r:embed="rId2"/>
          <a:srcRect/>
          <a:stretch>
            <a:fillRect/>
          </a:stretch>
        </p:blipFill>
        <p:spPr bwMode="auto">
          <a:xfrm>
            <a:off x="-1" y="0"/>
            <a:ext cx="9186487"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yeti18n-3-web.jpg"/>
          <p:cNvPicPr>
            <a:picLocks noChangeAspect="1" noChangeArrowheads="1"/>
          </p:cNvPicPr>
          <p:nvPr/>
        </p:nvPicPr>
        <p:blipFill>
          <a:blip r:embed="rId2"/>
          <a:srcRect/>
          <a:stretch>
            <a:fillRect/>
          </a:stretch>
        </p:blipFill>
        <p:spPr bwMode="auto">
          <a:xfrm>
            <a:off x="0" y="0"/>
            <a:ext cx="9206829"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26355.jpg"/>
          <p:cNvPicPr>
            <a:picLocks noChangeAspect="1" noChangeArrowheads="1"/>
          </p:cNvPicPr>
          <p:nvPr/>
        </p:nvPicPr>
        <p:blipFill>
          <a:blip r:embed="rId2"/>
          <a:srcRect/>
          <a:stretch>
            <a:fillRect/>
          </a:stretch>
        </p:blipFill>
        <p:spPr bwMode="auto">
          <a:xfrm>
            <a:off x="-647701" y="0"/>
            <a:ext cx="9791701" cy="706755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Yeti-005.jpg"/>
          <p:cNvPicPr>
            <a:picLocks noChangeAspect="1" noChangeArrowheads="1"/>
          </p:cNvPicPr>
          <p:nvPr/>
        </p:nvPicPr>
        <p:blipFill>
          <a:blip r:embed="rId2"/>
          <a:srcRect/>
          <a:stretch>
            <a:fillRect/>
          </a:stretch>
        </p:blipFill>
        <p:spPr bwMode="auto">
          <a:xfrm>
            <a:off x="-1" y="0"/>
            <a:ext cx="9159679"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Yeti en Pais Vasco 2011.jpg"/>
          <p:cNvPicPr>
            <a:picLocks noChangeAspect="1" noChangeArrowheads="1"/>
          </p:cNvPicPr>
          <p:nvPr/>
        </p:nvPicPr>
        <p:blipFill>
          <a:blip r:embed="rId2"/>
          <a:srcRect/>
          <a:stretch>
            <a:fillRect/>
          </a:stretch>
        </p:blipFill>
        <p:spPr bwMode="auto">
          <a:xfrm>
            <a:off x="0" y="0"/>
            <a:ext cx="9144000" cy="664371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800px-Yetiscalp.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1285852" y="5429264"/>
            <a:ext cx="6072214" cy="830997"/>
          </a:xfrm>
          <a:prstGeom prst="rect">
            <a:avLst/>
          </a:prstGeom>
        </p:spPr>
        <p:txBody>
          <a:bodyPr wrap="square">
            <a:spAutoFit/>
          </a:bodyPr>
          <a:lstStyle/>
          <a:p>
            <a:pPr algn="ctr"/>
            <a:r>
              <a:rPr lang="es-ES" sz="2400" b="1" i="1" dirty="0" smtClean="0">
                <a:solidFill>
                  <a:srgbClr val="FF0000"/>
                </a:solidFill>
                <a:latin typeface="Berlin Sans FB Demi" pitchFamily="34" charset="0"/>
              </a:rPr>
              <a:t>Supuesto cuero cabelludo de un Yeti, en el monasterio Khumjung, en Nepal.</a:t>
            </a:r>
            <a:endParaRPr lang="es-ES" sz="2400" b="1" i="1" dirty="0">
              <a:solidFill>
                <a:srgbClr val="FF0000"/>
              </a:solidFill>
              <a:latin typeface="Berlin Sans FB Demi" pitchFamily="34" charset="0"/>
            </a:endParaRPr>
          </a:p>
        </p:txBody>
      </p:sp>
    </p:spTree>
  </p:cSld>
  <p:clrMapOvr>
    <a:masterClrMapping/>
  </p:clrMapOvr>
  <p:transition spd="med" advTm="13000">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nvierno-mundo-maravilloso-Brillo-Navidad.gif"/>
          <p:cNvPicPr>
            <a:picLocks noChangeAspect="1" noChangeArrowheads="1" noCrop="1"/>
          </p:cNvPicPr>
          <p:nvPr/>
        </p:nvPicPr>
        <p:blipFill>
          <a:blip r:embed="rId3"/>
          <a:srcRect/>
          <a:stretch>
            <a:fillRect/>
          </a:stretch>
        </p:blipFill>
        <p:spPr bwMode="auto">
          <a:xfrm>
            <a:off x="-357223" y="-285776"/>
            <a:ext cx="9950973" cy="7358114"/>
          </a:xfrm>
          <a:prstGeom prst="rect">
            <a:avLst/>
          </a:prstGeom>
          <a:noFill/>
        </p:spPr>
      </p:pic>
      <p:sp>
        <p:nvSpPr>
          <p:cNvPr id="2" name="1 Rectángulo"/>
          <p:cNvSpPr/>
          <p:nvPr/>
        </p:nvSpPr>
        <p:spPr>
          <a:xfrm>
            <a:off x="1142976" y="1214422"/>
            <a:ext cx="7072362" cy="4524315"/>
          </a:xfrm>
          <a:prstGeom prst="rect">
            <a:avLst/>
          </a:prstGeom>
        </p:spPr>
        <p:txBody>
          <a:bodyPr wrap="square">
            <a:spAutoFit/>
          </a:bodyPr>
          <a:lstStyle/>
          <a:p>
            <a:r>
              <a:rPr lang="es-ES" sz="2400" dirty="0" smtClean="0">
                <a:latin typeface="Berlin Sans FB Demi" pitchFamily="34" charset="0"/>
              </a:rPr>
              <a:t>En el año 2008, un grupo de investigación japonés encabezado por el científico Yoshiteru Takashi, líder del proyecto Yeti nipón, recorrió durante 42 días la región de alta montaña Dhaulagiri IV dejando constancia de haber fotografiado presuntas huellas de unos 45 cm de longitud del escurridizo primate. Takashi asegura que volverá a Nepal y al Tíbet durante los próximos años y no dejará el proyecto hasta que su grupo obtenga pruebas fehacientes de la existencia del ser legendario más buscado del planeta. El Yeti también es llamado "El Mono </a:t>
            </a:r>
            <a:r>
              <a:rPr lang="es-ES" sz="2400" dirty="0" smtClean="0">
                <a:latin typeface="Berlin Sans FB Demi" pitchFamily="34" charset="0"/>
              </a:rPr>
              <a:t>Dorado“.</a:t>
            </a:r>
            <a:endParaRPr lang="es-ES" sz="2400" dirty="0" smtClean="0">
              <a:latin typeface="Berlin Sans FB Demi" pitchFamily="34" charset="0"/>
            </a:endParaRPr>
          </a:p>
        </p:txBody>
      </p:sp>
    </p:spTree>
  </p:cSld>
  <p:clrMapOvr>
    <a:masterClrMapping/>
  </p:clrMapOvr>
  <p:transition spd="med" advTm="30000">
    <p:newsflash/>
    <p:sndAc>
      <p:stSnd>
        <p:snd r:embed="rId2" name="Ernesto-Cortazar-Around-the-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357223" y="-285776"/>
            <a:ext cx="9950973" cy="7358114"/>
          </a:xfrm>
          <a:prstGeom prst="rect">
            <a:avLst/>
          </a:prstGeom>
          <a:noFill/>
        </p:spPr>
      </p:pic>
      <p:sp>
        <p:nvSpPr>
          <p:cNvPr id="2" name="1 Rectángulo"/>
          <p:cNvSpPr/>
          <p:nvPr/>
        </p:nvSpPr>
        <p:spPr>
          <a:xfrm>
            <a:off x="5500694" y="428604"/>
            <a:ext cx="3357586" cy="6247864"/>
          </a:xfrm>
          <a:prstGeom prst="rect">
            <a:avLst/>
          </a:prstGeom>
        </p:spPr>
        <p:txBody>
          <a:bodyPr wrap="square">
            <a:spAutoFit/>
          </a:bodyPr>
          <a:lstStyle/>
          <a:p>
            <a:r>
              <a:rPr lang="es-ES" sz="2000" dirty="0" smtClean="0">
                <a:latin typeface="Berlin Sans FB Demi" pitchFamily="34" charset="0"/>
              </a:rPr>
              <a:t/>
            </a:r>
            <a:br>
              <a:rPr lang="es-ES" sz="2000" dirty="0" smtClean="0">
                <a:latin typeface="Berlin Sans FB Demi" pitchFamily="34" charset="0"/>
              </a:rPr>
            </a:br>
            <a:r>
              <a:rPr lang="es-ES" sz="2000" dirty="0" smtClean="0">
                <a:latin typeface="Berlin Sans FB Demi" pitchFamily="34" charset="0"/>
              </a:rPr>
              <a:t>Es de notar que en todos los relatos de avistamientos jamás se menciona más de un individuo. Por ello una objeción muy importante es el hecho que la supervivencia de toda especie requiere la existencia de una población de cierto tamaño, con individuos de diversas edades e incluyendo formas juveniles- que jamás se han referido -, lo que hace muy </a:t>
            </a:r>
            <a:r>
              <a:rPr lang="es-ES" sz="2000" dirty="0" smtClean="0">
                <a:latin typeface="Berlin Sans FB Demi" pitchFamily="34" charset="0"/>
              </a:rPr>
              <a:t>difícil </a:t>
            </a:r>
            <a:r>
              <a:rPr lang="es-ES" sz="2000" dirty="0" smtClean="0">
                <a:latin typeface="Berlin Sans FB Demi" pitchFamily="34" charset="0"/>
              </a:rPr>
              <a:t>justificar un ocultamiento de tal población por un tiempo prolongado, como se asevera.</a:t>
            </a:r>
            <a:endParaRPr lang="es-ES" sz="2000" dirty="0">
              <a:latin typeface="Berlin Sans FB Demi" pitchFamily="34" charset="0"/>
            </a:endParaRPr>
          </a:p>
        </p:txBody>
      </p:sp>
      <p:pic>
        <p:nvPicPr>
          <p:cNvPr id="3" name="Picture 2" descr="C:\Documents and Settings\Dell\Escritorio\yeti_214x320.jpg"/>
          <p:cNvPicPr>
            <a:picLocks noChangeAspect="1" noChangeArrowheads="1"/>
          </p:cNvPicPr>
          <p:nvPr/>
        </p:nvPicPr>
        <p:blipFill>
          <a:blip r:embed="rId3"/>
          <a:srcRect/>
          <a:stretch>
            <a:fillRect/>
          </a:stretch>
        </p:blipFill>
        <p:spPr bwMode="auto">
          <a:xfrm>
            <a:off x="0" y="0"/>
            <a:ext cx="5072066" cy="7050282"/>
          </a:xfrm>
          <a:prstGeom prst="rect">
            <a:avLst/>
          </a:prstGeom>
          <a:noFill/>
        </p:spPr>
      </p:pic>
    </p:spTree>
  </p:cSld>
  <p:clrMapOvr>
    <a:masterClrMapping/>
  </p:clrMapOvr>
  <p:transition spd="med" advTm="25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yeti.jpg"/>
          <p:cNvPicPr>
            <a:picLocks noChangeAspect="1" noChangeArrowheads="1"/>
          </p:cNvPicPr>
          <p:nvPr/>
        </p:nvPicPr>
        <p:blipFill>
          <a:blip r:embed="rId2"/>
          <a:srcRect/>
          <a:stretch>
            <a:fillRect/>
          </a:stretch>
        </p:blipFill>
        <p:spPr bwMode="auto">
          <a:xfrm>
            <a:off x="0" y="0"/>
            <a:ext cx="9525000"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yetiYYYY.jpg"/>
          <p:cNvPicPr>
            <a:picLocks noChangeAspect="1" noChangeArrowheads="1"/>
          </p:cNvPicPr>
          <p:nvPr/>
        </p:nvPicPr>
        <p:blipFill>
          <a:blip r:embed="rId2"/>
          <a:srcRect/>
          <a:stretch>
            <a:fillRect/>
          </a:stretch>
        </p:blipFill>
        <p:spPr bwMode="auto">
          <a:xfrm>
            <a:off x="-1" y="0"/>
            <a:ext cx="9130471"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214346" y="-357214"/>
            <a:ext cx="9950973" cy="7358114"/>
          </a:xfrm>
          <a:prstGeom prst="rect">
            <a:avLst/>
          </a:prstGeom>
          <a:noFill/>
        </p:spPr>
      </p:pic>
      <p:sp>
        <p:nvSpPr>
          <p:cNvPr id="2" name="1 Rectángulo"/>
          <p:cNvSpPr/>
          <p:nvPr/>
        </p:nvSpPr>
        <p:spPr>
          <a:xfrm>
            <a:off x="642910" y="928670"/>
            <a:ext cx="7715304" cy="5016758"/>
          </a:xfrm>
          <a:prstGeom prst="rect">
            <a:avLst/>
          </a:prstGeom>
        </p:spPr>
        <p:txBody>
          <a:bodyPr wrap="square">
            <a:spAutoFit/>
          </a:bodyPr>
          <a:lstStyle/>
          <a:p>
            <a:r>
              <a:rPr lang="es-ES" sz="2000" dirty="0" smtClean="0">
                <a:latin typeface="Berlin Sans FB Demi" pitchFamily="34" charset="0"/>
              </a:rPr>
              <a:t>En algunos monasterios de Nepal se conservan restos supuestamente pertenecientes al Yeti, pero que posteriormente se ha demostrado pertenecen a una especie de cabra local. Por otra parte es muy dudosa la existencia de simios de semejante tamaño. En los monasterios budistas de Khumjung, Pangboche y Namché Bazaar, en Nepal, se dice que conservan como reliquias los cueros cabelludos o escalpos de Yetis (además de una supuesta mano incorrupta en el de Pangboche). En 1961, tras un estudio efectuado de la cabellera de Khumjung, se dio a conocer que pertenecía a otra especie de animal, un pariente del rebeco, el serau del Himalaya (</a:t>
            </a:r>
            <a:r>
              <a:rPr lang="es-ES" sz="2000" i="1" dirty="0" smtClean="0">
                <a:latin typeface="Berlin Sans FB Demi" pitchFamily="34" charset="0"/>
              </a:rPr>
              <a:t>Capricornis thar</a:t>
            </a:r>
            <a:r>
              <a:rPr lang="es-ES" sz="2000" dirty="0" smtClean="0">
                <a:latin typeface="Berlin Sans FB Demi" pitchFamily="34" charset="0"/>
              </a:rPr>
              <a:t>) y no un primate desconocido. El objeto en cuestión, es un tipo de caperuza que suelen utilizar los monjes en las danzas rituales. La de los otros monasterios </a:t>
            </a:r>
            <a:r>
              <a:rPr lang="es-ES" sz="2000" dirty="0" err="1" smtClean="0">
                <a:latin typeface="Berlin Sans FB Demi" pitchFamily="34" charset="0"/>
              </a:rPr>
              <a:t>estabán</a:t>
            </a:r>
            <a:r>
              <a:rPr lang="es-ES" sz="2000" dirty="0" smtClean="0">
                <a:latin typeface="Berlin Sans FB Demi" pitchFamily="34" charset="0"/>
              </a:rPr>
              <a:t> igualmente confeccionadas. Estos artilugios se veneran y son considerados auténticas reliquias por parte de los monjes del monasterio porque son antiguos, tienen más de trescientos años.</a:t>
            </a:r>
            <a:endParaRPr lang="es-ES" sz="2000" dirty="0">
              <a:latin typeface="Berlin Sans FB Demi" pitchFamily="34" charset="0"/>
            </a:endParaRPr>
          </a:p>
        </p:txBody>
      </p:sp>
    </p:spTree>
  </p:cSld>
  <p:clrMapOvr>
    <a:masterClrMapping/>
  </p:clrMapOvr>
  <p:transition spd="med" advTm="4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imagesCADJ5DG2.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002ksp9g.jpg"/>
          <p:cNvPicPr>
            <a:picLocks noChangeAspect="1" noChangeArrowheads="1"/>
          </p:cNvPicPr>
          <p:nvPr/>
        </p:nvPicPr>
        <p:blipFill>
          <a:blip r:embed="rId2"/>
          <a:srcRect/>
          <a:stretch>
            <a:fillRect/>
          </a:stretch>
        </p:blipFill>
        <p:spPr bwMode="auto">
          <a:xfrm>
            <a:off x="0" y="0"/>
            <a:ext cx="9230485" cy="735809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357223" y="-285776"/>
            <a:ext cx="9950973" cy="7358114"/>
          </a:xfrm>
          <a:prstGeom prst="rect">
            <a:avLst/>
          </a:prstGeom>
          <a:noFill/>
        </p:spPr>
      </p:pic>
      <p:sp>
        <p:nvSpPr>
          <p:cNvPr id="2" name="1 Rectángulo"/>
          <p:cNvSpPr/>
          <p:nvPr/>
        </p:nvSpPr>
        <p:spPr>
          <a:xfrm>
            <a:off x="5643570" y="571480"/>
            <a:ext cx="3500430" cy="5632311"/>
          </a:xfrm>
          <a:prstGeom prst="rect">
            <a:avLst/>
          </a:prstGeom>
        </p:spPr>
        <p:txBody>
          <a:bodyPr wrap="square">
            <a:spAutoFit/>
          </a:bodyPr>
          <a:lstStyle/>
          <a:p>
            <a:r>
              <a:rPr lang="es-ES" sz="2400" dirty="0" smtClean="0">
                <a:latin typeface="Berlin Sans FB Demi" pitchFamily="34" charset="0"/>
              </a:rPr>
              <a:t>El chuchuna es la versión rusa del Yeti. Habitaría supuestamente en el frío eterno de Siberia</a:t>
            </a:r>
            <a:r>
              <a:rPr lang="es-ES" sz="2400" dirty="0">
                <a:latin typeface="Berlin Sans FB Demi" pitchFamily="34" charset="0"/>
              </a:rPr>
              <a:t> </a:t>
            </a:r>
            <a:r>
              <a:rPr lang="es-ES" sz="2400" dirty="0" smtClean="0">
                <a:latin typeface="Berlin Sans FB Demi" pitchFamily="34" charset="0"/>
              </a:rPr>
              <a:t>y, al igual que del Yeti y del Pie Grande, se dice que sería muy difícil verlo. S. Nikolaye propuso como explicación que los chuchunas serían unos de los últimos sobrevivientes de los aborígenes.</a:t>
            </a:r>
            <a:endParaRPr lang="es-ES" sz="2400" dirty="0">
              <a:latin typeface="Berlin Sans FB Demi" pitchFamily="34" charset="0"/>
            </a:endParaRPr>
          </a:p>
        </p:txBody>
      </p:sp>
      <p:pic>
        <p:nvPicPr>
          <p:cNvPr id="3" name="Picture 2" descr="C:\Documents and Settings\Dell\Escritorio\1.jpg"/>
          <p:cNvPicPr>
            <a:picLocks noChangeAspect="1" noChangeArrowheads="1"/>
          </p:cNvPicPr>
          <p:nvPr/>
        </p:nvPicPr>
        <p:blipFill>
          <a:blip r:embed="rId3"/>
          <a:srcRect/>
          <a:stretch>
            <a:fillRect/>
          </a:stretch>
        </p:blipFill>
        <p:spPr bwMode="auto">
          <a:xfrm>
            <a:off x="0" y="-1"/>
            <a:ext cx="5429256" cy="6920421"/>
          </a:xfrm>
          <a:prstGeom prst="rect">
            <a:avLst/>
          </a:prstGeom>
          <a:noFill/>
        </p:spPr>
      </p:pic>
    </p:spTree>
  </p:cSld>
  <p:clrMapOvr>
    <a:masterClrMapping/>
  </p:clrMapOvr>
  <p:transition spd="med" advTm="24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HuellaYeti1.jpg"/>
          <p:cNvPicPr>
            <a:picLocks noChangeAspect="1" noChangeArrowheads="1"/>
          </p:cNvPicPr>
          <p:nvPr/>
        </p:nvPicPr>
        <p:blipFill>
          <a:blip r:embed="rId2"/>
          <a:srcRect/>
          <a:stretch>
            <a:fillRect/>
          </a:stretch>
        </p:blipFill>
        <p:spPr bwMode="auto">
          <a:xfrm>
            <a:off x="0" y="0"/>
            <a:ext cx="9550075"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Yeti_1.jpg"/>
          <p:cNvPicPr>
            <a:picLocks noChangeAspect="1" noChangeArrowheads="1"/>
          </p:cNvPicPr>
          <p:nvPr/>
        </p:nvPicPr>
        <p:blipFill>
          <a:blip r:embed="rId2"/>
          <a:srcRect/>
          <a:stretch>
            <a:fillRect/>
          </a:stretch>
        </p:blipFill>
        <p:spPr bwMode="auto">
          <a:xfrm>
            <a:off x="-1" y="0"/>
            <a:ext cx="9203961"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214346" y="-357214"/>
            <a:ext cx="9950973" cy="7358114"/>
          </a:xfrm>
          <a:prstGeom prst="rect">
            <a:avLst/>
          </a:prstGeom>
          <a:noFill/>
        </p:spPr>
      </p:pic>
      <p:sp>
        <p:nvSpPr>
          <p:cNvPr id="2" name="1 Rectángulo"/>
          <p:cNvSpPr/>
          <p:nvPr/>
        </p:nvSpPr>
        <p:spPr>
          <a:xfrm>
            <a:off x="642910" y="428604"/>
            <a:ext cx="8501090" cy="5940088"/>
          </a:xfrm>
          <a:prstGeom prst="rect">
            <a:avLst/>
          </a:prstGeom>
        </p:spPr>
        <p:txBody>
          <a:bodyPr wrap="square">
            <a:spAutoFit/>
          </a:bodyPr>
          <a:lstStyle/>
          <a:p>
            <a:r>
              <a:rPr lang="es-ES" sz="2000" b="1" dirty="0">
                <a:latin typeface="Berlin Sans FB Demi" pitchFamily="34" charset="0"/>
              </a:rPr>
              <a:t>Bryan Sykes, un profesor de genética humana de la Universidad de Oxford, afirma haber resuelto el misterio que rodea a Yeti, una criatura también conocida como el Pie Grande o el Abominable Hombre de las Nieves.</a:t>
            </a:r>
            <a:br>
              <a:rPr lang="es-ES" sz="2000" b="1" dirty="0">
                <a:latin typeface="Berlin Sans FB Demi" pitchFamily="34" charset="0"/>
              </a:rPr>
            </a:br>
            <a:r>
              <a:rPr lang="es-ES" sz="2000" dirty="0">
                <a:latin typeface="Berlin Sans FB Demi" pitchFamily="34" charset="0"/>
              </a:rPr>
              <a:t/>
            </a:r>
            <a:br>
              <a:rPr lang="es-ES" sz="2000" dirty="0">
                <a:latin typeface="Berlin Sans FB Demi" pitchFamily="34" charset="0"/>
              </a:rPr>
            </a:br>
            <a:r>
              <a:rPr lang="es-ES" sz="2000" dirty="0">
                <a:latin typeface="Berlin Sans FB Demi" pitchFamily="34" charset="0"/>
              </a:rPr>
              <a:t>En pocas palabras, el investigador afirma que, después de analizar unos pelos de Yeti supuestamente encontrados en el Himalaya, llegó a la conclusión de que, lejos de ser un producto de la imaginación de la gente, esta criatura es probablemente un cruce entre un oso polar y un oso pardo. </a:t>
            </a:r>
            <a:br>
              <a:rPr lang="es-ES" sz="2000" dirty="0">
                <a:latin typeface="Berlin Sans FB Demi" pitchFamily="34" charset="0"/>
              </a:rPr>
            </a:br>
            <a:r>
              <a:rPr lang="es-ES" sz="2000" dirty="0">
                <a:latin typeface="Berlin Sans FB Demi" pitchFamily="34" charset="0"/>
              </a:rPr>
              <a:t/>
            </a:r>
            <a:br>
              <a:rPr lang="es-ES" sz="2000" dirty="0">
                <a:latin typeface="Berlin Sans FB Demi" pitchFamily="34" charset="0"/>
              </a:rPr>
            </a:br>
            <a:r>
              <a:rPr lang="es-ES" sz="2000" dirty="0">
                <a:latin typeface="Berlin Sans FB Demi" pitchFamily="34" charset="0"/>
              </a:rPr>
              <a:t>Por otro lado, dado que las muestras de pelo coinciden con las de una especie de oso polar que vivió en la Tierra hace unos 120.000 años, es posible que Yeti sea un descendiente del antepasado del actual oso polar. </a:t>
            </a:r>
            <a:br>
              <a:rPr lang="es-ES" sz="2000" dirty="0">
                <a:latin typeface="Berlin Sans FB Demi" pitchFamily="34" charset="0"/>
              </a:rPr>
            </a:br>
            <a:r>
              <a:rPr lang="es-ES" sz="2000" dirty="0">
                <a:latin typeface="Berlin Sans FB Demi" pitchFamily="34" charset="0"/>
              </a:rPr>
              <a:t/>
            </a:r>
            <a:br>
              <a:rPr lang="es-ES" sz="2000" dirty="0">
                <a:latin typeface="Berlin Sans FB Demi" pitchFamily="34" charset="0"/>
              </a:rPr>
            </a:br>
            <a:r>
              <a:rPr lang="es-ES" sz="2000" dirty="0">
                <a:latin typeface="Berlin Sans FB Demi" pitchFamily="34" charset="0"/>
              </a:rPr>
              <a:t>“Este oso, que nadie ha visto con vida, podría todavía estar ahí. Sería una especie de híbrido y, si su comportamiento es diferente al de osos normales, como dicen los relatos, creo que eso bien podría ser la fuente del misterio y de la </a:t>
            </a:r>
            <a:r>
              <a:rPr lang="es-ES" sz="2000" dirty="0" smtClean="0">
                <a:latin typeface="Berlin Sans FB Demi" pitchFamily="34" charset="0"/>
              </a:rPr>
              <a:t>leyenda“.</a:t>
            </a:r>
            <a:endParaRPr lang="es-ES" sz="2000" dirty="0">
              <a:latin typeface="Berlin Sans FB Demi" pitchFamily="34" charset="0"/>
            </a:endParaRPr>
          </a:p>
        </p:txBody>
      </p:sp>
    </p:spTree>
  </p:cSld>
  <p:clrMapOvr>
    <a:masterClrMapping/>
  </p:clrMapOvr>
  <p:transition spd="med" advTm="43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yeti_1.jpg"/>
          <p:cNvPicPr>
            <a:picLocks noChangeAspect="1" noChangeArrowheads="1"/>
          </p:cNvPicPr>
          <p:nvPr/>
        </p:nvPicPr>
        <p:blipFill>
          <a:blip r:embed="rId2"/>
          <a:srcRect/>
          <a:stretch>
            <a:fillRect/>
          </a:stretch>
        </p:blipFill>
        <p:spPr bwMode="auto">
          <a:xfrm>
            <a:off x="0" y="0"/>
            <a:ext cx="9207336"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A9WE1XUCQAAamNS.jpg"/>
          <p:cNvPicPr>
            <a:picLocks noChangeAspect="1" noChangeArrowheads="1"/>
          </p:cNvPicPr>
          <p:nvPr/>
        </p:nvPicPr>
        <p:blipFill>
          <a:blip r:embed="rId2"/>
          <a:srcRect/>
          <a:stretch>
            <a:fillRect/>
          </a:stretch>
        </p:blipFill>
        <p:spPr bwMode="auto">
          <a:xfrm>
            <a:off x="-609601" y="0"/>
            <a:ext cx="9753601"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close-up-of-yeti-nest.jpg"/>
          <p:cNvPicPr>
            <a:picLocks noChangeAspect="1" noChangeArrowheads="1"/>
          </p:cNvPicPr>
          <p:nvPr/>
        </p:nvPicPr>
        <p:blipFill>
          <a:blip r:embed="rId2"/>
          <a:srcRect/>
          <a:stretch>
            <a:fillRect/>
          </a:stretch>
        </p:blipFill>
        <p:spPr bwMode="auto">
          <a:xfrm>
            <a:off x="0" y="214290"/>
            <a:ext cx="9615524" cy="7205634"/>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P3247280.jpg"/>
          <p:cNvPicPr>
            <a:picLocks noChangeAspect="1" noChangeArrowheads="1"/>
          </p:cNvPicPr>
          <p:nvPr/>
        </p:nvPicPr>
        <p:blipFill>
          <a:blip r:embed="rId2"/>
          <a:srcRect/>
          <a:stretch>
            <a:fillRect/>
          </a:stretch>
        </p:blipFill>
        <p:spPr bwMode="auto">
          <a:xfrm>
            <a:off x="-428660" y="-457201"/>
            <a:ext cx="9753601" cy="7315201"/>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2013_10_17_PHOTO-0051f0b638b48ee3d99b652ab7b5fcd5-1382023980-87.jpg"/>
          <p:cNvPicPr>
            <a:picLocks noChangeAspect="1" noChangeArrowheads="1"/>
          </p:cNvPicPr>
          <p:nvPr/>
        </p:nvPicPr>
        <p:blipFill>
          <a:blip r:embed="rId2"/>
          <a:srcRect/>
          <a:stretch>
            <a:fillRect/>
          </a:stretch>
        </p:blipFill>
        <p:spPr bwMode="auto">
          <a:xfrm>
            <a:off x="0" y="0"/>
            <a:ext cx="9211414"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YetiNepal-1.jpg"/>
          <p:cNvPicPr>
            <a:picLocks noChangeAspect="1" noChangeArrowheads="1"/>
          </p:cNvPicPr>
          <p:nvPr/>
        </p:nvPicPr>
        <p:blipFill>
          <a:blip r:embed="rId2"/>
          <a:srcRect/>
          <a:stretch>
            <a:fillRect/>
          </a:stretch>
        </p:blipFill>
        <p:spPr bwMode="auto">
          <a:xfrm>
            <a:off x="-1" y="0"/>
            <a:ext cx="9199085"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Oculto-arbustos-Yeti-montanas-Siberia_TINIMA20131017_0888_1.jpg"/>
          <p:cNvPicPr>
            <a:picLocks noChangeAspect="1" noChangeArrowheads="1"/>
          </p:cNvPicPr>
          <p:nvPr/>
        </p:nvPicPr>
        <p:blipFill>
          <a:blip r:embed="rId3"/>
          <a:srcRect/>
          <a:stretch>
            <a:fillRect/>
          </a:stretch>
        </p:blipFill>
        <p:spPr bwMode="auto">
          <a:xfrm>
            <a:off x="0" y="0"/>
            <a:ext cx="9161881" cy="6858000"/>
          </a:xfrm>
          <a:prstGeom prst="rect">
            <a:avLst/>
          </a:prstGeom>
          <a:noFill/>
        </p:spPr>
      </p:pic>
    </p:spTree>
  </p:cSld>
  <p:clrMapOvr>
    <a:masterClrMapping/>
  </p:clrMapOvr>
  <p:transition spd="med" advTm="6000">
    <p:newsflash/>
    <p:sndAc>
      <p:stSnd>
        <p:snd r:embed="rId2" name="Ernesto-Cortazar-Corazon-Solitario.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elder_yeti___on_iceland_by_executex-d6h9yqt.jpg"/>
          <p:cNvPicPr>
            <a:picLocks noChangeAspect="1" noChangeArrowheads="1"/>
          </p:cNvPicPr>
          <p:nvPr/>
        </p:nvPicPr>
        <p:blipFill>
          <a:blip r:embed="rId2"/>
          <a:srcRect/>
          <a:stretch>
            <a:fillRect/>
          </a:stretch>
        </p:blipFill>
        <p:spPr bwMode="auto">
          <a:xfrm>
            <a:off x="0" y="0"/>
            <a:ext cx="9858375" cy="7343775"/>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yeti-02.jpg"/>
          <p:cNvPicPr>
            <a:picLocks noChangeAspect="1" noChangeArrowheads="1"/>
          </p:cNvPicPr>
          <p:nvPr/>
        </p:nvPicPr>
        <p:blipFill>
          <a:blip r:embed="rId2"/>
          <a:srcRect/>
          <a:stretch>
            <a:fillRect/>
          </a:stretch>
        </p:blipFill>
        <p:spPr bwMode="auto">
          <a:xfrm>
            <a:off x="-1" y="0"/>
            <a:ext cx="9146619"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357223" y="-285776"/>
            <a:ext cx="9950973" cy="7358114"/>
          </a:xfrm>
          <a:prstGeom prst="rect">
            <a:avLst/>
          </a:prstGeom>
          <a:noFill/>
        </p:spPr>
      </p:pic>
      <p:pic>
        <p:nvPicPr>
          <p:cNvPr id="5122" name="Picture 2" descr="C:\Documents and Settings\Dell\Escritorio\B5bugerbear.jpg"/>
          <p:cNvPicPr>
            <a:picLocks noChangeAspect="1" noChangeArrowheads="1"/>
          </p:cNvPicPr>
          <p:nvPr/>
        </p:nvPicPr>
        <p:blipFill>
          <a:blip r:embed="rId3"/>
          <a:srcRect/>
          <a:stretch>
            <a:fillRect/>
          </a:stretch>
        </p:blipFill>
        <p:spPr bwMode="auto">
          <a:xfrm>
            <a:off x="1714480" y="0"/>
            <a:ext cx="5286412" cy="6822725"/>
          </a:xfrm>
          <a:prstGeom prst="rect">
            <a:avLst/>
          </a:prstGeom>
          <a:noFill/>
        </p:spPr>
      </p:pic>
    </p:spTree>
  </p:cSld>
  <p:clrMapOvr>
    <a:masterClrMapping/>
  </p:clrMapOvr>
  <p:transition spd="med" advTm="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yetiGG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357223" y="-285776"/>
            <a:ext cx="9950973" cy="7358114"/>
          </a:xfrm>
          <a:prstGeom prst="rect">
            <a:avLst/>
          </a:prstGeom>
          <a:noFill/>
        </p:spPr>
      </p:pic>
      <p:pic>
        <p:nvPicPr>
          <p:cNvPr id="30722" name="Picture 2" descr="C:\Documents and Settings\Dell\Escritorio\original.jpg"/>
          <p:cNvPicPr>
            <a:picLocks noChangeAspect="1" noChangeArrowheads="1"/>
          </p:cNvPicPr>
          <p:nvPr/>
        </p:nvPicPr>
        <p:blipFill>
          <a:blip r:embed="rId3"/>
          <a:srcRect l="4301"/>
          <a:stretch>
            <a:fillRect/>
          </a:stretch>
        </p:blipFill>
        <p:spPr bwMode="auto">
          <a:xfrm>
            <a:off x="1500166" y="-74559"/>
            <a:ext cx="6357950" cy="6932559"/>
          </a:xfrm>
          <a:prstGeom prst="rect">
            <a:avLst/>
          </a:prstGeom>
          <a:noFill/>
        </p:spPr>
      </p:pic>
    </p:spTree>
  </p:cSld>
  <p:clrMapOvr>
    <a:masterClrMapping/>
  </p:clrMapOvr>
  <p:transition spd="med" advTm="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inside%20Yeti.jpg"/>
          <p:cNvPicPr>
            <a:picLocks noChangeAspect="1" noChangeArrowheads="1"/>
          </p:cNvPicPr>
          <p:nvPr/>
        </p:nvPicPr>
        <p:blipFill>
          <a:blip r:embed="rId2"/>
          <a:srcRect/>
          <a:stretch>
            <a:fillRect/>
          </a:stretch>
        </p:blipFill>
        <p:spPr bwMode="auto">
          <a:xfrm>
            <a:off x="0" y="0"/>
            <a:ext cx="9477468"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yeti_by_3ihard-d5hl6lv.jpg"/>
          <p:cNvPicPr>
            <a:picLocks noChangeAspect="1" noChangeArrowheads="1"/>
          </p:cNvPicPr>
          <p:nvPr/>
        </p:nvPicPr>
        <p:blipFill>
          <a:blip r:embed="rId2"/>
          <a:srcRect/>
          <a:stretch>
            <a:fillRect/>
          </a:stretch>
        </p:blipFill>
        <p:spPr bwMode="auto">
          <a:xfrm>
            <a:off x="0" y="0"/>
            <a:ext cx="9200200"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357223" y="-285776"/>
            <a:ext cx="9950973" cy="7358114"/>
          </a:xfrm>
          <a:prstGeom prst="rect">
            <a:avLst/>
          </a:prstGeom>
          <a:noFill/>
        </p:spPr>
      </p:pic>
      <p:sp>
        <p:nvSpPr>
          <p:cNvPr id="2" name="1 Rectángulo"/>
          <p:cNvSpPr/>
          <p:nvPr/>
        </p:nvSpPr>
        <p:spPr>
          <a:xfrm>
            <a:off x="4429124" y="302359"/>
            <a:ext cx="4714876" cy="7171194"/>
          </a:xfrm>
          <a:prstGeom prst="rect">
            <a:avLst/>
          </a:prstGeom>
        </p:spPr>
        <p:txBody>
          <a:bodyPr wrap="square">
            <a:spAutoFit/>
          </a:bodyPr>
          <a:lstStyle/>
          <a:p>
            <a:r>
              <a:rPr lang="es-ES" sz="2000" dirty="0" smtClean="0">
                <a:latin typeface="Berlin Sans FB Demi" pitchFamily="34" charset="0"/>
              </a:rPr>
              <a:t>Por </a:t>
            </a:r>
            <a:r>
              <a:rPr lang="es-ES" sz="2000" dirty="0" smtClean="0">
                <a:latin typeface="Berlin Sans FB Demi" pitchFamily="34" charset="0"/>
              </a:rPr>
              <a:t>otro lado, Reinhold </a:t>
            </a:r>
            <a:r>
              <a:rPr lang="es-ES" sz="2000" dirty="0" smtClean="0">
                <a:latin typeface="Berlin Sans FB Demi" pitchFamily="34" charset="0"/>
              </a:rPr>
              <a:t>Messner</a:t>
            </a:r>
            <a:r>
              <a:rPr lang="es-ES" sz="2000" dirty="0" smtClean="0">
                <a:latin typeface="Berlin Sans FB Demi" pitchFamily="34" charset="0"/>
              </a:rPr>
              <a:t>, </a:t>
            </a:r>
            <a:r>
              <a:rPr lang="es-ES" sz="2000" dirty="0" smtClean="0">
                <a:latin typeface="Berlin Sans FB Demi" pitchFamily="34" charset="0"/>
              </a:rPr>
              <a:t> </a:t>
            </a:r>
            <a:r>
              <a:rPr lang="es-ES" sz="2000" dirty="0" smtClean="0">
                <a:latin typeface="Berlin Sans FB Demi" pitchFamily="34" charset="0"/>
              </a:rPr>
              <a:t>primer alpinista en subir al Everest sin oxígeno, primero en hacerlo en solitario, primero en coronar los 14 </a:t>
            </a:r>
            <a:r>
              <a:rPr lang="es-ES" sz="2000" dirty="0" smtClean="0">
                <a:latin typeface="Berlin Sans FB Demi" pitchFamily="34" charset="0"/>
              </a:rPr>
              <a:t>ocho miles, </a:t>
            </a:r>
            <a:r>
              <a:rPr lang="es-ES" sz="2000" dirty="0" smtClean="0">
                <a:latin typeface="Berlin Sans FB Demi" pitchFamily="34" charset="0"/>
              </a:rPr>
              <a:t>considerado el mejor alpinista del mundo, acostumbrado a vivir en la zona, tras realizar un avistamiento dedicó unos años a su estudio y ha escrito un libro sobre el tema, identificando al ser con el jemo o jemong, el </a:t>
            </a:r>
            <a:r>
              <a:rPr lang="es-ES" sz="2000" i="1" dirty="0" smtClean="0">
                <a:latin typeface="Berlin Sans FB Demi" pitchFamily="34" charset="0"/>
              </a:rPr>
              <a:t>oso pardo </a:t>
            </a:r>
            <a:r>
              <a:rPr lang="es-ES" sz="2000" i="1" dirty="0" smtClean="0">
                <a:latin typeface="Berlin Sans FB Demi" pitchFamily="34" charset="0"/>
              </a:rPr>
              <a:t>tibetano </a:t>
            </a:r>
            <a:r>
              <a:rPr lang="es-ES" sz="2000" dirty="0" smtClean="0">
                <a:latin typeface="Berlin Sans FB Demi" pitchFamily="34" charset="0"/>
              </a:rPr>
              <a:t>, </a:t>
            </a:r>
            <a:r>
              <a:rPr lang="es-ES" sz="2000" dirty="0" smtClean="0">
                <a:latin typeface="Berlin Sans FB Demi" pitchFamily="34" charset="0"/>
              </a:rPr>
              <a:t>animal nocturno, grande, que puede caminar a dos patas, de color variable, siempre solitario salvo cuando busca pareja o durante la cría, siendo muy temido por su gran fuerza por los habitantes de la zona, ya que ha causado muchas muertes. Otras fuentes señalan lo mismo, se trataría de un oso similar al oso pardo polar noruego de tipo lanudo adaptado a las alturas. </a:t>
            </a:r>
          </a:p>
          <a:p>
            <a:r>
              <a:rPr lang="es-ES" sz="2000" dirty="0" smtClean="0">
                <a:latin typeface="Berlin Sans FB Demi" pitchFamily="34" charset="0"/>
              </a:rPr>
              <a:t/>
            </a:r>
            <a:br>
              <a:rPr lang="es-ES" sz="2000" dirty="0" smtClean="0">
                <a:latin typeface="Berlin Sans FB Demi" pitchFamily="34" charset="0"/>
              </a:rPr>
            </a:br>
            <a:endParaRPr lang="es-ES" sz="2000" dirty="0">
              <a:latin typeface="Berlin Sans FB Demi" pitchFamily="34" charset="0"/>
            </a:endParaRPr>
          </a:p>
        </p:txBody>
      </p:sp>
      <p:pic>
        <p:nvPicPr>
          <p:cNvPr id="1026" name="Picture 2" descr="C:\Documents and Settings\Dell\Escritorio\o_athletic_de_bilbao_otros_deportes-2624055.jpg"/>
          <p:cNvPicPr>
            <a:picLocks noChangeAspect="1" noChangeArrowheads="1"/>
          </p:cNvPicPr>
          <p:nvPr/>
        </p:nvPicPr>
        <p:blipFill>
          <a:blip r:embed="rId3" cstate="print"/>
          <a:srcRect/>
          <a:stretch>
            <a:fillRect/>
          </a:stretch>
        </p:blipFill>
        <p:spPr bwMode="auto">
          <a:xfrm>
            <a:off x="642910" y="785794"/>
            <a:ext cx="3240088" cy="4760912"/>
          </a:xfrm>
          <a:prstGeom prst="rect">
            <a:avLst/>
          </a:prstGeom>
          <a:noFill/>
        </p:spPr>
      </p:pic>
    </p:spTree>
  </p:cSld>
  <p:clrMapOvr>
    <a:masterClrMapping/>
  </p:clrMapOvr>
  <p:transition spd="med" advTm="46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YETI-3-612x300.jpg"/>
          <p:cNvPicPr>
            <a:picLocks noChangeAspect="1" noChangeArrowheads="1"/>
          </p:cNvPicPr>
          <p:nvPr/>
        </p:nvPicPr>
        <p:blipFill>
          <a:blip r:embed="rId2"/>
          <a:srcRect/>
          <a:stretch>
            <a:fillRect/>
          </a:stretch>
        </p:blipFill>
        <p:spPr bwMode="auto">
          <a:xfrm>
            <a:off x="-1" y="0"/>
            <a:ext cx="9181163"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yeti-2-web1.jpg"/>
          <p:cNvPicPr>
            <a:picLocks noChangeAspect="1" noChangeArrowheads="1"/>
          </p:cNvPicPr>
          <p:nvPr/>
        </p:nvPicPr>
        <p:blipFill>
          <a:blip r:embed="rId2"/>
          <a:srcRect/>
          <a:stretch>
            <a:fillRect/>
          </a:stretch>
        </p:blipFill>
        <p:spPr bwMode="auto">
          <a:xfrm>
            <a:off x="-1685925" y="-3292475"/>
            <a:ext cx="13125450" cy="142875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PedroYetiFranceslr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Yeti_by_Domiticus.jpg"/>
          <p:cNvPicPr>
            <a:picLocks noChangeAspect="1" noChangeArrowheads="1"/>
          </p:cNvPicPr>
          <p:nvPr/>
        </p:nvPicPr>
        <p:blipFill>
          <a:blip r:embed="rId2"/>
          <a:srcRect/>
          <a:stretch>
            <a:fillRect/>
          </a:stretch>
        </p:blipFill>
        <p:spPr bwMode="auto">
          <a:xfrm>
            <a:off x="0" y="0"/>
            <a:ext cx="9144000" cy="7103661"/>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yeti.jpg"/>
          <p:cNvPicPr>
            <a:picLocks noChangeAspect="1" noChangeArrowheads="1"/>
          </p:cNvPicPr>
          <p:nvPr/>
        </p:nvPicPr>
        <p:blipFill>
          <a:blip r:embed="rId2"/>
          <a:srcRect/>
          <a:stretch>
            <a:fillRect/>
          </a:stretch>
        </p:blipFill>
        <p:spPr bwMode="auto">
          <a:xfrm>
            <a:off x="0" y="0"/>
            <a:ext cx="9246870"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equipo-japones-encuentra-huellas-yeti-nepal.jpg"/>
          <p:cNvPicPr>
            <a:picLocks noChangeAspect="1" noChangeArrowheads="1"/>
          </p:cNvPicPr>
          <p:nvPr/>
        </p:nvPicPr>
        <p:blipFill>
          <a:blip r:embed="rId2"/>
          <a:srcRect/>
          <a:stretch>
            <a:fillRect/>
          </a:stretch>
        </p:blipFill>
        <p:spPr bwMode="auto">
          <a:xfrm>
            <a:off x="0" y="0"/>
            <a:ext cx="9153840" cy="685800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357223" y="-285776"/>
            <a:ext cx="9950973" cy="7358114"/>
          </a:xfrm>
          <a:prstGeom prst="rect">
            <a:avLst/>
          </a:prstGeom>
          <a:noFill/>
        </p:spPr>
      </p:pic>
      <p:sp>
        <p:nvSpPr>
          <p:cNvPr id="2" name="1 Rectángulo"/>
          <p:cNvSpPr/>
          <p:nvPr/>
        </p:nvSpPr>
        <p:spPr>
          <a:xfrm>
            <a:off x="1785918" y="1571612"/>
            <a:ext cx="5715024" cy="3785652"/>
          </a:xfrm>
          <a:prstGeom prst="rect">
            <a:avLst/>
          </a:prstGeom>
        </p:spPr>
        <p:txBody>
          <a:bodyPr wrap="square">
            <a:spAutoFit/>
          </a:bodyPr>
          <a:lstStyle/>
          <a:p>
            <a:pPr algn="ctr"/>
            <a:r>
              <a:rPr lang="es-ES" sz="2400" dirty="0" smtClean="0">
                <a:latin typeface="Berlin Sans FB Demi" pitchFamily="34" charset="0"/>
              </a:rPr>
              <a:t>El experto alpinista español José Ramón Bacelar logró en noviembre de 2006 ser el primer occidental en atravesar a pie el Alto Dolpo-Mustang, en la cordillera del Himalaya. Pero más extraordinario aún que esta proeza deportiva en tan desolado paisaje fue lo que encontró en una ladera cubierta por las nieves perpetuas, a 5.700 metros de altura: </a:t>
            </a:r>
            <a:r>
              <a:rPr lang="es-ES" sz="2400" b="1" dirty="0" smtClean="0">
                <a:latin typeface="Berlin Sans FB Demi" pitchFamily="34" charset="0"/>
              </a:rPr>
              <a:t>las huellas del Yeti</a:t>
            </a:r>
            <a:r>
              <a:rPr lang="es-ES" sz="2400" dirty="0" smtClean="0">
                <a:latin typeface="Berlin Sans FB Demi" pitchFamily="34" charset="0"/>
              </a:rPr>
              <a:t>.</a:t>
            </a:r>
            <a:endParaRPr lang="es-ES" sz="2400" dirty="0">
              <a:latin typeface="Berlin Sans FB Demi" pitchFamily="34" charset="0"/>
            </a:endParaRPr>
          </a:p>
        </p:txBody>
      </p:sp>
    </p:spTree>
  </p:cSld>
  <p:clrMapOvr>
    <a:masterClrMapping/>
  </p:clrMapOvr>
  <p:transition spd="med" advTm="22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windowslivewritersubastarnfotosdelashuellasdelyeti-13a1ayeti013.jpg"/>
          <p:cNvPicPr>
            <a:picLocks noChangeAspect="1" noChangeArrowheads="1"/>
          </p:cNvPicPr>
          <p:nvPr/>
        </p:nvPicPr>
        <p:blipFill>
          <a:blip r:embed="rId2"/>
          <a:srcRect/>
          <a:stretch>
            <a:fillRect/>
          </a:stretch>
        </p:blipFill>
        <p:spPr bwMode="auto">
          <a:xfrm>
            <a:off x="0" y="0"/>
            <a:ext cx="9144000" cy="6829560"/>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yeti_huellas_bacelar.jpg"/>
          <p:cNvPicPr>
            <a:picLocks noChangeAspect="1" noChangeArrowheads="1"/>
          </p:cNvPicPr>
          <p:nvPr/>
        </p:nvPicPr>
        <p:blipFill>
          <a:blip r:embed="rId2"/>
          <a:srcRect/>
          <a:stretch>
            <a:fillRect/>
          </a:stretch>
        </p:blipFill>
        <p:spPr bwMode="auto">
          <a:xfrm rot="16200000">
            <a:off x="1146403" y="-1146403"/>
            <a:ext cx="6858000" cy="9150806"/>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530_yeti.jpg"/>
          <p:cNvPicPr>
            <a:picLocks noChangeAspect="1" noChangeArrowheads="1"/>
          </p:cNvPicPr>
          <p:nvPr/>
        </p:nvPicPr>
        <p:blipFill>
          <a:blip r:embed="rId2"/>
          <a:srcRect/>
          <a:stretch>
            <a:fillRect/>
          </a:stretch>
        </p:blipFill>
        <p:spPr bwMode="auto">
          <a:xfrm>
            <a:off x="0" y="0"/>
            <a:ext cx="9144000" cy="6875878"/>
          </a:xfrm>
          <a:prstGeom prst="rect">
            <a:avLst/>
          </a:prstGeom>
          <a:noFill/>
        </p:spPr>
      </p:pic>
    </p:spTree>
  </p:cSld>
  <p:clrMapOvr>
    <a:masterClrMapping/>
  </p:clrMapOvr>
  <p:transition spd="med" advTm="6000">
    <p:newsflash/>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357223" y="-285776"/>
            <a:ext cx="9950973" cy="7358114"/>
          </a:xfrm>
          <a:prstGeom prst="rect">
            <a:avLst/>
          </a:prstGeom>
          <a:noFill/>
        </p:spPr>
      </p:pic>
      <p:sp>
        <p:nvSpPr>
          <p:cNvPr id="2" name="1 Rectángulo"/>
          <p:cNvSpPr/>
          <p:nvPr/>
        </p:nvSpPr>
        <p:spPr>
          <a:xfrm>
            <a:off x="1500166" y="1571612"/>
            <a:ext cx="6215090" cy="3785652"/>
          </a:xfrm>
          <a:prstGeom prst="rect">
            <a:avLst/>
          </a:prstGeom>
        </p:spPr>
        <p:txBody>
          <a:bodyPr wrap="square">
            <a:spAutoFit/>
          </a:bodyPr>
          <a:lstStyle/>
          <a:p>
            <a:pPr algn="ctr"/>
            <a:r>
              <a:rPr lang="es-ES" sz="2400" dirty="0" smtClean="0">
                <a:latin typeface="Berlin Sans FB Demi" pitchFamily="34" charset="0"/>
              </a:rPr>
              <a:t>Personalmente yo me decanto por la teoría del úrsido envuelta en una maravillosa maraña de leyendas, pues parece imposible que un mono pueda llegar a tan remotos rincones carentes de comida, y mucho menos un homínido. </a:t>
            </a:r>
            <a:r>
              <a:rPr lang="es-ES" sz="2400" b="1" dirty="0" smtClean="0">
                <a:latin typeface="Berlin Sans FB Demi" pitchFamily="34" charset="0"/>
              </a:rPr>
              <a:t>¿Y tú qué piensas? ¿Crees que existe el Yeti?</a:t>
            </a:r>
            <a:endParaRPr lang="es-ES" sz="2400" dirty="0" smtClean="0">
              <a:latin typeface="Berlin Sans FB Demi" pitchFamily="34" charset="0"/>
            </a:endParaRPr>
          </a:p>
          <a:p>
            <a:pPr algn="ctr"/>
            <a:r>
              <a:rPr lang="es-ES" sz="2400" dirty="0" smtClean="0">
                <a:latin typeface="Berlin Sans FB Demi" pitchFamily="34" charset="0"/>
              </a:rPr>
              <a:t>Realidad o ficción, lo cierto es que las fotos de José Ramón Bacelar son todo un misterio por desvelar.</a:t>
            </a:r>
            <a:endParaRPr lang="es-ES" sz="2400" dirty="0">
              <a:latin typeface="Berlin Sans FB Demi" pitchFamily="34" charset="0"/>
            </a:endParaRPr>
          </a:p>
        </p:txBody>
      </p:sp>
    </p:spTree>
  </p:cSld>
  <p:clrMapOvr>
    <a:masterClrMapping/>
  </p:clrMapOvr>
  <p:transition spd="med" advTm="2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Invierno-mundo-maravilloso-Brillo-Navidad.gif"/>
          <p:cNvPicPr>
            <a:picLocks noChangeAspect="1" noChangeArrowheads="1" noCrop="1"/>
          </p:cNvPicPr>
          <p:nvPr/>
        </p:nvPicPr>
        <p:blipFill>
          <a:blip r:embed="rId2"/>
          <a:srcRect/>
          <a:stretch>
            <a:fillRect/>
          </a:stretch>
        </p:blipFill>
        <p:spPr bwMode="auto">
          <a:xfrm>
            <a:off x="-357223" y="-285776"/>
            <a:ext cx="9950973" cy="7358114"/>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BUEN </a:t>
            </a: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Tree>
  </p:cSld>
  <p:clrMapOvr>
    <a:masterClrMapping/>
  </p:clrMapOvr>
  <p:transition spd="med" advTm="13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8" dur="5000" fill="hold"/>
                                        <p:tgtEl>
                                          <p:spTgt spid="6">
                                            <p:txEl>
                                              <p:pRg st="0" end="0"/>
                                            </p:txEl>
                                          </p:spTgt>
                                        </p:tgtEl>
                                        <p:attrNameLst>
                                          <p:attrName>ppt_y</p:attrName>
                                        </p:attrNameLst>
                                      </p:cBhvr>
                                      <p:tavLst>
                                        <p:tav tm="0">
                                          <p:val>
                                            <p:strVal val="#ppt_y+#ppt_h/2"/>
                                          </p:val>
                                        </p:tav>
                                        <p:tav tm="100000">
                                          <p:val>
                                            <p:strVal val="#ppt_y"/>
                                          </p:val>
                                        </p:tav>
                                      </p:tavLst>
                                    </p:anim>
                                    <p:anim calcmode="lin" valueType="num">
                                      <p:cBhvr>
                                        <p:cTn id="9" dur="5000" fill="hold"/>
                                        <p:tgtEl>
                                          <p:spTgt spid="6">
                                            <p:txEl>
                                              <p:pRg st="0" end="0"/>
                                            </p:txEl>
                                          </p:spTgt>
                                        </p:tgtEl>
                                        <p:attrNameLst>
                                          <p:attrName>ppt_w</p:attrName>
                                        </p:attrNameLst>
                                      </p:cBhvr>
                                      <p:tavLst>
                                        <p:tav tm="0">
                                          <p:val>
                                            <p:strVal val="#ppt_w"/>
                                          </p:val>
                                        </p:tav>
                                        <p:tav tm="100000">
                                          <p:val>
                                            <p:strVal val="#ppt_w"/>
                                          </p:val>
                                        </p:tav>
                                      </p:tavLst>
                                    </p:anim>
                                    <p:anim calcmode="lin" valueType="num">
                                      <p:cBhvr>
                                        <p:cTn id="10"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spd="med">
    <p:newsflash/>
  </p:transition>
  <p:timing>
    <p:tnLst>
      <p:par>
        <p:cTn id="1" dur="indefinite" restart="never" nodeType="tmRoot"/>
      </p:par>
    </p:tnLst>
  </p:timing>
</p:sld>
</file>

<file path=ppt/theme/theme1.xml><?xml version="1.0" encoding="utf-8"?>
<a:theme xmlns:a="http://schemas.openxmlformats.org/drawingml/2006/main" name="YETI">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YETI</Template>
  <TotalTime>65</TotalTime>
  <Words>1039</Words>
  <Application>Microsoft Office PowerPoint</Application>
  <PresentationFormat>Presentación en pantalla (4:3)</PresentationFormat>
  <Paragraphs>51</Paragraphs>
  <Slides>52</Slides>
  <Notes>0</Notes>
  <HiddenSlides>0</HiddenSlides>
  <MMClips>0</MMClips>
  <ScaleCrop>false</ScaleCrop>
  <HeadingPairs>
    <vt:vector size="4" baseType="variant">
      <vt:variant>
        <vt:lpstr>Tema</vt:lpstr>
      </vt:variant>
      <vt:variant>
        <vt:i4>1</vt:i4>
      </vt:variant>
      <vt:variant>
        <vt:lpstr>Títulos de diapositiva</vt:lpstr>
      </vt:variant>
      <vt:variant>
        <vt:i4>52</vt:i4>
      </vt:variant>
    </vt:vector>
  </HeadingPairs>
  <TitlesOfParts>
    <vt:vector size="53" baseType="lpstr">
      <vt:lpstr>YETI</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cp:revision>
  <dcterms:created xsi:type="dcterms:W3CDTF">2013-11-30T14:05:52Z</dcterms:created>
  <dcterms:modified xsi:type="dcterms:W3CDTF">2013-11-30T15:11:12Z</dcterms:modified>
</cp:coreProperties>
</file>