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8"/>
  </p:notesMasterIdLst>
  <p:sldIdLst>
    <p:sldId id="316" r:id="rId3"/>
    <p:sldId id="402" r:id="rId4"/>
    <p:sldId id="508" r:id="rId5"/>
    <p:sldId id="462" r:id="rId6"/>
    <p:sldId id="509" r:id="rId7"/>
    <p:sldId id="504" r:id="rId8"/>
    <p:sldId id="499" r:id="rId9"/>
    <p:sldId id="505" r:id="rId10"/>
    <p:sldId id="510" r:id="rId11"/>
    <p:sldId id="506" r:id="rId12"/>
    <p:sldId id="511" r:id="rId13"/>
    <p:sldId id="507" r:id="rId14"/>
    <p:sldId id="513" r:id="rId15"/>
    <p:sldId id="512" r:id="rId16"/>
    <p:sldId id="456" r:id="rId17"/>
    <p:sldId id="470" r:id="rId18"/>
    <p:sldId id="471" r:id="rId19"/>
    <p:sldId id="425" r:id="rId20"/>
    <p:sldId id="472" r:id="rId21"/>
    <p:sldId id="473" r:id="rId22"/>
    <p:sldId id="466" r:id="rId23"/>
    <p:sldId id="474" r:id="rId24"/>
    <p:sldId id="475" r:id="rId25"/>
    <p:sldId id="467" r:id="rId26"/>
    <p:sldId id="469" r:id="rId27"/>
    <p:sldId id="468" r:id="rId28"/>
    <p:sldId id="476" r:id="rId29"/>
    <p:sldId id="477" r:id="rId30"/>
    <p:sldId id="478" r:id="rId31"/>
    <p:sldId id="479" r:id="rId32"/>
    <p:sldId id="480" r:id="rId33"/>
    <p:sldId id="481" r:id="rId34"/>
    <p:sldId id="482" r:id="rId35"/>
    <p:sldId id="483" r:id="rId36"/>
    <p:sldId id="484" r:id="rId37"/>
    <p:sldId id="485" r:id="rId38"/>
    <p:sldId id="486" r:id="rId39"/>
    <p:sldId id="487" r:id="rId40"/>
    <p:sldId id="488" r:id="rId41"/>
    <p:sldId id="489" r:id="rId42"/>
    <p:sldId id="490" r:id="rId43"/>
    <p:sldId id="491" r:id="rId44"/>
    <p:sldId id="492" r:id="rId45"/>
    <p:sldId id="317" r:id="rId46"/>
    <p:sldId id="514" r:id="rId47"/>
  </p:sldIdLst>
  <p:sldSz cx="10080625"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afgWvylW48v0CHOFNzcpvQ==" hashData="hzkalAT1UhQiqtLkVBqJavqTi0Q="/>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0AE6"/>
    <a:srgbClr val="FF0000"/>
    <a:srgbClr val="CCFF66"/>
    <a:srgbClr val="9933FF"/>
    <a:srgbClr val="6600FF"/>
    <a:srgbClr val="3B32EE"/>
    <a:srgbClr val="0000FF"/>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71" autoAdjust="0"/>
  </p:normalViewPr>
  <p:slideViewPr>
    <p:cSldViewPr>
      <p:cViewPr>
        <p:scale>
          <a:sx n="50" d="100"/>
          <a:sy n="50" d="100"/>
        </p:scale>
        <p:origin x="-1422" y="-558"/>
      </p:cViewPr>
      <p:guideLst>
        <p:guide orient="horz" pos="2160"/>
        <p:guide pos="3176"/>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FB697CF-19D3-4255-BB67-4E05E5938DEA}" type="datetimeFigureOut">
              <a:rPr lang="es-ES" smtClean="0"/>
              <a:t>19/12/2021</a:t>
            </a:fld>
            <a:endParaRPr lang="es-ES"/>
          </a:p>
        </p:txBody>
      </p:sp>
      <p:sp>
        <p:nvSpPr>
          <p:cNvPr id="4" name="3 Marcador de imagen de diapositiva"/>
          <p:cNvSpPr>
            <a:spLocks noGrp="1" noRot="1" noChangeAspect="1"/>
          </p:cNvSpPr>
          <p:nvPr>
            <p:ph type="sldImg" idx="2"/>
          </p:nvPr>
        </p:nvSpPr>
        <p:spPr>
          <a:xfrm>
            <a:off x="909638" y="685800"/>
            <a:ext cx="503872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5418E6A-1A04-4245-903D-2F74E3CB2EA1}" type="slidenum">
              <a:rPr lang="es-ES" smtClean="0"/>
              <a:t>‹Nº›</a:t>
            </a:fld>
            <a:endParaRPr lang="es-ES"/>
          </a:p>
        </p:txBody>
      </p:sp>
    </p:spTree>
    <p:extLst>
      <p:ext uri="{BB962C8B-B14F-4D97-AF65-F5344CB8AC3E}">
        <p14:creationId xmlns:p14="http://schemas.microsoft.com/office/powerpoint/2010/main" val="16579932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8" y="2130434"/>
            <a:ext cx="8568531"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19/12/2021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19/12/2021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96301" y="4406909"/>
            <a:ext cx="8568531"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96301" y="2906713"/>
            <a:ext cx="8568531"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E520D41-39D7-458C-BDC9-CA3350A7F61A}" type="datetimeFigureOut">
              <a:rPr lang="es-ES" smtClean="0"/>
              <a:t>19/12/2021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04032" y="1600206"/>
            <a:ext cx="445227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124318" y="1600206"/>
            <a:ext cx="445227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E520D41-39D7-458C-BDC9-CA3350A7F61A}" type="datetimeFigureOut">
              <a:rPr lang="es-ES" smtClean="0"/>
              <a:t>19/12/2021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4" y="1535113"/>
            <a:ext cx="445402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04034" y="2174875"/>
            <a:ext cx="445402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120822" y="1535113"/>
            <a:ext cx="4455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120822" y="2174875"/>
            <a:ext cx="4455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E520D41-39D7-458C-BDC9-CA3350A7F61A}" type="datetimeFigureOut">
              <a:rPr lang="es-ES" smtClean="0"/>
              <a:t>19/12/2021</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E520D41-39D7-458C-BDC9-CA3350A7F61A}" type="datetimeFigureOut">
              <a:rPr lang="es-ES" smtClean="0"/>
              <a:t>19/12/2021</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E520D41-39D7-458C-BDC9-CA3350A7F61A}" type="datetimeFigureOut">
              <a:rPr lang="es-ES" smtClean="0"/>
              <a:t>19/12/2021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04035" y="273050"/>
            <a:ext cx="3316456"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941244" y="273059"/>
            <a:ext cx="56353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04035" y="1435103"/>
            <a:ext cx="331645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19/12/2021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75875" y="4800600"/>
            <a:ext cx="6048375"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975875" y="612775"/>
            <a:ext cx="6048375"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975875" y="5367338"/>
            <a:ext cx="6048375"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19/12/2021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19/12/2021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308454" y="274647"/>
            <a:ext cx="2268141"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04035" y="274647"/>
            <a:ext cx="6636411"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19/12/2021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7" y="2130428"/>
            <a:ext cx="8568531"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854805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04031" y="274638"/>
            <a:ext cx="9072563"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1" y="1600206"/>
            <a:ext cx="9072563"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04034" y="6356359"/>
            <a:ext cx="2352146"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520D41-39D7-458C-BDC9-CA3350A7F61A}" type="datetimeFigureOut">
              <a:rPr lang="es-ES" smtClean="0"/>
              <a:t>19/12/2021</a:t>
            </a:fld>
            <a:endParaRPr lang="es-ES"/>
          </a:p>
        </p:txBody>
      </p:sp>
      <p:sp>
        <p:nvSpPr>
          <p:cNvPr id="5" name="4 Marcador de pie de página"/>
          <p:cNvSpPr>
            <a:spLocks noGrp="1"/>
          </p:cNvSpPr>
          <p:nvPr>
            <p:ph type="ftr" sz="quarter" idx="3"/>
          </p:nvPr>
        </p:nvSpPr>
        <p:spPr>
          <a:xfrm>
            <a:off x="3444215" y="6356359"/>
            <a:ext cx="3192198"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224449" y="6356359"/>
            <a:ext cx="2352146"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0D6E63-E413-45BB-9D98-02F712EB0ECB}"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04031" y="6245225"/>
            <a:ext cx="2352146"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2.gif"/><Relationship Id="rId2" Type="http://schemas.openxmlformats.org/officeDocument/2006/relationships/image" Target="../media/image41.gif"/><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43.jpeg"/><Relationship Id="rId4" Type="http://schemas.openxmlformats.org/officeDocument/2006/relationships/image" Target="../media/image2.gif"/></Relationships>
</file>

<file path=ppt/slides/_rels/slide45.xml.rels><?xml version="1.0" encoding="UTF-8" standalone="yes"?>
<Relationships xmlns="http://schemas.openxmlformats.org/package/2006/relationships"><Relationship Id="rId8" Type="http://schemas.openxmlformats.org/officeDocument/2006/relationships/image" Target="../media/image47.png"/><Relationship Id="rId13" Type="http://schemas.openxmlformats.org/officeDocument/2006/relationships/hyperlink" Target="https://vk.com/mispps" TargetMode="External"/><Relationship Id="rId3" Type="http://schemas.openxmlformats.org/officeDocument/2006/relationships/image" Target="../media/image44.png"/><Relationship Id="rId7" Type="http://schemas.openxmlformats.org/officeDocument/2006/relationships/hyperlink" Target="https://www.facebook.com/mispps" TargetMode="External"/><Relationship Id="rId12" Type="http://schemas.openxmlformats.org/officeDocument/2006/relationships/image" Target="../media/image4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6.png"/><Relationship Id="rId11" Type="http://schemas.openxmlformats.org/officeDocument/2006/relationships/hyperlink" Target="https://plus.google.com/+Mispps/" TargetMode="External"/><Relationship Id="rId5" Type="http://schemas.openxmlformats.org/officeDocument/2006/relationships/image" Target="../media/image45.png"/><Relationship Id="rId10" Type="http://schemas.openxmlformats.org/officeDocument/2006/relationships/image" Target="../media/image4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22448"/>
            <a:ext cx="10296896" cy="7020272"/>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90634" y="3390636"/>
            <a:ext cx="6858000" cy="76736"/>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613259" y="3390636"/>
            <a:ext cx="6858000" cy="7673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7" y="0"/>
            <a:ext cx="10080625"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7" y="6783312"/>
            <a:ext cx="10080625" cy="74688"/>
          </a:xfrm>
          <a:prstGeom prst="rect">
            <a:avLst/>
          </a:prstGeom>
          <a:noFill/>
          <a:ln w="9525">
            <a:noFill/>
            <a:miter lim="800000"/>
            <a:headEnd/>
            <a:tailEnd/>
          </a:ln>
        </p:spPr>
      </p:pic>
      <p:sp>
        <p:nvSpPr>
          <p:cNvPr id="155665" name="Rectangle 17"/>
          <p:cNvSpPr>
            <a:spLocks noChangeArrowheads="1"/>
          </p:cNvSpPr>
          <p:nvPr/>
        </p:nvSpPr>
        <p:spPr bwMode="auto">
          <a:xfrm>
            <a:off x="393749" y="5857908"/>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93746" y="5715019"/>
            <a:ext cx="770703" cy="766986"/>
          </a:xfrm>
          <a:prstGeom prst="rect">
            <a:avLst/>
          </a:prstGeom>
          <a:noFill/>
          <a:ln w="38100">
            <a:solidFill>
              <a:srgbClr val="1CDEF8"/>
            </a:solidFill>
            <a:miter lim="800000"/>
            <a:headEnd/>
            <a:tailEnd/>
          </a:ln>
        </p:spPr>
      </p:pic>
      <p:sp>
        <p:nvSpPr>
          <p:cNvPr id="19" name="18 Rectángulo"/>
          <p:cNvSpPr/>
          <p:nvPr/>
        </p:nvSpPr>
        <p:spPr>
          <a:xfrm>
            <a:off x="2183207" y="4572025"/>
            <a:ext cx="296799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79096" y="1484784"/>
            <a:ext cx="8581695" cy="3456384"/>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¿Existe el Miedo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 las Amenazas y</a:t>
            </a:r>
            <a:endPar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Peligros </a:t>
            </a:r>
            <a:r>
              <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Volcánicos?</a:t>
            </a:r>
            <a:endPar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2">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397975" y="5611366"/>
            <a:ext cx="2214601" cy="934064"/>
          </a:xfrm>
          <a:prstGeom prst="rect">
            <a:avLst/>
          </a:prstGeom>
          <a:noFill/>
        </p:spPr>
      </p:pic>
      <p:sp>
        <p:nvSpPr>
          <p:cNvPr id="13" name="12 Rectángulo"/>
          <p:cNvSpPr/>
          <p:nvPr/>
        </p:nvSpPr>
        <p:spPr>
          <a:xfrm>
            <a:off x="-5040312" y="-642966"/>
            <a:ext cx="5040313" cy="1015663"/>
          </a:xfrm>
          <a:prstGeom prst="rect">
            <a:avLst/>
          </a:prstGeom>
        </p:spPr>
        <p:txBody>
          <a:bodyPr>
            <a:spAutoFit/>
          </a:bodyPr>
          <a:lstStyle/>
          <a:p>
            <a:endParaRPr lang="es-ES" sz="6000" b="1" dirty="0"/>
          </a:p>
        </p:txBody>
      </p:sp>
    </p:spTree>
    <p:extLst>
      <p:ext uri="{BB962C8B-B14F-4D97-AF65-F5344CB8AC3E}">
        <p14:creationId xmlns:p14="http://schemas.microsoft.com/office/powerpoint/2010/main" val="840596170"/>
      </p:ext>
    </p:extLst>
  </p:cSld>
  <p:clrMapOvr>
    <a:masterClrMapping/>
  </p:clrMapOvr>
  <mc:AlternateContent xmlns:mc="http://schemas.openxmlformats.org/markup-compatibility/2006">
    <mc:Choice xmlns:p14="http://schemas.microsoft.com/office/powerpoint/2010/main" Requires="p14">
      <p:transition spd="slow" p14:dur="1400" advTm="12000">
        <p14:ripple/>
        <p:sndAc>
          <p:stSnd>
            <p:snd r:embed="rId2" name="CARROZAS DE FUEGO.wav"/>
          </p:stSnd>
        </p:sndAc>
      </p:transition>
    </mc:Choice>
    <mc:Fallback>
      <p:transition spd="slow" advTm="12000">
        <p:fade/>
        <p:sndAc>
          <p:stSnd>
            <p:snd r:embed="rId2" name="CARROZAS DE FUEG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par>
                                <p:cTn id="16" presetID="21" presetClass="exit" presetSubtype="1" fill="hold" nodeType="withEffect">
                                  <p:stCondLst>
                                    <p:cond delay="4250"/>
                                  </p:stCondLst>
                                  <p:childTnLst>
                                    <p:animEffect transition="out" filter="wheel(1)">
                                      <p:cBhvr>
                                        <p:cTn id="17" dur="2000"/>
                                        <p:tgtEl>
                                          <p:spTgt spid="12"/>
                                        </p:tgtEl>
                                      </p:cBhvr>
                                    </p:animEffect>
                                    <p:set>
                                      <p:cBhvr>
                                        <p:cTn id="18" dur="1" fill="hold">
                                          <p:stCondLst>
                                            <p:cond delay="1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575816" y="1628800"/>
            <a:ext cx="8773422"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3600" b="1" i="1" dirty="0">
                <a:solidFill>
                  <a:srgbClr val="240AE6"/>
                </a:solidFill>
                <a:latin typeface="+mj-lt"/>
              </a:rPr>
              <a:t>¿Qué ocurriría si todos los volcanes de la Tierra entraran en erupción a la </a:t>
            </a:r>
            <a:r>
              <a:rPr lang="es-ES" altLang="es-ES" sz="3600" b="1" i="1" dirty="0" smtClean="0">
                <a:solidFill>
                  <a:srgbClr val="240AE6"/>
                </a:solidFill>
                <a:latin typeface="+mj-lt"/>
              </a:rPr>
              <a:t>vez?, 1.500 </a:t>
            </a:r>
            <a:r>
              <a:rPr lang="es-ES" altLang="es-ES" sz="3600" b="1" i="1" dirty="0">
                <a:solidFill>
                  <a:srgbClr val="240AE6"/>
                </a:solidFill>
                <a:latin typeface="+mj-lt"/>
              </a:rPr>
              <a:t>volcanes en acción provocarían una sucesión de desastres ambientales tan terribles que el mundo se enfrentaría a un panorama mucho más siniestro que un invierno </a:t>
            </a:r>
            <a:r>
              <a:rPr lang="es-ES" altLang="es-ES" sz="3600" b="1" i="1" dirty="0" smtClean="0">
                <a:solidFill>
                  <a:srgbClr val="240AE6"/>
                </a:solidFill>
                <a:latin typeface="+mj-lt"/>
              </a:rPr>
              <a:t>nuclear.</a:t>
            </a:r>
            <a:endParaRPr lang="es-ES" altLang="es-ES" sz="3600" b="1" i="1" dirty="0">
              <a:solidFill>
                <a:srgbClr val="240AE6"/>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617286571"/>
      </p:ext>
    </p:extLst>
  </p:cSld>
  <p:clrMapOvr>
    <a:masterClrMapping/>
  </p:clrMapOvr>
  <mc:AlternateContent xmlns:mc="http://schemas.openxmlformats.org/markup-compatibility/2006" xmlns:p14="http://schemas.microsoft.com/office/powerpoint/2010/main">
    <mc:Choice Requires="p14">
      <p:transition spd="slow" p14:dur="1400" advTm="13000">
        <p14:ripple/>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Volcan GIF - Encontrar en GIFE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10350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1684595"/>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439912" y="980728"/>
            <a:ext cx="7885195" cy="48320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800" b="1" i="1" dirty="0">
                <a:solidFill>
                  <a:srgbClr val="240AE6"/>
                </a:solidFill>
                <a:latin typeface="+mj-lt"/>
              </a:rPr>
              <a:t> Pero, ¿qué pasaría si todos entraran en erupción al mismo tiempo? Esta pregunta se la hacen a </a:t>
            </a:r>
            <a:r>
              <a:rPr lang="es-ES" altLang="es-ES" sz="2800" b="1" i="1" dirty="0" err="1">
                <a:solidFill>
                  <a:srgbClr val="240AE6"/>
                </a:solidFill>
                <a:latin typeface="+mj-lt"/>
              </a:rPr>
              <a:t>Parv</a:t>
            </a:r>
            <a:r>
              <a:rPr lang="es-ES" altLang="es-ES" sz="2800" b="1" i="1" dirty="0">
                <a:solidFill>
                  <a:srgbClr val="240AE6"/>
                </a:solidFill>
                <a:latin typeface="+mj-lt"/>
              </a:rPr>
              <a:t> </a:t>
            </a:r>
            <a:r>
              <a:rPr lang="es-ES" altLang="es-ES" sz="2800" b="1" i="1" dirty="0" err="1">
                <a:solidFill>
                  <a:srgbClr val="240AE6"/>
                </a:solidFill>
                <a:latin typeface="+mj-lt"/>
              </a:rPr>
              <a:t>Sethi</a:t>
            </a:r>
            <a:r>
              <a:rPr lang="es-ES" altLang="es-ES" sz="2800" b="1" i="1" dirty="0">
                <a:solidFill>
                  <a:srgbClr val="240AE6"/>
                </a:solidFill>
                <a:latin typeface="+mj-lt"/>
              </a:rPr>
              <a:t>, geólogo de la Universidad de </a:t>
            </a:r>
            <a:r>
              <a:rPr lang="es-ES" altLang="es-ES" sz="2800" b="1" i="1" dirty="0" err="1">
                <a:solidFill>
                  <a:srgbClr val="240AE6"/>
                </a:solidFill>
                <a:latin typeface="+mj-lt"/>
              </a:rPr>
              <a:t>Radford</a:t>
            </a:r>
            <a:r>
              <a:rPr lang="es-ES" altLang="es-ES" sz="2800" b="1" i="1" dirty="0">
                <a:solidFill>
                  <a:srgbClr val="240AE6"/>
                </a:solidFill>
                <a:latin typeface="+mj-lt"/>
              </a:rPr>
              <a:t> en Virginia (EE.UU.) en la web </a:t>
            </a:r>
            <a:r>
              <a:rPr lang="es-ES" altLang="es-ES" sz="2800" b="1" i="1" dirty="0" smtClean="0">
                <a:solidFill>
                  <a:srgbClr val="240AE6"/>
                </a:solidFill>
                <a:latin typeface="+mj-lt"/>
              </a:rPr>
              <a:t>Live </a:t>
            </a:r>
            <a:r>
              <a:rPr lang="es-ES" altLang="es-ES" sz="2800" b="1" i="1" dirty="0" err="1" smtClean="0">
                <a:solidFill>
                  <a:srgbClr val="240AE6"/>
                </a:solidFill>
                <a:latin typeface="+mj-lt"/>
              </a:rPr>
              <a:t>Science</a:t>
            </a:r>
            <a:r>
              <a:rPr lang="es-ES" altLang="es-ES" sz="2800" b="1" i="1" dirty="0">
                <a:solidFill>
                  <a:srgbClr val="240AE6"/>
                </a:solidFill>
                <a:latin typeface="+mj-lt"/>
              </a:rPr>
              <a:t>. Si ocurriera algo semejante, dice a este medio de ciencia popular, la Tierra no podría sobrevivir, ya que se desencadenaría una sucesión de desastres ambientales todavía más terrible que un invierno nuclear. Para tranquilidad de todos, la probabilidad de que ocurra algo semejante es tan pequeña que los investigadores la consideran imposible.</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290676557"/>
      </p:ext>
    </p:extLst>
  </p:cSld>
  <p:clrMapOvr>
    <a:masterClrMapping/>
  </p:clrMapOvr>
  <mc:AlternateContent xmlns:mc="http://schemas.openxmlformats.org/markup-compatibility/2006" xmlns:p14="http://schemas.microsoft.com/office/powerpoint/2010/main">
    <mc:Choice Requires="p14">
      <p:transition spd="slow" p14:dur="1400" advTm="25000">
        <p14:ripple/>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Areas Naturales de El Salvador: agosto 201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6322" y="0"/>
            <a:ext cx="1040075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1664930"/>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441002" y="1052736"/>
            <a:ext cx="8773422"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240AE6"/>
                </a:solidFill>
                <a:latin typeface="+mj-lt"/>
              </a:rPr>
              <a:t>Pero, imaginemos por un momentos las consecuencias de ese cataclismo. «El panorama se pondría tan mal que no me gustaría sobrevivir en una Tierra como esa», confiesa </a:t>
            </a:r>
            <a:r>
              <a:rPr lang="es-ES" altLang="es-ES" sz="2400" b="1" i="1" dirty="0" err="1">
                <a:solidFill>
                  <a:srgbClr val="240AE6"/>
                </a:solidFill>
                <a:latin typeface="+mj-lt"/>
              </a:rPr>
              <a:t>Sethi</a:t>
            </a:r>
            <a:r>
              <a:rPr lang="es-ES" altLang="es-ES" sz="2400" b="1" i="1" dirty="0">
                <a:solidFill>
                  <a:srgbClr val="240AE6"/>
                </a:solidFill>
                <a:latin typeface="+mj-lt"/>
              </a:rPr>
              <a:t> a Live </a:t>
            </a:r>
            <a:r>
              <a:rPr lang="es-ES" altLang="es-ES" sz="2400" b="1" i="1" dirty="0" err="1">
                <a:solidFill>
                  <a:srgbClr val="240AE6"/>
                </a:solidFill>
                <a:latin typeface="+mj-lt"/>
              </a:rPr>
              <a:t>Science</a:t>
            </a:r>
            <a:r>
              <a:rPr lang="es-ES" altLang="es-ES" sz="2400" b="1" i="1" dirty="0">
                <a:solidFill>
                  <a:srgbClr val="240AE6"/>
                </a:solidFill>
                <a:latin typeface="+mj-lt"/>
              </a:rPr>
              <a:t>. El mayor problema se encontraría en las cenizas y gases volcánicos, ya que hay que tener en cuenta que aunque algunos volcanes no tienen mucha fuerza, otros como el de Yellowstone ya suponen una gran amenaza por sí mismos, así que 1.500 al mismo tiempo es un bombazo global. Una gruesa capa de ceniza envolvería el planeta, impidiendo que la luz solar llegara a la superficie. Nos envolvería la más completa oscuridad, las plantas no podrían hacer la fotosíntesis, las cosechas se destruirían y se produciría un drástico cambio climático.</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602900617"/>
      </p:ext>
    </p:extLst>
  </p:cSld>
  <p:clrMapOvr>
    <a:masterClrMapping/>
  </p:clrMapOvr>
  <mc:AlternateContent xmlns:mc="http://schemas.openxmlformats.org/markup-compatibility/2006" xmlns:p14="http://schemas.microsoft.com/office/powerpoint/2010/main">
    <mc:Choice Requires="p14">
      <p:transition spd="slow" p14:dur="1400" advTm="34000">
        <p14:ripple/>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Woahdude lava dentro GIF en GIFER - de Swordsca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5676" y="0"/>
            <a:ext cx="1028197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6043201"/>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965153" y="1335948"/>
            <a:ext cx="8125350"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800" b="1" i="1" dirty="0">
                <a:solidFill>
                  <a:srgbClr val="240AE6"/>
                </a:solidFill>
                <a:latin typeface="+mj-lt"/>
              </a:rPr>
              <a:t>¿Cuánto tiempo duraría este estado excepcional? Según </a:t>
            </a:r>
            <a:r>
              <a:rPr lang="es-ES" altLang="es-ES" sz="2800" b="1" i="1" dirty="0" err="1">
                <a:solidFill>
                  <a:srgbClr val="240AE6"/>
                </a:solidFill>
                <a:latin typeface="+mj-lt"/>
              </a:rPr>
              <a:t>Sethi</a:t>
            </a:r>
            <a:r>
              <a:rPr lang="es-ES" altLang="es-ES" sz="2800" b="1" i="1" dirty="0">
                <a:solidFill>
                  <a:srgbClr val="240AE6"/>
                </a:solidFill>
                <a:latin typeface="+mj-lt"/>
              </a:rPr>
              <a:t>, la ceniza podría permanecer en la atmósfera durante un máximo de 10 años. La lluvia ácida provocada por los gases volcánicos acabaría con cualquier cultivo que sobreviviera a la ceniza, y podría contaminar las aguas subterráneas y la superficie del océano. Adiós a los corales y criaturas marinas con conchas duras, adiós a los peces y a otras especies marinas.</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3168262043"/>
      </p:ext>
    </p:extLst>
  </p:cSld>
  <p:clrMapOvr>
    <a:masterClrMapping/>
  </p:clrMapOvr>
  <mc:AlternateContent xmlns:mc="http://schemas.openxmlformats.org/markup-compatibility/2006" xmlns:p14="http://schemas.microsoft.com/office/powerpoint/2010/main">
    <mc:Choice Requires="p14">
      <p:transition spd="slow" p14:dur="1400" advTm="19000">
        <p14:ripple/>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Volcano Eruption GIF - Volcano Eruption Iceland - Descubre &amp;amp; Comparte GIFs"/>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5803" y="-12154"/>
            <a:ext cx="10122485" cy="68701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3123092"/>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575816" y="1628800"/>
            <a:ext cx="8773422"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3600" b="1" i="1" dirty="0">
                <a:solidFill>
                  <a:srgbClr val="240AE6"/>
                </a:solidFill>
                <a:latin typeface="+mj-lt"/>
              </a:rPr>
              <a:t>Las erupciones volcánicas hacen liberar el dióxido de carbono, un gas de efecto invernadero, lo que podría ayudar a compensar el enfriamiento global provocado por las cenizas y partículas estratosféricas. Pero 1.500 erupciones a la vez serían como meternos dentro de un horno.</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3661926502"/>
      </p:ext>
    </p:extLst>
  </p:cSld>
  <p:clrMapOvr>
    <a:masterClrMapping/>
  </p:clrMapOvr>
  <mc:AlternateContent xmlns:mc="http://schemas.openxmlformats.org/markup-compatibility/2006" xmlns:p14="http://schemas.microsoft.com/office/powerpoint/2010/main">
    <mc:Choice Requires="p14">
      <p:transition spd="slow" p14:dur="1400" advTm="13000">
        <p14:ripple/>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Phenomenal drone footage shows molten lava erupting from Icelandic volcano  | LaptrinhX / News"/>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9721" y="-5680"/>
            <a:ext cx="10181983" cy="68636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8460884"/>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795734" y="1052736"/>
            <a:ext cx="8773422" cy="44012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800" b="1" i="1" dirty="0">
                <a:solidFill>
                  <a:srgbClr val="240AE6"/>
                </a:solidFill>
                <a:latin typeface="+mj-lt"/>
              </a:rPr>
              <a:t>Los únicos seres que podrían sobrevivir en estas condiciones son los </a:t>
            </a:r>
            <a:r>
              <a:rPr lang="es-ES" altLang="es-ES" sz="2800" b="1" i="1" dirty="0" err="1">
                <a:solidFill>
                  <a:srgbClr val="240AE6"/>
                </a:solidFill>
                <a:latin typeface="+mj-lt"/>
              </a:rPr>
              <a:t>extremófilos</a:t>
            </a:r>
            <a:r>
              <a:rPr lang="es-ES" altLang="es-ES" sz="2800" b="1" i="1" dirty="0">
                <a:solidFill>
                  <a:srgbClr val="240AE6"/>
                </a:solidFill>
                <a:latin typeface="+mj-lt"/>
              </a:rPr>
              <a:t> que viven en ambientes muy ácidos, como las aguas termales de Yellowstone o los respiraderos submarinos profundos, protegidos de la devastación de la superficie. En el caso de los seres humanos, podrían salvarse (al menos durante algún tiempo) los que se encuentren en órbita del planeta o quizás en búnkeres subterráneos muy bien preparados, pero </a:t>
            </a:r>
            <a:r>
              <a:rPr lang="es-ES" altLang="es-ES" sz="2800" b="1" i="1" dirty="0" err="1">
                <a:solidFill>
                  <a:srgbClr val="240AE6"/>
                </a:solidFill>
                <a:latin typeface="+mj-lt"/>
              </a:rPr>
              <a:t>Sethi</a:t>
            </a:r>
            <a:r>
              <a:rPr lang="es-ES" altLang="es-ES" sz="2800" b="1" i="1" dirty="0">
                <a:solidFill>
                  <a:srgbClr val="240AE6"/>
                </a:solidFill>
                <a:latin typeface="+mj-lt"/>
              </a:rPr>
              <a:t> asegura que, si ocurre esa gran erupción mundial, «los afortunados serían los muertos».</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294295733"/>
      </p:ext>
    </p:extLst>
  </p:cSld>
  <p:clrMapOvr>
    <a:masterClrMapping/>
  </p:clrMapOvr>
  <mc:AlternateContent xmlns:mc="http://schemas.openxmlformats.org/markup-compatibility/2006" xmlns:p14="http://schemas.microsoft.com/office/powerpoint/2010/main">
    <mc:Choice Requires="p14">
      <p:transition spd="slow" p14:dur="1400" advTm="30000">
        <p14:ripple/>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Gifer Volcano GIF - Gifer Volcano - Descubre &amp;amp; Comparte GIFs"/>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79823" y="0"/>
            <a:ext cx="1036044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2199353"/>
      </p:ext>
    </p:extLst>
  </p:cSld>
  <p:clrMapOvr>
    <a:masterClrMapping/>
  </p:clrMapOvr>
  <mc:AlternateContent xmlns:mc="http://schemas.openxmlformats.org/markup-compatibility/2006" xmlns:p14="http://schemas.microsoft.com/office/powerpoint/2010/main">
    <mc:Choice Requires="p14">
      <p:transition spd="slow" p14:dur="1400" advTm="10000">
        <p14:ripple/>
      </p:transition>
    </mc:Choice>
    <mc:Fallback xmlns="">
      <p:transition spd="slow" advTm="10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145480" y="1335948"/>
            <a:ext cx="8198176"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3600" b="1" i="1" dirty="0" smtClean="0">
                <a:solidFill>
                  <a:srgbClr val="240AE6"/>
                </a:solidFill>
                <a:latin typeface="+mj-lt"/>
              </a:rPr>
              <a:t>Estos son los 10 </a:t>
            </a:r>
            <a:r>
              <a:rPr lang="es-ES" altLang="es-ES" sz="3600" b="1" i="1" dirty="0">
                <a:solidFill>
                  <a:srgbClr val="240AE6"/>
                </a:solidFill>
                <a:latin typeface="+mj-lt"/>
              </a:rPr>
              <a:t>volcanes activos más peligrosos del </a:t>
            </a:r>
            <a:r>
              <a:rPr lang="es-ES" altLang="es-ES" sz="3600" b="1" i="1" dirty="0" smtClean="0">
                <a:solidFill>
                  <a:srgbClr val="240AE6"/>
                </a:solidFill>
                <a:latin typeface="+mj-lt"/>
              </a:rPr>
              <a:t>mundo. Repasamos </a:t>
            </a:r>
            <a:r>
              <a:rPr lang="es-ES" altLang="es-ES" sz="3600" b="1" i="1" dirty="0">
                <a:solidFill>
                  <a:srgbClr val="240AE6"/>
                </a:solidFill>
                <a:latin typeface="+mj-lt"/>
              </a:rPr>
              <a:t>los cráteres más importantes que siguen vivos en el mundo y que históricamente se han convertido en grandes amenazas que han provocado más de un susto en las poblaciones cercanas.</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2224338761"/>
      </p:ext>
    </p:extLst>
  </p:cSld>
  <p:clrMapOvr>
    <a:masterClrMapping/>
  </p:clrMapOvr>
  <mc:AlternateContent xmlns:mc="http://schemas.openxmlformats.org/markup-compatibility/2006" xmlns:p14="http://schemas.microsoft.com/office/powerpoint/2010/main">
    <mc:Choice Requires="p14">
      <p:transition spd="slow" p14:dur="1400" advTm="13000">
        <p14:ripple/>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147" y="-113362"/>
            <a:ext cx="10375135" cy="6971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AutoShape 2" descr="Etna - Wikipedia, la enciclopedia libr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3" name="2 Rectángulo"/>
          <p:cNvSpPr/>
          <p:nvPr/>
        </p:nvSpPr>
        <p:spPr>
          <a:xfrm>
            <a:off x="221522" y="404664"/>
            <a:ext cx="4036939" cy="646331"/>
          </a:xfrm>
          <a:prstGeom prst="rect">
            <a:avLst/>
          </a:prstGeom>
          <a:solidFill>
            <a:srgbClr val="FFFF00"/>
          </a:solidFill>
        </p:spPr>
        <p:txBody>
          <a:bodyPr wrap="none">
            <a:spAutoFit/>
          </a:bodyPr>
          <a:lstStyle/>
          <a:p>
            <a:r>
              <a:rPr lang="es-ES" dirty="0" smtClean="0"/>
              <a:t> 1.º Etna</a:t>
            </a:r>
            <a:r>
              <a:rPr lang="es-ES" dirty="0"/>
              <a:t>: el volcán más activo de Europa </a:t>
            </a:r>
            <a:endParaRPr lang="es-ES" dirty="0" smtClean="0"/>
          </a:p>
          <a:p>
            <a:r>
              <a:rPr lang="es-ES" dirty="0" smtClean="0"/>
              <a:t>(</a:t>
            </a:r>
            <a:r>
              <a:rPr lang="es-ES" dirty="0"/>
              <a:t>Sicilia, Italia</a:t>
            </a:r>
            <a:r>
              <a:rPr lang="es-ES" dirty="0" smtClean="0"/>
              <a:t>).</a:t>
            </a:r>
            <a:endParaRPr lang="es-ES" dirty="0"/>
          </a:p>
        </p:txBody>
      </p:sp>
    </p:spTree>
    <p:extLst>
      <p:ext uri="{BB962C8B-B14F-4D97-AF65-F5344CB8AC3E}">
        <p14:creationId xmlns:p14="http://schemas.microsoft.com/office/powerpoint/2010/main" val="3767315691"/>
      </p:ext>
    </p:extLst>
  </p:cSld>
  <p:clrMapOvr>
    <a:masterClrMapping/>
  </p:clrMapOvr>
  <mc:AlternateContent xmlns:mc="http://schemas.openxmlformats.org/markup-compatibility/2006">
    <mc:Choice xmlns:p14="http://schemas.microsoft.com/office/powerpoint/2010/main" Requires="p14">
      <p:transition spd="slow" p14:dur="1400" advTm="7000">
        <p14:ripple/>
        <p:sndAc>
          <p:stSnd>
            <p:snd r:embed="rId2" name="02 - Bajo el Sol (Under the Sun)[cruise32].wav"/>
          </p:stSnd>
        </p:sndAc>
      </p:transition>
    </mc:Choice>
    <mc:Fallback>
      <p:transition spd="slow" advTm="7000">
        <p:fade/>
        <p:sndAc>
          <p:stSnd>
            <p:snd r:embed="rId2" name="02 - Bajo el Sol (Under the Sun)[cruise32].wav"/>
          </p:stSnd>
        </p:sndAc>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1. Etna (Sicilia, Ital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2026"/>
            <a:ext cx="10320038" cy="6880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3750754"/>
      </p:ext>
    </p:extLst>
  </p:cSld>
  <p:clrMapOvr>
    <a:masterClrMapping/>
  </p:clrMapOvr>
  <mc:AlternateContent xmlns:mc="http://schemas.openxmlformats.org/markup-compatibility/2006">
    <mc:Choice xmlns:p14="http://schemas.microsoft.com/office/powerpoint/2010/main" Requires="p14">
      <p:transition spd="slow" p14:dur="1400" advTm="5000">
        <p14:ripple/>
      </p:transition>
    </mc:Choice>
    <mc:Fallback>
      <p:transition spd="slow" advTm="5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1. Etna (Sicilia, Ital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7150"/>
            <a:ext cx="10087456" cy="7086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8114362"/>
      </p:ext>
    </p:extLst>
  </p:cSld>
  <p:clrMapOvr>
    <a:masterClrMapping/>
  </p:clrMapOvr>
  <mc:AlternateContent xmlns:mc="http://schemas.openxmlformats.org/markup-compatibility/2006">
    <mc:Choice xmlns:p14="http://schemas.microsoft.com/office/powerpoint/2010/main" Requires="p14">
      <p:transition spd="slow" p14:dur="1400" advTm="5000">
        <p14:ripple/>
      </p:transition>
    </mc:Choice>
    <mc:Fallback>
      <p:transition spd="slow" advTm="5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2. Vesubio (Nápoles, Ital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901" y="0"/>
            <a:ext cx="1016450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87784" y="476672"/>
            <a:ext cx="2889061" cy="369332"/>
          </a:xfrm>
          <a:prstGeom prst="rect">
            <a:avLst/>
          </a:prstGeom>
          <a:solidFill>
            <a:srgbClr val="FFFF00"/>
          </a:solidFill>
        </p:spPr>
        <p:txBody>
          <a:bodyPr wrap="none">
            <a:spAutoFit/>
          </a:bodyPr>
          <a:lstStyle/>
          <a:p>
            <a:r>
              <a:rPr lang="es-ES" dirty="0"/>
              <a:t> </a:t>
            </a:r>
            <a:r>
              <a:rPr lang="es-ES" dirty="0" smtClean="0"/>
              <a:t>2.º Vesubio </a:t>
            </a:r>
            <a:r>
              <a:rPr lang="es-ES" dirty="0"/>
              <a:t>(Nápoles, Italia).</a:t>
            </a:r>
          </a:p>
        </p:txBody>
      </p:sp>
    </p:spTree>
    <p:extLst>
      <p:ext uri="{BB962C8B-B14F-4D97-AF65-F5344CB8AC3E}">
        <p14:creationId xmlns:p14="http://schemas.microsoft.com/office/powerpoint/2010/main" val="2849928089"/>
      </p:ext>
    </p:extLst>
  </p:cSld>
  <p:clrMapOvr>
    <a:masterClrMapping/>
  </p:clrMapOvr>
  <mc:AlternateContent xmlns:mc="http://schemas.openxmlformats.org/markup-compatibility/2006">
    <mc:Choice xmlns:p14="http://schemas.microsoft.com/office/powerpoint/2010/main" Requires="p14">
      <p:transition spd="slow" p14:dur="1400" advTm="7000">
        <p14:ripple/>
      </p:transition>
    </mc:Choice>
    <mc:Fallback>
      <p:transition spd="slow" advTm="7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2. Vesubio (Nápoles, Ital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264" y="0"/>
            <a:ext cx="1024210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5304371"/>
      </p:ext>
    </p:extLst>
  </p:cSld>
  <p:clrMapOvr>
    <a:masterClrMapping/>
  </p:clrMapOvr>
  <mc:AlternateContent xmlns:mc="http://schemas.openxmlformats.org/markup-compatibility/2006">
    <mc:Choice xmlns:p14="http://schemas.microsoft.com/office/powerpoint/2010/main" Requires="p14">
      <p:transition spd="slow" p14:dur="1400" advTm="4000">
        <p14:ripple/>
      </p:transition>
    </mc:Choice>
    <mc:Fallback>
      <p:transition spd="slow" advTm="4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2. Vesubio (Nápoles, Ital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8818" y="0"/>
            <a:ext cx="103548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0498538"/>
      </p:ext>
    </p:extLst>
  </p:cSld>
  <p:clrMapOvr>
    <a:masterClrMapping/>
  </p:clrMapOvr>
  <mc:AlternateContent xmlns:mc="http://schemas.openxmlformats.org/markup-compatibility/2006">
    <mc:Choice xmlns:p14="http://schemas.microsoft.com/office/powerpoint/2010/main" Requires="p14">
      <p:transition spd="slow" p14:dur="1400" advTm="4000">
        <p14:ripple/>
      </p:transition>
    </mc:Choice>
    <mc:Fallback>
      <p:transition spd="slow" advTm="4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3. Stromboli (Mar Tirreno, Ital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71400"/>
            <a:ext cx="10369151" cy="72008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03808" y="332656"/>
            <a:ext cx="3364126" cy="369332"/>
          </a:xfrm>
          <a:prstGeom prst="rect">
            <a:avLst/>
          </a:prstGeom>
          <a:solidFill>
            <a:srgbClr val="FFFF00"/>
          </a:solidFill>
        </p:spPr>
        <p:txBody>
          <a:bodyPr wrap="none">
            <a:spAutoFit/>
          </a:bodyPr>
          <a:lstStyle/>
          <a:p>
            <a:r>
              <a:rPr lang="es-ES" dirty="0" smtClean="0"/>
              <a:t>3.º </a:t>
            </a:r>
            <a:r>
              <a:rPr lang="es-ES" dirty="0" err="1" smtClean="0"/>
              <a:t>Stromboli</a:t>
            </a:r>
            <a:r>
              <a:rPr lang="es-ES" dirty="0" smtClean="0"/>
              <a:t> </a:t>
            </a:r>
            <a:r>
              <a:rPr lang="es-ES" dirty="0"/>
              <a:t>(Mar Tirreno, Italia).</a:t>
            </a:r>
          </a:p>
        </p:txBody>
      </p:sp>
    </p:spTree>
    <p:extLst>
      <p:ext uri="{BB962C8B-B14F-4D97-AF65-F5344CB8AC3E}">
        <p14:creationId xmlns:p14="http://schemas.microsoft.com/office/powerpoint/2010/main" val="2962498306"/>
      </p:ext>
    </p:extLst>
  </p:cSld>
  <p:clrMapOvr>
    <a:masterClrMapping/>
  </p:clrMapOvr>
  <mc:AlternateContent xmlns:mc="http://schemas.openxmlformats.org/markup-compatibility/2006">
    <mc:Choice xmlns:p14="http://schemas.microsoft.com/office/powerpoint/2010/main" Requires="p14">
      <p:transition spd="slow" p14:dur="1400" advTm="6000">
        <p14:ripple/>
      </p:transition>
    </mc:Choice>
    <mc:Fallback>
      <p:transition spd="slow" advTm="6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3. Stromboli (Mar Tirreno, Ital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7063"/>
            <a:ext cx="10080625" cy="70564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5829422"/>
      </p:ext>
    </p:extLst>
  </p:cSld>
  <p:clrMapOvr>
    <a:masterClrMapping/>
  </p:clrMapOvr>
  <mc:AlternateContent xmlns:mc="http://schemas.openxmlformats.org/markup-compatibility/2006">
    <mc:Choice xmlns:p14="http://schemas.microsoft.com/office/powerpoint/2010/main" Requires="p14">
      <p:transition spd="slow" p14:dur="1400" advTm="6000">
        <p14:ripple/>
      </p:transition>
    </mc:Choice>
    <mc:Fallback>
      <p:transition spd="slow" advTm="6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3. Stromboli (Mar Tirreno, Ital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68" y="1"/>
            <a:ext cx="10118651" cy="68332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5020381"/>
      </p:ext>
    </p:extLst>
  </p:cSld>
  <p:clrMapOvr>
    <a:masterClrMapping/>
  </p:clrMapOvr>
  <mc:AlternateContent xmlns:mc="http://schemas.openxmlformats.org/markup-compatibility/2006">
    <mc:Choice xmlns:p14="http://schemas.microsoft.com/office/powerpoint/2010/main" Requires="p14">
      <p:transition spd="slow" p14:dur="1400" advTm="5000">
        <p14:ripple/>
      </p:transition>
    </mc:Choice>
    <mc:Fallback>
      <p:transition spd="slow" advTm="5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4. Fagradalsfjall (Reikiavik, Island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225136"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31800" y="620688"/>
            <a:ext cx="2026645" cy="646331"/>
          </a:xfrm>
          <a:prstGeom prst="rect">
            <a:avLst/>
          </a:prstGeom>
          <a:solidFill>
            <a:srgbClr val="FFFF00"/>
          </a:solidFill>
        </p:spPr>
        <p:txBody>
          <a:bodyPr wrap="none">
            <a:spAutoFit/>
          </a:bodyPr>
          <a:lstStyle/>
          <a:p>
            <a:r>
              <a:rPr lang="es-ES" dirty="0" smtClean="0"/>
              <a:t>4.º </a:t>
            </a:r>
            <a:r>
              <a:rPr lang="es-ES" dirty="0" err="1" smtClean="0"/>
              <a:t>Fagradalsfjall</a:t>
            </a:r>
            <a:r>
              <a:rPr lang="es-ES" dirty="0" smtClean="0"/>
              <a:t>  </a:t>
            </a:r>
          </a:p>
          <a:p>
            <a:r>
              <a:rPr lang="es-ES" dirty="0" smtClean="0"/>
              <a:t>(</a:t>
            </a:r>
            <a:r>
              <a:rPr lang="es-ES" dirty="0"/>
              <a:t>Reikiavik, Islandia).</a:t>
            </a:r>
          </a:p>
        </p:txBody>
      </p:sp>
    </p:spTree>
    <p:extLst>
      <p:ext uri="{BB962C8B-B14F-4D97-AF65-F5344CB8AC3E}">
        <p14:creationId xmlns:p14="http://schemas.microsoft.com/office/powerpoint/2010/main" val="403606999"/>
      </p:ext>
    </p:extLst>
  </p:cSld>
  <p:clrMapOvr>
    <a:masterClrMapping/>
  </p:clrMapOvr>
  <mc:AlternateContent xmlns:mc="http://schemas.openxmlformats.org/markup-compatibility/2006" xmlns:p14="http://schemas.microsoft.com/office/powerpoint/2010/main">
    <mc:Choice Requires="p14">
      <p:transition spd="slow" p14:dur="1400" advTm="10000">
        <p14:ripple/>
      </p:transition>
    </mc:Choice>
    <mc:Fallback xmlns="">
      <p:transition spd="slow" advTm="10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4. Fagradalsfjall (Reikiavik, Island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1832"/>
            <a:ext cx="10304747" cy="6869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5912320"/>
      </p:ext>
    </p:extLst>
  </p:cSld>
  <p:clrMapOvr>
    <a:masterClrMapping/>
  </p:clrMapOvr>
  <mc:AlternateContent xmlns:mc="http://schemas.openxmlformats.org/markup-compatibility/2006">
    <mc:Choice xmlns:p14="http://schemas.microsoft.com/office/powerpoint/2010/main" Requires="p14">
      <p:transition spd="slow" p14:dur="1400" advTm="6000">
        <p14:ripple/>
      </p:transition>
    </mc:Choice>
    <mc:Fallback>
      <p:transition spd="slow" advTm="6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4. Fagradalsfjall (Reikiavik, Island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884" y="0"/>
            <a:ext cx="1030950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6345511"/>
      </p:ext>
    </p:extLst>
  </p:cSld>
  <p:clrMapOvr>
    <a:masterClrMapping/>
  </p:clrMapOvr>
  <mc:AlternateContent xmlns:mc="http://schemas.openxmlformats.org/markup-compatibility/2006">
    <mc:Choice xmlns:p14="http://schemas.microsoft.com/office/powerpoint/2010/main" Requires="p14">
      <p:transition spd="slow" p14:dur="1400" advTm="6000">
        <p14:ripple/>
      </p:transition>
    </mc:Choice>
    <mc:Fallback>
      <p:transition spd="slow" advTm="6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5. Krakatoa (Monte Anak Krakatau, Indones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7950" y="-29294"/>
            <a:ext cx="10330939" cy="6887294"/>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15776" y="409546"/>
            <a:ext cx="3584571" cy="646331"/>
          </a:xfrm>
          <a:prstGeom prst="rect">
            <a:avLst/>
          </a:prstGeom>
          <a:solidFill>
            <a:srgbClr val="FFFF00"/>
          </a:solidFill>
        </p:spPr>
        <p:txBody>
          <a:bodyPr wrap="none">
            <a:spAutoFit/>
          </a:bodyPr>
          <a:lstStyle/>
          <a:p>
            <a:r>
              <a:rPr lang="fi-FI" dirty="0" smtClean="0"/>
              <a:t>5º. </a:t>
            </a:r>
            <a:r>
              <a:rPr lang="fi-FI" dirty="0"/>
              <a:t>Krakatoa (Monte Anak Krakatau, </a:t>
            </a:r>
            <a:endParaRPr lang="fi-FI" dirty="0" smtClean="0"/>
          </a:p>
          <a:p>
            <a:r>
              <a:rPr lang="fi-FI" dirty="0" smtClean="0"/>
              <a:t>Indonesia</a:t>
            </a:r>
            <a:r>
              <a:rPr lang="fi-FI" dirty="0"/>
              <a:t>).</a:t>
            </a:r>
            <a:endParaRPr lang="es-ES" dirty="0"/>
          </a:p>
        </p:txBody>
      </p:sp>
    </p:spTree>
    <p:extLst>
      <p:ext uri="{BB962C8B-B14F-4D97-AF65-F5344CB8AC3E}">
        <p14:creationId xmlns:p14="http://schemas.microsoft.com/office/powerpoint/2010/main" val="1863387704"/>
      </p:ext>
    </p:extLst>
  </p:cSld>
  <p:clrMapOvr>
    <a:masterClrMapping/>
  </p:clrMapOvr>
  <mc:AlternateContent xmlns:mc="http://schemas.openxmlformats.org/markup-compatibility/2006">
    <mc:Choice xmlns:p14="http://schemas.microsoft.com/office/powerpoint/2010/main" Requires="p14">
      <p:transition spd="slow" p14:dur="1400" advTm="8000">
        <p14:ripple/>
      </p:transition>
    </mc:Choice>
    <mc:Fallback>
      <p:transition spd="slow" advTm="8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5. Krakatoa (Monte Anak Krakatau, Indones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28699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6296584"/>
      </p:ext>
    </p:extLst>
  </p:cSld>
  <p:clrMapOvr>
    <a:masterClrMapping/>
  </p:clrMapOvr>
  <mc:AlternateContent xmlns:mc="http://schemas.openxmlformats.org/markup-compatibility/2006">
    <mc:Choice xmlns:p14="http://schemas.microsoft.com/office/powerpoint/2010/main" Requires="p14">
      <p:transition spd="slow" p14:dur="1400" advTm="5000">
        <p14:ripple/>
      </p:transition>
    </mc:Choice>
    <mc:Fallback>
      <p:transition spd="slow" advTm="5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5. Krakatoa (Monte Anak Krakatau, Indones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37763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5292660"/>
      </p:ext>
    </p:extLst>
  </p:cSld>
  <p:clrMapOvr>
    <a:masterClrMapping/>
  </p:clrMapOvr>
  <mc:AlternateContent xmlns:mc="http://schemas.openxmlformats.org/markup-compatibility/2006">
    <mc:Choice xmlns:p14="http://schemas.microsoft.com/office/powerpoint/2010/main" Requires="p14">
      <p:transition spd="slow" p14:dur="1400" advTm="6000">
        <p14:ripple/>
      </p:transition>
    </mc:Choice>
    <mc:Fallback>
      <p:transition spd="slow" advTm="6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6. Kilauea (Hawá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224888"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31800" y="404664"/>
            <a:ext cx="2025555" cy="369332"/>
          </a:xfrm>
          <a:prstGeom prst="rect">
            <a:avLst/>
          </a:prstGeom>
          <a:solidFill>
            <a:srgbClr val="FFFF00"/>
          </a:solidFill>
        </p:spPr>
        <p:txBody>
          <a:bodyPr wrap="none">
            <a:spAutoFit/>
          </a:bodyPr>
          <a:lstStyle/>
          <a:p>
            <a:r>
              <a:rPr lang="es-ES" dirty="0" smtClean="0"/>
              <a:t>6º. </a:t>
            </a:r>
            <a:r>
              <a:rPr lang="es-ES" dirty="0" err="1"/>
              <a:t>Kilauea</a:t>
            </a:r>
            <a:r>
              <a:rPr lang="es-ES" dirty="0"/>
              <a:t> (Hawái).</a:t>
            </a:r>
          </a:p>
        </p:txBody>
      </p:sp>
    </p:spTree>
    <p:extLst>
      <p:ext uri="{BB962C8B-B14F-4D97-AF65-F5344CB8AC3E}">
        <p14:creationId xmlns:p14="http://schemas.microsoft.com/office/powerpoint/2010/main" val="1061248758"/>
      </p:ext>
    </p:extLst>
  </p:cSld>
  <p:clrMapOvr>
    <a:masterClrMapping/>
  </p:clrMapOvr>
  <mc:AlternateContent xmlns:mc="http://schemas.openxmlformats.org/markup-compatibility/2006">
    <mc:Choice xmlns:p14="http://schemas.microsoft.com/office/powerpoint/2010/main" Requires="p14">
      <p:transition spd="slow" p14:dur="1400" advTm="7000">
        <p14:ripple/>
      </p:transition>
    </mc:Choice>
    <mc:Fallback>
      <p:transition spd="slow" advTm="7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6. Kilauea (Hawá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6272" y="-315416"/>
            <a:ext cx="10296897" cy="7315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98092211"/>
      </p:ext>
    </p:extLst>
  </p:cSld>
  <p:clrMapOvr>
    <a:masterClrMapping/>
  </p:clrMapOvr>
  <mc:AlternateContent xmlns:mc="http://schemas.openxmlformats.org/markup-compatibility/2006">
    <mc:Choice xmlns:p14="http://schemas.microsoft.com/office/powerpoint/2010/main" Requires="p14">
      <p:transition spd="slow" p14:dur="1400" advTm="6000">
        <p14:ripple/>
      </p:transition>
    </mc:Choice>
    <mc:Fallback>
      <p:transition spd="slow" advTm="6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6. Kilauea (Hawá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168" y="0"/>
            <a:ext cx="1028699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9928971"/>
      </p:ext>
    </p:extLst>
  </p:cSld>
  <p:clrMapOvr>
    <a:masterClrMapping/>
  </p:clrMapOvr>
  <mc:AlternateContent xmlns:mc="http://schemas.openxmlformats.org/markup-compatibility/2006">
    <mc:Choice xmlns:p14="http://schemas.microsoft.com/office/powerpoint/2010/main" Requires="p14">
      <p:transition spd="slow" p14:dur="1400" advTm="6000">
        <p14:ripple/>
      </p:transition>
    </mc:Choice>
    <mc:Fallback>
      <p:transition spd="slow" advTm="6000">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7. Nyiragongo (Goma, República Democrática del Cong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080626"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87784" y="332656"/>
            <a:ext cx="3383457" cy="646331"/>
          </a:xfrm>
          <a:prstGeom prst="rect">
            <a:avLst/>
          </a:prstGeom>
          <a:solidFill>
            <a:srgbClr val="FFFF00"/>
          </a:solidFill>
        </p:spPr>
        <p:txBody>
          <a:bodyPr wrap="square">
            <a:spAutoFit/>
          </a:bodyPr>
          <a:lstStyle/>
          <a:p>
            <a:r>
              <a:rPr lang="es-ES" dirty="0" smtClean="0"/>
              <a:t>7º. </a:t>
            </a:r>
            <a:r>
              <a:rPr lang="es-ES" dirty="0" err="1"/>
              <a:t>Nyiragongo</a:t>
            </a:r>
            <a:r>
              <a:rPr lang="es-ES" dirty="0"/>
              <a:t> (Goma, </a:t>
            </a:r>
            <a:r>
              <a:rPr lang="es-ES" dirty="0" smtClean="0"/>
              <a:t>República </a:t>
            </a:r>
          </a:p>
          <a:p>
            <a:r>
              <a:rPr lang="es-ES" dirty="0" smtClean="0"/>
              <a:t>Democrática </a:t>
            </a:r>
            <a:r>
              <a:rPr lang="es-ES" dirty="0"/>
              <a:t>del Congo).</a:t>
            </a:r>
          </a:p>
        </p:txBody>
      </p:sp>
    </p:spTree>
    <p:extLst>
      <p:ext uri="{BB962C8B-B14F-4D97-AF65-F5344CB8AC3E}">
        <p14:creationId xmlns:p14="http://schemas.microsoft.com/office/powerpoint/2010/main" val="4111767371"/>
      </p:ext>
    </p:extLst>
  </p:cSld>
  <p:clrMapOvr>
    <a:masterClrMapping/>
  </p:clrMapOvr>
  <mc:AlternateContent xmlns:mc="http://schemas.openxmlformats.org/markup-compatibility/2006" xmlns:p14="http://schemas.microsoft.com/office/powerpoint/2010/main">
    <mc:Choice Requires="p14">
      <p:transition spd="slow" p14:dur="1400" advTm="10000">
        <p14:ripple/>
      </p:transition>
    </mc:Choice>
    <mc:Fallback xmlns="">
      <p:transition spd="slow" advTm="10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7. Nyiragongo (Goma, República Democrática del Cong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6374" y="0"/>
            <a:ext cx="1028699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2858415"/>
      </p:ext>
    </p:extLst>
  </p:cSld>
  <p:clrMapOvr>
    <a:masterClrMapping/>
  </p:clrMapOvr>
  <mc:AlternateContent xmlns:mc="http://schemas.openxmlformats.org/markup-compatibility/2006">
    <mc:Choice xmlns:p14="http://schemas.microsoft.com/office/powerpoint/2010/main" Requires="p14">
      <p:transition spd="slow" p14:dur="1400" advTm="6000">
        <p14:ripple/>
      </p:transition>
    </mc:Choice>
    <mc:Fallback>
      <p:transition spd="slow" advTm="600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7. Nyiragongo (Goma, República Democrática del Cong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3473" y="-171400"/>
            <a:ext cx="10544098" cy="7029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0910535"/>
      </p:ext>
    </p:extLst>
  </p:cSld>
  <p:clrMapOvr>
    <a:masterClrMapping/>
  </p:clrMapOvr>
  <mc:AlternateContent xmlns:mc="http://schemas.openxmlformats.org/markup-compatibility/2006">
    <mc:Choice xmlns:p14="http://schemas.microsoft.com/office/powerpoint/2010/main" Requires="p14">
      <p:transition spd="slow" p14:dur="1400" advTm="5000">
        <p14:ripple/>
      </p:transition>
    </mc:Choice>
    <mc:Fallback>
      <p:transition spd="slow" advTm="500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8. Arenal (Alajuela, Costa Ric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654"/>
            <a:ext cx="10336033" cy="7032054"/>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716347" y="692696"/>
            <a:ext cx="3243845" cy="369332"/>
          </a:xfrm>
          <a:prstGeom prst="rect">
            <a:avLst/>
          </a:prstGeom>
          <a:solidFill>
            <a:srgbClr val="FFFF00"/>
          </a:solidFill>
        </p:spPr>
        <p:txBody>
          <a:bodyPr wrap="square">
            <a:spAutoFit/>
          </a:bodyPr>
          <a:lstStyle/>
          <a:p>
            <a:r>
              <a:rPr lang="es-ES" dirty="0" smtClean="0"/>
              <a:t>8º. </a:t>
            </a:r>
            <a:r>
              <a:rPr lang="es-ES" dirty="0"/>
              <a:t>Arenal (Alajuela, Costa Rica</a:t>
            </a:r>
            <a:r>
              <a:rPr lang="es-ES" dirty="0" smtClean="0"/>
              <a:t>).</a:t>
            </a:r>
            <a:endParaRPr lang="es-ES" dirty="0"/>
          </a:p>
        </p:txBody>
      </p:sp>
    </p:spTree>
    <p:extLst>
      <p:ext uri="{BB962C8B-B14F-4D97-AF65-F5344CB8AC3E}">
        <p14:creationId xmlns:p14="http://schemas.microsoft.com/office/powerpoint/2010/main" val="1247288669"/>
      </p:ext>
    </p:extLst>
  </p:cSld>
  <p:clrMapOvr>
    <a:masterClrMapping/>
  </p:clrMapOvr>
  <mc:AlternateContent xmlns:mc="http://schemas.openxmlformats.org/markup-compatibility/2006">
    <mc:Choice xmlns:p14="http://schemas.microsoft.com/office/powerpoint/2010/main" Requires="p14">
      <p:transition spd="slow" p14:dur="1400" advTm="8000">
        <p14:ripple/>
      </p:transition>
    </mc:Choice>
    <mc:Fallback>
      <p:transition spd="slow" advTm="8000">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8. Arenal (Alajuela, Costa Ric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80" y="0"/>
            <a:ext cx="1202766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1392674"/>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9. Mayón (Albay, Filipin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589" y="0"/>
            <a:ext cx="1019021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3023722"/>
      </p:ext>
    </p:extLst>
  </p:cSld>
  <p:clrMapOvr>
    <a:masterClrMapping/>
  </p:clrMapOvr>
  <mc:AlternateContent xmlns:mc="http://schemas.openxmlformats.org/markup-compatibility/2006">
    <mc:Choice xmlns:p14="http://schemas.microsoft.com/office/powerpoint/2010/main" Requires="p14">
      <p:transition spd="slow" p14:dur="1400" advTm="5000">
        <p14:ripple/>
      </p:transition>
    </mc:Choice>
    <mc:Fallback>
      <p:transition spd="slow" advTm="5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9. Mayón (Albay, Filipin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1817" y="-151645"/>
            <a:ext cx="10222442" cy="7124429"/>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87784" y="476672"/>
            <a:ext cx="2686441" cy="369332"/>
          </a:xfrm>
          <a:prstGeom prst="rect">
            <a:avLst/>
          </a:prstGeom>
          <a:solidFill>
            <a:srgbClr val="FFFF00"/>
          </a:solidFill>
        </p:spPr>
        <p:txBody>
          <a:bodyPr wrap="none">
            <a:spAutoFit/>
          </a:bodyPr>
          <a:lstStyle/>
          <a:p>
            <a:r>
              <a:rPr lang="es-ES" dirty="0"/>
              <a:t>9. </a:t>
            </a:r>
            <a:r>
              <a:rPr lang="es-ES" dirty="0" err="1"/>
              <a:t>Mayón</a:t>
            </a:r>
            <a:r>
              <a:rPr lang="es-ES" dirty="0"/>
              <a:t> (</a:t>
            </a:r>
            <a:r>
              <a:rPr lang="es-ES" dirty="0" err="1"/>
              <a:t>Albay</a:t>
            </a:r>
            <a:r>
              <a:rPr lang="es-ES" dirty="0"/>
              <a:t>, Filipinas).</a:t>
            </a:r>
          </a:p>
        </p:txBody>
      </p:sp>
    </p:spTree>
    <p:extLst>
      <p:ext uri="{BB962C8B-B14F-4D97-AF65-F5344CB8AC3E}">
        <p14:creationId xmlns:p14="http://schemas.microsoft.com/office/powerpoint/2010/main" val="2712981784"/>
      </p:ext>
    </p:extLst>
  </p:cSld>
  <p:clrMapOvr>
    <a:masterClrMapping/>
  </p:clrMapOvr>
  <mc:AlternateContent xmlns:mc="http://schemas.openxmlformats.org/markup-compatibility/2006">
    <mc:Choice xmlns:p14="http://schemas.microsoft.com/office/powerpoint/2010/main" Requires="p14">
      <p:transition spd="slow" p14:dur="1400" advTm="5000">
        <p14:ripple/>
      </p:transition>
    </mc:Choice>
    <mc:Fallback>
      <p:transition spd="slow" advTm="5000">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9. Mayón (Albay, Filipin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51" y="-161305"/>
            <a:ext cx="10087075" cy="70193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9362277"/>
      </p:ext>
    </p:extLst>
  </p:cSld>
  <p:clrMapOvr>
    <a:masterClrMapping/>
  </p:clrMapOvr>
  <mc:AlternateContent xmlns:mc="http://schemas.openxmlformats.org/markup-compatibility/2006">
    <mc:Choice xmlns:p14="http://schemas.microsoft.com/office/powerpoint/2010/main" Requires="p14">
      <p:transition spd="slow" p14:dur="1400" advTm="6000">
        <p14:ripple/>
      </p:transition>
    </mc:Choice>
    <mc:Fallback>
      <p:transition spd="slow" advTm="6000">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10. Merapi (Java, Indones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896"/>
            <a:ext cx="10276654" cy="68511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8609589"/>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505702" cy="70038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359792" y="404664"/>
            <a:ext cx="2870529" cy="369332"/>
          </a:xfrm>
          <a:prstGeom prst="rect">
            <a:avLst/>
          </a:prstGeom>
          <a:solidFill>
            <a:srgbClr val="FFFF00"/>
          </a:solidFill>
        </p:spPr>
        <p:txBody>
          <a:bodyPr wrap="none">
            <a:spAutoFit/>
          </a:bodyPr>
          <a:lstStyle/>
          <a:p>
            <a:r>
              <a:rPr lang="es-ES" dirty="0"/>
              <a:t>10. </a:t>
            </a:r>
            <a:r>
              <a:rPr lang="es-ES" dirty="0" err="1"/>
              <a:t>Merapi</a:t>
            </a:r>
            <a:r>
              <a:rPr lang="es-ES" dirty="0"/>
              <a:t> (Java, Indonesia).</a:t>
            </a:r>
          </a:p>
        </p:txBody>
      </p:sp>
    </p:spTree>
    <p:extLst>
      <p:ext uri="{BB962C8B-B14F-4D97-AF65-F5344CB8AC3E}">
        <p14:creationId xmlns:p14="http://schemas.microsoft.com/office/powerpoint/2010/main" val="579537288"/>
      </p:ext>
    </p:extLst>
  </p:cSld>
  <p:clrMapOvr>
    <a:masterClrMapping/>
  </p:clrMapOvr>
  <mc:AlternateContent xmlns:mc="http://schemas.openxmlformats.org/markup-compatibility/2006">
    <mc:Choice xmlns:p14="http://schemas.microsoft.com/office/powerpoint/2010/main" Requires="p14">
      <p:transition spd="slow" p14:dur="1400" advTm="7000">
        <p14:ripple/>
      </p:transition>
    </mc:Choice>
    <mc:Fallback>
      <p:transition spd="slow" advTm="7000">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10. Merapi (Java, Indones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080625" cy="68671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6233718"/>
      </p:ext>
    </p:extLst>
  </p:cSld>
  <p:clrMapOvr>
    <a:masterClrMapping/>
  </p:clrMapOvr>
  <mc:AlternateContent xmlns:mc="http://schemas.openxmlformats.org/markup-compatibility/2006">
    <mc:Choice xmlns:p14="http://schemas.microsoft.com/office/powerpoint/2010/main" Requires="p14">
      <p:transition spd="slow" p14:dur="1400" advTm="5000">
        <p14:ripple/>
      </p:transition>
    </mc:Choice>
    <mc:Fallback>
      <p:transition spd="slow" advTm="5000">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2" y="0"/>
            <a:ext cx="1011965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4">
                <a:tint val="45000"/>
                <a:satMod val="400000"/>
              </a:schemeClr>
            </a:duotone>
            <a:extLst>
              <a:ext uri="{28A0092B-C50C-407E-A947-70E740481C1C}">
                <a14:useLocalDpi xmlns:a14="http://schemas.microsoft.com/office/drawing/2010/main"/>
              </a:ext>
            </a:extLst>
          </a:blip>
          <a:srcRect/>
          <a:stretch>
            <a:fillRect/>
          </a:stretch>
        </p:blipFill>
        <p:spPr bwMode="auto">
          <a:xfrm>
            <a:off x="19514" y="49543"/>
            <a:ext cx="10080626" cy="6858000"/>
          </a:xfrm>
          <a:prstGeom prst="rect">
            <a:avLst/>
          </a:prstGeom>
          <a:noFill/>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90633" y="3390645"/>
            <a:ext cx="6858000" cy="76735"/>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613259" y="3390645"/>
            <a:ext cx="6858000" cy="76735"/>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9" y="0"/>
            <a:ext cx="10080625"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9" y="6783316"/>
            <a:ext cx="10080625"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26707" y="5464909"/>
            <a:ext cx="664272"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966776" y="1067209"/>
            <a:ext cx="3936336"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día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328344" y="1067209"/>
            <a:ext cx="3856521"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domingo, 19 de diciembre de 2021</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10:38</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397975" y="5210969"/>
            <a:ext cx="2214601" cy="934064"/>
          </a:xfrm>
          <a:prstGeom prst="rect">
            <a:avLst/>
          </a:prstGeom>
          <a:noFill/>
        </p:spPr>
      </p:pic>
    </p:spTree>
    <p:extLst>
      <p:ext uri="{BB962C8B-B14F-4D97-AF65-F5344CB8AC3E}">
        <p14:creationId xmlns:p14="http://schemas.microsoft.com/office/powerpoint/2010/main" val="2939018304"/>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4" fill="hold" nodeType="withEffect">
                                  <p:stCondLst>
                                    <p:cond delay="0"/>
                                  </p:stCondLst>
                                  <p:childTnLst>
                                    <p:animEffect transition="out" filter="wheel(4)">
                                      <p:cBhvr>
                                        <p:cTn id="9" dur="2000"/>
                                        <p:tgtEl>
                                          <p:spTgt spid="14"/>
                                        </p:tgtEl>
                                      </p:cBhvr>
                                    </p:animEffect>
                                    <p:set>
                                      <p:cBhvr>
                                        <p:cTn id="10"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080625"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0080625"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84137" y="0"/>
            <a:ext cx="5376333"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10080625"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260078" y="4724402"/>
            <a:ext cx="2940182"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16387" y="4191000"/>
            <a:ext cx="2604161"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52276" y="4876800"/>
            <a:ext cx="1344083"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88036"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Amenazas y peligros volcanico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Amenazas y peligros volcanicos.-</Template>
  <TotalTime>23</TotalTime>
  <Words>675</Words>
  <Application>Microsoft Office PowerPoint</Application>
  <PresentationFormat>Personalizado</PresentationFormat>
  <Paragraphs>34</Paragraphs>
  <Slides>45</Slides>
  <Notes>0</Notes>
  <HiddenSlides>0</HiddenSlides>
  <MMClips>0</MMClips>
  <ScaleCrop>false</ScaleCrop>
  <HeadingPairs>
    <vt:vector size="4" baseType="variant">
      <vt:variant>
        <vt:lpstr>Tema</vt:lpstr>
      </vt:variant>
      <vt:variant>
        <vt:i4>2</vt:i4>
      </vt:variant>
      <vt:variant>
        <vt:lpstr>Títulos de diapositiva</vt:lpstr>
      </vt:variant>
      <vt:variant>
        <vt:i4>45</vt:i4>
      </vt:variant>
    </vt:vector>
  </HeadingPairs>
  <TitlesOfParts>
    <vt:vector size="47" baseType="lpstr">
      <vt:lpstr>Amenazas y peligros volcanicos.-</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10</cp:revision>
  <dcterms:created xsi:type="dcterms:W3CDTF">2021-12-19T09:38:34Z</dcterms:created>
  <dcterms:modified xsi:type="dcterms:W3CDTF">2021-12-19T10:02:03Z</dcterms:modified>
</cp:coreProperties>
</file>