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Layouts/slideLayout3.xml" ContentType="application/vnd.openxmlformats-officedocument.presentationml.slideLayout+xml"/>
  <Default Extension="jpeg" ContentType="image/jpeg"/>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9" r:id="rId1"/>
    <p:sldMasterId id="2147483661" r:id="rId2"/>
  </p:sldMasterIdLst>
  <p:notesMasterIdLst>
    <p:notesMasterId r:id="rId37"/>
  </p:notesMasterIdLst>
  <p:sldIdLst>
    <p:sldId id="316" r:id="rId3"/>
    <p:sldId id="342" r:id="rId4"/>
    <p:sldId id="344" r:id="rId5"/>
    <p:sldId id="345" r:id="rId6"/>
    <p:sldId id="347" r:id="rId7"/>
    <p:sldId id="348" r:id="rId8"/>
    <p:sldId id="375" r:id="rId9"/>
    <p:sldId id="346" r:id="rId10"/>
    <p:sldId id="349" r:id="rId11"/>
    <p:sldId id="351" r:id="rId12"/>
    <p:sldId id="353" r:id="rId13"/>
    <p:sldId id="374" r:id="rId14"/>
    <p:sldId id="355" r:id="rId15"/>
    <p:sldId id="352" r:id="rId16"/>
    <p:sldId id="357" r:id="rId17"/>
    <p:sldId id="359" r:id="rId18"/>
    <p:sldId id="381" r:id="rId19"/>
    <p:sldId id="377" r:id="rId20"/>
    <p:sldId id="361" r:id="rId21"/>
    <p:sldId id="354" r:id="rId22"/>
    <p:sldId id="372" r:id="rId23"/>
    <p:sldId id="378" r:id="rId24"/>
    <p:sldId id="376" r:id="rId25"/>
    <p:sldId id="382" r:id="rId26"/>
    <p:sldId id="364" r:id="rId27"/>
    <p:sldId id="380" r:id="rId28"/>
    <p:sldId id="371" r:id="rId29"/>
    <p:sldId id="365" r:id="rId30"/>
    <p:sldId id="373" r:id="rId31"/>
    <p:sldId id="367" r:id="rId32"/>
    <p:sldId id="366" r:id="rId33"/>
    <p:sldId id="379" r:id="rId34"/>
    <p:sldId id="338" r:id="rId35"/>
    <p:sldId id="383" r:id="rId36"/>
  </p:sldIdLst>
  <p:sldSz cx="9144000" cy="6858000" type="screen4x3"/>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modifyVerifier cryptProviderType="rsaFull" cryptAlgorithmClass="hash" cryptAlgorithmType="typeAny" cryptAlgorithmSid="4" spinCount="50000" saltData="gfGk14hXwBp8v9l8LH73TA" hashData="kohhZDEPrOF8FoNNx/IkjYyd6Ic"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CC"/>
    <a:srgbClr val="00FFFF"/>
    <a:srgbClr val="0000FF"/>
    <a:srgbClr val="663300"/>
    <a:srgbClr val="FF33CC"/>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20"/>
    <p:restoredTop sz="94660"/>
  </p:normalViewPr>
  <p:slideViewPr>
    <p:cSldViewPr>
      <p:cViewPr varScale="1">
        <p:scale>
          <a:sx n="75" d="100"/>
          <a:sy n="75" d="100"/>
        </p:scale>
        <p:origin x="-846" y="-84"/>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viewProps" Target="viewProps.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notesMaster" Target="notesMasters/notesMaster1.xml"/><Relationship Id="rId40"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pPr>
              <a:defRPr/>
            </a:pPr>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pPr>
              <a:defRPr/>
            </a:pPr>
            <a:fld id="{2EEBA470-E71C-43FB-BDF1-5C79D6CE745D}" type="datetimeFigureOut">
              <a:rPr lang="es-ES"/>
              <a:pPr>
                <a:defRPr/>
              </a:pPr>
              <a:t>30/03/2014</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s-ES" noProof="0"/>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noProof="0" smtClean="0"/>
              <a:t>Haga clic para modificar el estilo de texto del patrón</a:t>
            </a:r>
          </a:p>
          <a:p>
            <a:pPr lvl="1"/>
            <a:r>
              <a:rPr lang="es-ES" noProof="0" smtClean="0"/>
              <a:t>Segundo nivel</a:t>
            </a:r>
          </a:p>
          <a:p>
            <a:pPr lvl="2"/>
            <a:r>
              <a:rPr lang="es-ES" noProof="0" smtClean="0"/>
              <a:t>Tercer nivel</a:t>
            </a:r>
          </a:p>
          <a:p>
            <a:pPr lvl="3"/>
            <a:r>
              <a:rPr lang="es-ES" noProof="0" smtClean="0"/>
              <a:t>Cuarto nivel</a:t>
            </a:r>
          </a:p>
          <a:p>
            <a:pPr lvl="4"/>
            <a:r>
              <a:rPr lang="es-ES" noProof="0" smtClean="0"/>
              <a:t>Quinto nivel</a:t>
            </a:r>
            <a:endParaRPr lang="es-ES" noProof="0"/>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pPr>
              <a:defRPr/>
            </a:pPr>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pPr>
              <a:defRPr/>
            </a:pPr>
            <a:fld id="{2CBFD367-0F41-4C1B-AA69-832CCC2ED38C}" type="slidenum">
              <a:rPr lang="es-ES"/>
              <a:pPr>
                <a:defRPr/>
              </a:pPr>
              <a:t>‹Nº›</a:t>
            </a:fld>
            <a:endParaRPr lang="es-E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es-ES_tradnl"/>
          </a:p>
        </p:txBody>
      </p:sp>
      <p:sp>
        <p:nvSpPr>
          <p:cNvPr id="5"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6" name="Rectangle 6"/>
          <p:cNvSpPr>
            <a:spLocks noGrp="1" noChangeArrowheads="1"/>
          </p:cNvSpPr>
          <p:nvPr>
            <p:ph type="sldNum" sz="quarter" idx="12"/>
          </p:nvPr>
        </p:nvSpPr>
        <p:spPr>
          <a:ln/>
        </p:spPr>
        <p:txBody>
          <a:bodyPr/>
          <a:lstStyle>
            <a:lvl1pPr>
              <a:defRPr/>
            </a:lvl1pPr>
          </a:lstStyle>
          <a:p>
            <a:pPr>
              <a:defRPr/>
            </a:pPr>
            <a:fld id="{9E2A4D87-915A-4CAE-B8C0-92883ED00133}" type="slidenum">
              <a:rPr lang="es-ES_tradnl"/>
              <a:pPr>
                <a:defRPr/>
              </a:pPr>
              <a:t>‹Nº›</a:t>
            </a:fld>
            <a:endParaRPr lang="es-ES_tradnl"/>
          </a:p>
        </p:txBody>
      </p:sp>
    </p:spTree>
  </p:cSld>
  <p:clrMapOvr>
    <a:masterClrMapping/>
  </p:clrMapOvr>
  <p:transition spd="slow" advClick="0" advTm="5000">
    <p:circl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es-ES_tradnl"/>
          </a:p>
        </p:txBody>
      </p:sp>
      <p:sp>
        <p:nvSpPr>
          <p:cNvPr id="5"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6" name="Rectangle 6"/>
          <p:cNvSpPr>
            <a:spLocks noGrp="1" noChangeArrowheads="1"/>
          </p:cNvSpPr>
          <p:nvPr>
            <p:ph type="sldNum" sz="quarter" idx="12"/>
          </p:nvPr>
        </p:nvSpPr>
        <p:spPr>
          <a:ln/>
        </p:spPr>
        <p:txBody>
          <a:bodyPr/>
          <a:lstStyle>
            <a:lvl1pPr>
              <a:defRPr/>
            </a:lvl1pPr>
          </a:lstStyle>
          <a:p>
            <a:pPr>
              <a:defRPr/>
            </a:pPr>
            <a:fld id="{C1BC5FF3-FFE7-43ED-AABD-78702C6D3AAB}" type="slidenum">
              <a:rPr lang="es-ES_tradnl"/>
              <a:pPr>
                <a:defRPr/>
              </a:pPr>
              <a:t>‹Nº›</a:t>
            </a:fld>
            <a:endParaRPr lang="es-ES_tradnl"/>
          </a:p>
        </p:txBody>
      </p:sp>
    </p:spTree>
  </p:cSld>
  <p:clrMapOvr>
    <a:masterClrMapping/>
  </p:clrMapOvr>
  <p:transition spd="slow" advClick="0" advTm="5000">
    <p:circl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Rectangle 4"/>
          <p:cNvSpPr>
            <a:spLocks noGrp="1" noChangeArrowheads="1"/>
          </p:cNvSpPr>
          <p:nvPr>
            <p:ph type="dt" sz="half" idx="10"/>
          </p:nvPr>
        </p:nvSpPr>
        <p:spPr>
          <a:ln/>
        </p:spPr>
        <p:txBody>
          <a:bodyPr/>
          <a:lstStyle>
            <a:lvl1pPr>
              <a:defRPr/>
            </a:lvl1pPr>
          </a:lstStyle>
          <a:p>
            <a:pPr>
              <a:defRPr/>
            </a:pPr>
            <a:endParaRPr lang="es-ES_tradnl"/>
          </a:p>
        </p:txBody>
      </p:sp>
      <p:sp>
        <p:nvSpPr>
          <p:cNvPr id="5"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6" name="Rectangle 6"/>
          <p:cNvSpPr>
            <a:spLocks noGrp="1" noChangeArrowheads="1"/>
          </p:cNvSpPr>
          <p:nvPr>
            <p:ph type="sldNum" sz="quarter" idx="12"/>
          </p:nvPr>
        </p:nvSpPr>
        <p:spPr>
          <a:ln/>
        </p:spPr>
        <p:txBody>
          <a:bodyPr/>
          <a:lstStyle>
            <a:lvl1pPr>
              <a:defRPr/>
            </a:lvl1pPr>
          </a:lstStyle>
          <a:p>
            <a:pPr>
              <a:defRPr/>
            </a:pPr>
            <a:fld id="{A4A20657-7D37-4A75-BA5E-AF6CE21951E2}" type="slidenum">
              <a:rPr lang="es-ES_tradnl"/>
              <a:pPr>
                <a:defRPr/>
              </a:pPr>
              <a:t>‹Nº›</a:t>
            </a:fld>
            <a:endParaRPr lang="es-ES_tradnl"/>
          </a:p>
        </p:txBody>
      </p:sp>
    </p:spTree>
  </p:cSld>
  <p:clrMapOvr>
    <a:masterClrMapping/>
  </p:clrMapOvr>
  <p:transition spd="slow" advClick="0" advTm="5000">
    <p:circl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Rectangle 4"/>
          <p:cNvSpPr>
            <a:spLocks noGrp="1" noChangeArrowheads="1"/>
          </p:cNvSpPr>
          <p:nvPr>
            <p:ph type="dt" sz="half" idx="10"/>
          </p:nvPr>
        </p:nvSpPr>
        <p:spPr>
          <a:ln/>
        </p:spPr>
        <p:txBody>
          <a:bodyPr/>
          <a:lstStyle>
            <a:lvl1pPr>
              <a:defRPr/>
            </a:lvl1pPr>
          </a:lstStyle>
          <a:p>
            <a:pPr>
              <a:defRPr/>
            </a:pPr>
            <a:endParaRPr lang="es-ES_tradnl"/>
          </a:p>
        </p:txBody>
      </p:sp>
      <p:sp>
        <p:nvSpPr>
          <p:cNvPr id="6"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7" name="Rectangle 6"/>
          <p:cNvSpPr>
            <a:spLocks noGrp="1" noChangeArrowheads="1"/>
          </p:cNvSpPr>
          <p:nvPr>
            <p:ph type="sldNum" sz="quarter" idx="12"/>
          </p:nvPr>
        </p:nvSpPr>
        <p:spPr>
          <a:ln/>
        </p:spPr>
        <p:txBody>
          <a:bodyPr/>
          <a:lstStyle>
            <a:lvl1pPr>
              <a:defRPr/>
            </a:lvl1pPr>
          </a:lstStyle>
          <a:p>
            <a:pPr>
              <a:defRPr/>
            </a:pPr>
            <a:fld id="{DC7A562E-E41E-4459-B016-DEFA5EB1DA9E}" type="slidenum">
              <a:rPr lang="es-ES_tradnl"/>
              <a:pPr>
                <a:defRPr/>
              </a:pPr>
              <a:t>‹Nº›</a:t>
            </a:fld>
            <a:endParaRPr lang="es-ES_tradnl"/>
          </a:p>
        </p:txBody>
      </p:sp>
    </p:spTree>
  </p:cSld>
  <p:clrMapOvr>
    <a:masterClrMapping/>
  </p:clrMapOvr>
  <p:transition spd="slow" advClick="0" advTm="5000">
    <p:circl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Rectangle 4"/>
          <p:cNvSpPr>
            <a:spLocks noGrp="1" noChangeArrowheads="1"/>
          </p:cNvSpPr>
          <p:nvPr>
            <p:ph type="dt" sz="half" idx="10"/>
          </p:nvPr>
        </p:nvSpPr>
        <p:spPr>
          <a:ln/>
        </p:spPr>
        <p:txBody>
          <a:bodyPr/>
          <a:lstStyle>
            <a:lvl1pPr>
              <a:defRPr/>
            </a:lvl1pPr>
          </a:lstStyle>
          <a:p>
            <a:pPr>
              <a:defRPr/>
            </a:pPr>
            <a:endParaRPr lang="es-ES_tradnl"/>
          </a:p>
        </p:txBody>
      </p:sp>
      <p:sp>
        <p:nvSpPr>
          <p:cNvPr id="8"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9" name="Rectangle 6"/>
          <p:cNvSpPr>
            <a:spLocks noGrp="1" noChangeArrowheads="1"/>
          </p:cNvSpPr>
          <p:nvPr>
            <p:ph type="sldNum" sz="quarter" idx="12"/>
          </p:nvPr>
        </p:nvSpPr>
        <p:spPr>
          <a:ln/>
        </p:spPr>
        <p:txBody>
          <a:bodyPr/>
          <a:lstStyle>
            <a:lvl1pPr>
              <a:defRPr/>
            </a:lvl1pPr>
          </a:lstStyle>
          <a:p>
            <a:pPr>
              <a:defRPr/>
            </a:pPr>
            <a:fld id="{29165E72-E88A-48DB-8720-DEAC6D8C8240}" type="slidenum">
              <a:rPr lang="es-ES_tradnl"/>
              <a:pPr>
                <a:defRPr/>
              </a:pPr>
              <a:t>‹Nº›</a:t>
            </a:fld>
            <a:endParaRPr lang="es-ES_tradnl"/>
          </a:p>
        </p:txBody>
      </p:sp>
    </p:spTree>
  </p:cSld>
  <p:clrMapOvr>
    <a:masterClrMapping/>
  </p:clrMapOvr>
  <p:transition spd="slow" advClick="0" advTm="5000">
    <p:circl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Rectangle 4"/>
          <p:cNvSpPr>
            <a:spLocks noGrp="1" noChangeArrowheads="1"/>
          </p:cNvSpPr>
          <p:nvPr>
            <p:ph type="dt" sz="half" idx="10"/>
          </p:nvPr>
        </p:nvSpPr>
        <p:spPr>
          <a:ln/>
        </p:spPr>
        <p:txBody>
          <a:bodyPr/>
          <a:lstStyle>
            <a:lvl1pPr>
              <a:defRPr/>
            </a:lvl1pPr>
          </a:lstStyle>
          <a:p>
            <a:pPr>
              <a:defRPr/>
            </a:pPr>
            <a:endParaRPr lang="es-ES_tradnl"/>
          </a:p>
        </p:txBody>
      </p:sp>
      <p:sp>
        <p:nvSpPr>
          <p:cNvPr id="4"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5" name="Rectangle 6"/>
          <p:cNvSpPr>
            <a:spLocks noGrp="1" noChangeArrowheads="1"/>
          </p:cNvSpPr>
          <p:nvPr>
            <p:ph type="sldNum" sz="quarter" idx="12"/>
          </p:nvPr>
        </p:nvSpPr>
        <p:spPr>
          <a:ln/>
        </p:spPr>
        <p:txBody>
          <a:bodyPr/>
          <a:lstStyle>
            <a:lvl1pPr>
              <a:defRPr/>
            </a:lvl1pPr>
          </a:lstStyle>
          <a:p>
            <a:pPr>
              <a:defRPr/>
            </a:pPr>
            <a:fld id="{6ADEC1A9-19B3-4FC3-B3A1-3D44544B83B2}" type="slidenum">
              <a:rPr lang="es-ES_tradnl"/>
              <a:pPr>
                <a:defRPr/>
              </a:pPr>
              <a:t>‹Nº›</a:t>
            </a:fld>
            <a:endParaRPr lang="es-ES_tradnl"/>
          </a:p>
        </p:txBody>
      </p:sp>
    </p:spTree>
  </p:cSld>
  <p:clrMapOvr>
    <a:masterClrMapping/>
  </p:clrMapOvr>
  <p:transition spd="slow" advClick="0" advTm="5000">
    <p:circl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s-ES_tradnl"/>
          </a:p>
        </p:txBody>
      </p:sp>
      <p:sp>
        <p:nvSpPr>
          <p:cNvPr id="3"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4" name="Rectangle 6"/>
          <p:cNvSpPr>
            <a:spLocks noGrp="1" noChangeArrowheads="1"/>
          </p:cNvSpPr>
          <p:nvPr>
            <p:ph type="sldNum" sz="quarter" idx="12"/>
          </p:nvPr>
        </p:nvSpPr>
        <p:spPr>
          <a:ln/>
        </p:spPr>
        <p:txBody>
          <a:bodyPr/>
          <a:lstStyle>
            <a:lvl1pPr>
              <a:defRPr/>
            </a:lvl1pPr>
          </a:lstStyle>
          <a:p>
            <a:pPr>
              <a:defRPr/>
            </a:pPr>
            <a:fld id="{0470D72E-A936-47A1-B677-B89553B27242}" type="slidenum">
              <a:rPr lang="es-ES_tradnl"/>
              <a:pPr>
                <a:defRPr/>
              </a:pPr>
              <a:t>‹Nº›</a:t>
            </a:fld>
            <a:endParaRPr lang="es-ES_tradnl"/>
          </a:p>
        </p:txBody>
      </p:sp>
    </p:spTree>
  </p:cSld>
  <p:clrMapOvr>
    <a:masterClrMapping/>
  </p:clrMapOvr>
  <p:transition spd="slow" advClick="0" advTm="5000">
    <p:circl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Rectangle 4"/>
          <p:cNvSpPr>
            <a:spLocks noGrp="1" noChangeArrowheads="1"/>
          </p:cNvSpPr>
          <p:nvPr>
            <p:ph type="dt" sz="half" idx="10"/>
          </p:nvPr>
        </p:nvSpPr>
        <p:spPr>
          <a:ln/>
        </p:spPr>
        <p:txBody>
          <a:bodyPr/>
          <a:lstStyle>
            <a:lvl1pPr>
              <a:defRPr/>
            </a:lvl1pPr>
          </a:lstStyle>
          <a:p>
            <a:pPr>
              <a:defRPr/>
            </a:pPr>
            <a:endParaRPr lang="es-ES_tradnl"/>
          </a:p>
        </p:txBody>
      </p:sp>
      <p:sp>
        <p:nvSpPr>
          <p:cNvPr id="6"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7" name="Rectangle 6"/>
          <p:cNvSpPr>
            <a:spLocks noGrp="1" noChangeArrowheads="1"/>
          </p:cNvSpPr>
          <p:nvPr>
            <p:ph type="sldNum" sz="quarter" idx="12"/>
          </p:nvPr>
        </p:nvSpPr>
        <p:spPr>
          <a:ln/>
        </p:spPr>
        <p:txBody>
          <a:bodyPr/>
          <a:lstStyle>
            <a:lvl1pPr>
              <a:defRPr/>
            </a:lvl1pPr>
          </a:lstStyle>
          <a:p>
            <a:pPr>
              <a:defRPr/>
            </a:pPr>
            <a:fld id="{AB376533-6597-49B8-A7A2-505A460079FE}" type="slidenum">
              <a:rPr lang="es-ES_tradnl"/>
              <a:pPr>
                <a:defRPr/>
              </a:pPr>
              <a:t>‹Nº›</a:t>
            </a:fld>
            <a:endParaRPr lang="es-ES_tradnl"/>
          </a:p>
        </p:txBody>
      </p:sp>
    </p:spTree>
  </p:cSld>
  <p:clrMapOvr>
    <a:masterClrMapping/>
  </p:clrMapOvr>
  <p:transition spd="slow" advClick="0" advTm="5000">
    <p:circl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smtClean="0"/>
              <a:t>Haga clic en el icono para agregar una imagen</a:t>
            </a:r>
            <a:endParaRPr lang="es-ES" noProof="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Rectangle 4"/>
          <p:cNvSpPr>
            <a:spLocks noGrp="1" noChangeArrowheads="1"/>
          </p:cNvSpPr>
          <p:nvPr>
            <p:ph type="dt" sz="half" idx="10"/>
          </p:nvPr>
        </p:nvSpPr>
        <p:spPr>
          <a:ln/>
        </p:spPr>
        <p:txBody>
          <a:bodyPr/>
          <a:lstStyle>
            <a:lvl1pPr>
              <a:defRPr/>
            </a:lvl1pPr>
          </a:lstStyle>
          <a:p>
            <a:pPr>
              <a:defRPr/>
            </a:pPr>
            <a:endParaRPr lang="es-ES_tradnl"/>
          </a:p>
        </p:txBody>
      </p:sp>
      <p:sp>
        <p:nvSpPr>
          <p:cNvPr id="6"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7" name="Rectangle 6"/>
          <p:cNvSpPr>
            <a:spLocks noGrp="1" noChangeArrowheads="1"/>
          </p:cNvSpPr>
          <p:nvPr>
            <p:ph type="sldNum" sz="quarter" idx="12"/>
          </p:nvPr>
        </p:nvSpPr>
        <p:spPr>
          <a:ln/>
        </p:spPr>
        <p:txBody>
          <a:bodyPr/>
          <a:lstStyle>
            <a:lvl1pPr>
              <a:defRPr/>
            </a:lvl1pPr>
          </a:lstStyle>
          <a:p>
            <a:pPr>
              <a:defRPr/>
            </a:pPr>
            <a:fld id="{EFC97167-B14E-40EC-B98E-8EAE14D7C335}" type="slidenum">
              <a:rPr lang="es-ES_tradnl"/>
              <a:pPr>
                <a:defRPr/>
              </a:pPr>
              <a:t>‹Nº›</a:t>
            </a:fld>
            <a:endParaRPr lang="es-ES_tradnl"/>
          </a:p>
        </p:txBody>
      </p:sp>
    </p:spTree>
  </p:cSld>
  <p:clrMapOvr>
    <a:masterClrMapping/>
  </p:clrMapOvr>
  <p:transition spd="slow" advClick="0" advTm="5000">
    <p:circl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es-ES_tradnl"/>
          </a:p>
        </p:txBody>
      </p:sp>
      <p:sp>
        <p:nvSpPr>
          <p:cNvPr id="5"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6" name="Rectangle 6"/>
          <p:cNvSpPr>
            <a:spLocks noGrp="1" noChangeArrowheads="1"/>
          </p:cNvSpPr>
          <p:nvPr>
            <p:ph type="sldNum" sz="quarter" idx="12"/>
          </p:nvPr>
        </p:nvSpPr>
        <p:spPr>
          <a:ln/>
        </p:spPr>
        <p:txBody>
          <a:bodyPr/>
          <a:lstStyle>
            <a:lvl1pPr>
              <a:defRPr/>
            </a:lvl1pPr>
          </a:lstStyle>
          <a:p>
            <a:pPr>
              <a:defRPr/>
            </a:pPr>
            <a:fld id="{A1887B6B-506F-4AEF-9AFA-A7850E27280D}" type="slidenum">
              <a:rPr lang="es-ES_tradnl"/>
              <a:pPr>
                <a:defRPr/>
              </a:pPr>
              <a:t>‹Nº›</a:t>
            </a:fld>
            <a:endParaRPr lang="es-ES_tradnl"/>
          </a:p>
        </p:txBody>
      </p:sp>
    </p:spTree>
  </p:cSld>
  <p:clrMapOvr>
    <a:masterClrMapping/>
  </p:clrMapOvr>
  <p:transition spd="slow" advClick="0" advTm="5000">
    <p:circl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es-ES_tradnl"/>
          </a:p>
        </p:txBody>
      </p:sp>
      <p:sp>
        <p:nvSpPr>
          <p:cNvPr id="5"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6" name="Rectangle 6"/>
          <p:cNvSpPr>
            <a:spLocks noGrp="1" noChangeArrowheads="1"/>
          </p:cNvSpPr>
          <p:nvPr>
            <p:ph type="sldNum" sz="quarter" idx="12"/>
          </p:nvPr>
        </p:nvSpPr>
        <p:spPr>
          <a:ln/>
        </p:spPr>
        <p:txBody>
          <a:bodyPr/>
          <a:lstStyle>
            <a:lvl1pPr>
              <a:defRPr/>
            </a:lvl1pPr>
          </a:lstStyle>
          <a:p>
            <a:pPr>
              <a:defRPr/>
            </a:pPr>
            <a:fld id="{1E62F0D7-8538-4A53-B9F3-003D42FBCAD6}" type="slidenum">
              <a:rPr lang="es-ES_tradnl"/>
              <a:pPr>
                <a:defRPr/>
              </a:pPr>
              <a:t>‹Nº›</a:t>
            </a:fld>
            <a:endParaRPr lang="es-ES_tradnl"/>
          </a:p>
        </p:txBody>
      </p:sp>
    </p:spTree>
  </p:cSld>
  <p:clrMapOvr>
    <a:masterClrMapping/>
  </p:clrMapOvr>
  <p:transition spd="slow" advClick="0" advTm="5000">
    <p:circl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60F9F991-9270-4C0B-A030-10206A30ACAF}"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00FFFF">
            <a:alpha val="56862"/>
          </a:srgbClr>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65540"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a:defRPr/>
            </a:pPr>
            <a:endParaRPr lang="es-ES_tradnl"/>
          </a:p>
        </p:txBody>
      </p:sp>
      <p:sp>
        <p:nvSpPr>
          <p:cNvPr id="65541"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pPr>
              <a:defRPr/>
            </a:pPr>
            <a:endParaRPr lang="es-ES_tradnl"/>
          </a:p>
        </p:txBody>
      </p:sp>
      <p:sp>
        <p:nvSpPr>
          <p:cNvPr id="65542"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pPr>
              <a:defRPr/>
            </a:pPr>
            <a:fld id="{BC1BC133-3019-4429-B06E-57C7499254F8}" type="slidenum">
              <a:rPr lang="es-ES_tradnl"/>
              <a:pPr>
                <a:defRPr/>
              </a:pPr>
              <a:t>‹Nº›</a:t>
            </a:fld>
            <a:endParaRPr lang="es-ES_tradnl"/>
          </a:p>
        </p:txBody>
      </p:sp>
    </p:spTree>
  </p:cSld>
  <p:clrMap bg1="lt1" tx1="dk1" bg2="lt2" tx2="dk2" accent1="accent1" accent2="accent2" accent3="accent3" accent4="accent4" accent5="accent5" accent6="accent6" hlink="hlink" folHlink="folHlink"/>
  <p:sldLayoutIdLst>
    <p:sldLayoutId id="2147483650" r:id="rId1"/>
    <p:sldLayoutId id="2147483651" r:id="rId2"/>
    <p:sldLayoutId id="2147483652" r:id="rId3"/>
    <p:sldLayoutId id="2147483653" r:id="rId4"/>
    <p:sldLayoutId id="2147483654" r:id="rId5"/>
    <p:sldLayoutId id="2147483655" r:id="rId6"/>
    <p:sldLayoutId id="2147483656" r:id="rId7"/>
    <p:sldLayoutId id="2147483657" r:id="rId8"/>
    <p:sldLayoutId id="2147483658" r:id="rId9"/>
    <p:sldLayoutId id="2147483659" r:id="rId10"/>
    <p:sldLayoutId id="2147483660" r:id="rId11"/>
  </p:sldLayoutIdLst>
  <p:transition spd="slow" advClick="0" advTm="5000">
    <p:circle/>
  </p:transition>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Arial" charset="0"/>
        </a:defRPr>
      </a:lvl2pPr>
      <a:lvl3pPr algn="ctr" rtl="0" eaLnBrk="1" fontAlgn="base" hangingPunct="1">
        <a:spcBef>
          <a:spcPct val="0"/>
        </a:spcBef>
        <a:spcAft>
          <a:spcPct val="0"/>
        </a:spcAft>
        <a:defRPr sz="4400">
          <a:solidFill>
            <a:schemeClr val="tx2"/>
          </a:solidFill>
          <a:latin typeface="Arial" charset="0"/>
        </a:defRPr>
      </a:lvl3pPr>
      <a:lvl4pPr algn="ctr" rtl="0" eaLnBrk="1" fontAlgn="base" hangingPunct="1">
        <a:spcBef>
          <a:spcPct val="0"/>
        </a:spcBef>
        <a:spcAft>
          <a:spcPct val="0"/>
        </a:spcAft>
        <a:defRPr sz="4400">
          <a:solidFill>
            <a:schemeClr val="tx2"/>
          </a:solidFill>
          <a:latin typeface="Arial" charset="0"/>
        </a:defRPr>
      </a:lvl4pPr>
      <a:lvl5pPr algn="ctr" rtl="0" eaLnBrk="1" fontAlgn="base" hangingPunct="1">
        <a:spcBef>
          <a:spcPct val="0"/>
        </a:spcBef>
        <a:spcAft>
          <a:spcPct val="0"/>
        </a:spcAft>
        <a:defRPr sz="4400">
          <a:solidFill>
            <a:schemeClr val="tx2"/>
          </a:solidFill>
          <a:latin typeface="Arial" charset="0"/>
        </a:defRPr>
      </a:lvl5pPr>
      <a:lvl6pPr marL="457200" algn="ctr" rtl="0" eaLnBrk="1" fontAlgn="base" hangingPunct="1">
        <a:spcBef>
          <a:spcPct val="0"/>
        </a:spcBef>
        <a:spcAft>
          <a:spcPct val="0"/>
        </a:spcAft>
        <a:defRPr sz="4400">
          <a:solidFill>
            <a:schemeClr val="tx2"/>
          </a:solidFill>
          <a:latin typeface="Arial" charset="0"/>
        </a:defRPr>
      </a:lvl6pPr>
      <a:lvl7pPr marL="914400" algn="ctr" rtl="0" eaLnBrk="1" fontAlgn="base" hangingPunct="1">
        <a:spcBef>
          <a:spcPct val="0"/>
        </a:spcBef>
        <a:spcAft>
          <a:spcPct val="0"/>
        </a:spcAft>
        <a:defRPr sz="4400">
          <a:solidFill>
            <a:schemeClr val="tx2"/>
          </a:solidFill>
          <a:latin typeface="Arial" charset="0"/>
        </a:defRPr>
      </a:lvl7pPr>
      <a:lvl8pPr marL="1371600" algn="ctr" rtl="0" eaLnBrk="1" fontAlgn="base" hangingPunct="1">
        <a:spcBef>
          <a:spcPct val="0"/>
        </a:spcBef>
        <a:spcAft>
          <a:spcPct val="0"/>
        </a:spcAft>
        <a:defRPr sz="4400">
          <a:solidFill>
            <a:schemeClr val="tx2"/>
          </a:solidFill>
          <a:latin typeface="Arial" charset="0"/>
        </a:defRPr>
      </a:lvl8pPr>
      <a:lvl9pPr marL="1828800" algn="ctr" rtl="0" eaLnBrk="1" fontAlgn="base" hangingPunct="1">
        <a:spcBef>
          <a:spcPct val="0"/>
        </a:spcBef>
        <a:spcAft>
          <a:spcPct val="0"/>
        </a:spcAft>
        <a:defRPr sz="4400">
          <a:solidFill>
            <a:schemeClr val="tx2"/>
          </a:solidFill>
          <a:latin typeface="Arial"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17D11ECB-53B8-4482-96AB-D51E750FECB5}"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2"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gif"/><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image" Target="../media/image3.gif"/><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21.jpeg"/><Relationship Id="rId1" Type="http://schemas.openxmlformats.org/officeDocument/2006/relationships/slideLayout" Target="../slideLayouts/slideLayout7.xml"/><Relationship Id="rId5" Type="http://schemas.openxmlformats.org/officeDocument/2006/relationships/image" Target="../media/image5.gif"/><Relationship Id="rId4" Type="http://schemas.openxmlformats.org/officeDocument/2006/relationships/image" Target="../media/image4.jpeg"/></Relationships>
</file>

<file path=ppt/slides/_rels/slide34.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31.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32.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33.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3" descr="illusion-017"/>
          <p:cNvPicPr>
            <a:picLocks noChangeAspect="1" noChangeArrowheads="1" noCrop="1"/>
          </p:cNvPicPr>
          <p:nvPr/>
        </p:nvPicPr>
        <p:blipFill>
          <a:blip r:embed="rId3">
            <a:lum bright="66000" contrast="14000"/>
          </a:blip>
          <a:srcRect/>
          <a:stretch>
            <a:fillRect/>
          </a:stretch>
        </p:blipFill>
        <p:spPr bwMode="auto">
          <a:xfrm>
            <a:off x="0" y="0"/>
            <a:ext cx="9144000" cy="6877050"/>
          </a:xfrm>
          <a:prstGeom prst="rect">
            <a:avLst/>
          </a:prstGeom>
          <a:noFill/>
          <a:ln w="9525">
            <a:noFill/>
            <a:miter lim="800000"/>
            <a:headEnd/>
            <a:tailEnd/>
          </a:ln>
        </p:spPr>
      </p:pic>
      <p:sp>
        <p:nvSpPr>
          <p:cNvPr id="6" name="5 Rectángulo"/>
          <p:cNvSpPr/>
          <p:nvPr/>
        </p:nvSpPr>
        <p:spPr>
          <a:xfrm>
            <a:off x="785786" y="1571612"/>
            <a:ext cx="7500958" cy="2862304"/>
          </a:xfrm>
          <a:prstGeom prst="rect">
            <a:avLst/>
          </a:prstGeom>
        </p:spPr>
        <p:txBody>
          <a:bodyPr lIns="91422" tIns="45711" rIns="91422" bIns="45711">
            <a:spAutoFit/>
          </a:bodyPr>
          <a:lstStyle/>
          <a:p>
            <a:pPr algn="ctr">
              <a:defRPr/>
            </a:pPr>
            <a:r>
              <a:rPr lang="es-ES" sz="6000" b="1" i="1" kern="10" dirty="0">
                <a:ln w="25400">
                  <a:solidFill>
                    <a:srgbClr val="E31C07"/>
                  </a:solidFill>
                  <a:round/>
                  <a:headEnd/>
                  <a:tailEnd/>
                </a:ln>
                <a:solidFill>
                  <a:srgbClr val="0000FF"/>
                </a:solidFill>
                <a:effectLst>
                  <a:outerShdw dist="35921" dir="2700000" algn="ctr" rotWithShape="0">
                    <a:srgbClr val="808080">
                      <a:alpha val="79999"/>
                    </a:srgbClr>
                  </a:outerShdw>
                </a:effectLst>
                <a:latin typeface="Arial Black" pitchFamily="34" charset="0"/>
                <a:cs typeface="Times New Roman"/>
              </a:rPr>
              <a:t>ESTAMOS  A </a:t>
            </a:r>
          </a:p>
          <a:p>
            <a:pPr algn="ctr">
              <a:defRPr/>
            </a:pPr>
            <a:r>
              <a:rPr lang="es-ES" sz="6000" b="1" i="1" kern="10" dirty="0">
                <a:ln w="25400">
                  <a:solidFill>
                    <a:srgbClr val="E31C07"/>
                  </a:solidFill>
                  <a:round/>
                  <a:headEnd/>
                  <a:tailEnd/>
                </a:ln>
                <a:solidFill>
                  <a:srgbClr val="0000FF"/>
                </a:solidFill>
                <a:effectLst>
                  <a:outerShdw dist="35921" dir="2700000" algn="ctr" rotWithShape="0">
                    <a:srgbClr val="808080">
                      <a:alpha val="79999"/>
                    </a:srgbClr>
                  </a:outerShdw>
                </a:effectLst>
                <a:latin typeface="Arial Black" pitchFamily="34" charset="0"/>
                <a:cs typeface="Times New Roman"/>
              </a:rPr>
              <a:t>UN  PASO  DE  LA INMORTALIDAD</a:t>
            </a:r>
          </a:p>
        </p:txBody>
      </p:sp>
      <p:pic>
        <p:nvPicPr>
          <p:cNvPr id="2052" name="Picture 8"/>
          <p:cNvPicPr>
            <a:picLocks noChangeAspect="1" noChangeArrowheads="1"/>
          </p:cNvPicPr>
          <p:nvPr/>
        </p:nvPicPr>
        <p:blipFill>
          <a:blip r:embed="rId4"/>
          <a:srcRect/>
          <a:stretch>
            <a:fillRect/>
          </a:stretch>
        </p:blipFill>
        <p:spPr bwMode="auto">
          <a:xfrm>
            <a:off x="214313" y="214313"/>
            <a:ext cx="1025525" cy="723900"/>
          </a:xfrm>
          <a:prstGeom prst="rect">
            <a:avLst/>
          </a:prstGeom>
          <a:noFill/>
          <a:ln w="9525">
            <a:noFill/>
            <a:round/>
            <a:headEnd/>
            <a:tailEnd/>
          </a:ln>
        </p:spPr>
      </p:pic>
      <p:pic>
        <p:nvPicPr>
          <p:cNvPr id="2053" name="Image 2" descr="swirlrainbw3.gif"/>
          <p:cNvPicPr>
            <a:picLocks noChangeAspect="1"/>
          </p:cNvPicPr>
          <p:nvPr/>
        </p:nvPicPr>
        <p:blipFill>
          <a:blip r:embed="rId5"/>
          <a:srcRect/>
          <a:stretch>
            <a:fillRect/>
          </a:stretch>
        </p:blipFill>
        <p:spPr bwMode="auto">
          <a:xfrm rot="10800000">
            <a:off x="0" y="0"/>
            <a:ext cx="9144000" cy="69850"/>
          </a:xfrm>
          <a:prstGeom prst="rect">
            <a:avLst/>
          </a:prstGeom>
          <a:noFill/>
          <a:ln w="9525">
            <a:noFill/>
            <a:miter lim="800000"/>
            <a:headEnd/>
            <a:tailEnd/>
          </a:ln>
        </p:spPr>
      </p:pic>
      <p:pic>
        <p:nvPicPr>
          <p:cNvPr id="2054" name="Image 2" descr="swirlrainbw3.gif"/>
          <p:cNvPicPr>
            <a:picLocks noChangeAspect="1"/>
          </p:cNvPicPr>
          <p:nvPr/>
        </p:nvPicPr>
        <p:blipFill>
          <a:blip r:embed="rId5"/>
          <a:srcRect/>
          <a:stretch>
            <a:fillRect/>
          </a:stretch>
        </p:blipFill>
        <p:spPr bwMode="auto">
          <a:xfrm rot="10800000">
            <a:off x="0" y="6788150"/>
            <a:ext cx="9144000" cy="69850"/>
          </a:xfrm>
          <a:prstGeom prst="rect">
            <a:avLst/>
          </a:prstGeom>
          <a:noFill/>
          <a:ln w="9525">
            <a:noFill/>
            <a:miter lim="800000"/>
            <a:headEnd/>
            <a:tailEnd/>
          </a:ln>
        </p:spPr>
      </p:pic>
      <p:pic>
        <p:nvPicPr>
          <p:cNvPr id="2055" name="Image 2" descr="swirlrainbw3.gif"/>
          <p:cNvPicPr>
            <a:picLocks noChangeAspect="1"/>
          </p:cNvPicPr>
          <p:nvPr/>
        </p:nvPicPr>
        <p:blipFill>
          <a:blip r:embed="rId5"/>
          <a:srcRect/>
          <a:stretch>
            <a:fillRect/>
          </a:stretch>
        </p:blipFill>
        <p:spPr bwMode="auto">
          <a:xfrm rot="5400000">
            <a:off x="-3394075" y="3394075"/>
            <a:ext cx="6858000" cy="69850"/>
          </a:xfrm>
          <a:prstGeom prst="rect">
            <a:avLst/>
          </a:prstGeom>
          <a:noFill/>
          <a:ln w="9525">
            <a:noFill/>
            <a:miter lim="800000"/>
            <a:headEnd/>
            <a:tailEnd/>
          </a:ln>
        </p:spPr>
      </p:pic>
      <p:pic>
        <p:nvPicPr>
          <p:cNvPr id="2056" name="Image 2" descr="swirlrainbw3.gif"/>
          <p:cNvPicPr>
            <a:picLocks noChangeAspect="1"/>
          </p:cNvPicPr>
          <p:nvPr/>
        </p:nvPicPr>
        <p:blipFill>
          <a:blip r:embed="rId5"/>
          <a:srcRect/>
          <a:stretch>
            <a:fillRect/>
          </a:stretch>
        </p:blipFill>
        <p:spPr bwMode="auto">
          <a:xfrm rot="5400000">
            <a:off x="5680075" y="3394075"/>
            <a:ext cx="6858000" cy="69850"/>
          </a:xfrm>
          <a:prstGeom prst="rect">
            <a:avLst/>
          </a:prstGeom>
          <a:noFill/>
          <a:ln w="9525">
            <a:noFill/>
            <a:miter lim="800000"/>
            <a:headEnd/>
            <a:tailEnd/>
          </a:ln>
        </p:spPr>
      </p:pic>
      <p:pic>
        <p:nvPicPr>
          <p:cNvPr id="2057" name="Picture 2" descr="CARA"/>
          <p:cNvPicPr>
            <a:picLocks noChangeAspect="1" noChangeArrowheads="1"/>
          </p:cNvPicPr>
          <p:nvPr/>
        </p:nvPicPr>
        <p:blipFill>
          <a:blip r:embed="rId6"/>
          <a:srcRect/>
          <a:stretch>
            <a:fillRect/>
          </a:stretch>
        </p:blipFill>
        <p:spPr bwMode="auto">
          <a:xfrm>
            <a:off x="500063" y="5429250"/>
            <a:ext cx="1000125" cy="1052513"/>
          </a:xfrm>
          <a:prstGeom prst="rect">
            <a:avLst/>
          </a:prstGeom>
          <a:noFill/>
          <a:ln w="38100">
            <a:solidFill>
              <a:srgbClr val="1CDEF8"/>
            </a:solidFill>
            <a:miter lim="800000"/>
            <a:headEnd/>
            <a:tailEnd/>
          </a:ln>
        </p:spPr>
      </p:pic>
      <p:sp>
        <p:nvSpPr>
          <p:cNvPr id="15" name="14 Rectángulo"/>
          <p:cNvSpPr/>
          <p:nvPr/>
        </p:nvSpPr>
        <p:spPr>
          <a:xfrm>
            <a:off x="1500166" y="5929330"/>
            <a:ext cx="3071834" cy="584775"/>
          </a:xfrm>
          <a:prstGeom prst="rect">
            <a:avLst/>
          </a:prstGeom>
          <a:ln>
            <a:noFill/>
          </a:ln>
        </p:spPr>
        <p:txBody>
          <a:bodyPr>
            <a:spAutoFit/>
          </a:bodyPr>
          <a:lstStyle/>
          <a:p>
            <a:pPr algn="ctr">
              <a:defRPr/>
            </a:pPr>
            <a:r>
              <a:rPr lang="es-ES" sz="2800" b="1" kern="10" dirty="0">
                <a:ln w="9525">
                  <a:solidFill>
                    <a:srgbClr val="1CDEF8"/>
                  </a:solidFill>
                  <a:round/>
                  <a:headEnd/>
                  <a:tailEnd/>
                </a:ln>
                <a:blipFill dpi="0" rotWithShape="1">
                  <a:blip r:embed="rId7"/>
                  <a:srcRect/>
                  <a:stretch>
                    <a:fillRect/>
                  </a:stretch>
                </a:blipFill>
                <a:effectLst>
                  <a:outerShdw dist="35921" dir="2700000" algn="ctr" rotWithShape="0">
                    <a:schemeClr val="folHlink">
                      <a:alpha val="80000"/>
                    </a:schemeClr>
                  </a:outerShdw>
                </a:effectLst>
                <a:latin typeface="Snap ITC"/>
              </a:rPr>
              <a:t>JOSE </a:t>
            </a:r>
            <a:r>
              <a:rPr lang="es-ES" sz="3200" b="1" kern="10" dirty="0">
                <a:ln w="9525">
                  <a:solidFill>
                    <a:srgbClr val="1CDEF8"/>
                  </a:solidFill>
                  <a:round/>
                  <a:headEnd/>
                  <a:tailEnd/>
                </a:ln>
                <a:blipFill dpi="0" rotWithShape="1">
                  <a:blip r:embed="rId7"/>
                  <a:srcRect/>
                  <a:stretch>
                    <a:fillRect/>
                  </a:stretch>
                </a:blipFill>
                <a:effectLst>
                  <a:outerShdw dist="35921" dir="2700000" algn="ctr" rotWithShape="0">
                    <a:schemeClr val="folHlink">
                      <a:alpha val="80000"/>
                    </a:schemeClr>
                  </a:outerShdw>
                </a:effectLst>
                <a:latin typeface="Snap ITC"/>
              </a:rPr>
              <a:t>LUIS</a:t>
            </a:r>
          </a:p>
        </p:txBody>
      </p:sp>
    </p:spTree>
  </p:cSld>
  <p:clrMapOvr>
    <a:masterClrMapping/>
  </p:clrMapOvr>
  <p:transition spd="slow" advClick="0" advTm="12000">
    <p:circle/>
    <p:sndAc>
      <p:stSnd loop="1">
        <p:snd r:embed="rId2" name="Clayderman-Titanic-Symphony.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4"/>
                                        </p:tgtEl>
                                        <p:attrNameLst>
                                          <p:attrName>style.opacity</p:attrName>
                                        </p:attrNameLst>
                                      </p:cBhvr>
                                      <p:to>
                                        <p:strVal val="0.25"/>
                                      </p:to>
                                    </p:set>
                                    <p:animEffect filter="image" prLst="opacity: 0.25">
                                      <p:cBhvr rctx="IE">
                                        <p:cTn id="7" dur="indefinite"/>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a:lum bright="66000" contrast="14000"/>
          </a:blip>
          <a:srcRect/>
          <a:stretch>
            <a:fillRect/>
          </a:stretch>
        </p:blipFill>
        <p:spPr bwMode="auto">
          <a:xfrm>
            <a:off x="0" y="0"/>
            <a:ext cx="9144000" cy="6877050"/>
          </a:xfrm>
          <a:prstGeom prst="rect">
            <a:avLst/>
          </a:prstGeom>
          <a:noFill/>
          <a:ln w="9525">
            <a:noFill/>
            <a:miter lim="800000"/>
            <a:headEnd/>
            <a:tailEnd/>
          </a:ln>
        </p:spPr>
      </p:pic>
      <p:sp>
        <p:nvSpPr>
          <p:cNvPr id="3075" name="1 Rectángulo"/>
          <p:cNvSpPr>
            <a:spLocks noChangeArrowheads="1"/>
          </p:cNvSpPr>
          <p:nvPr/>
        </p:nvSpPr>
        <p:spPr bwMode="auto">
          <a:xfrm>
            <a:off x="1214438" y="1785938"/>
            <a:ext cx="6572250" cy="4154487"/>
          </a:xfrm>
          <a:prstGeom prst="rect">
            <a:avLst/>
          </a:prstGeom>
          <a:noFill/>
          <a:ln w="9525">
            <a:noFill/>
            <a:miter lim="800000"/>
            <a:headEnd/>
            <a:tailEnd/>
          </a:ln>
        </p:spPr>
        <p:txBody>
          <a:bodyPr>
            <a:spAutoFit/>
          </a:bodyPr>
          <a:lstStyle/>
          <a:p>
            <a:pPr algn="ctr"/>
            <a:r>
              <a:rPr lang="es-ES" sz="6600" i="1" dirty="0">
                <a:solidFill>
                  <a:srgbClr val="0000FF"/>
                </a:solidFill>
                <a:latin typeface="Bernard MT Condensed" pitchFamily="18" charset="0"/>
              </a:rPr>
              <a:t>Turritopsis  Nutricula, </a:t>
            </a:r>
          </a:p>
          <a:p>
            <a:pPr algn="ctr"/>
            <a:r>
              <a:rPr lang="es-ES" sz="6600" i="1" dirty="0">
                <a:solidFill>
                  <a:srgbClr val="0000FF"/>
                </a:solidFill>
                <a:latin typeface="Bernard MT Condensed" pitchFamily="18" charset="0"/>
              </a:rPr>
              <a:t>El Único</a:t>
            </a:r>
          </a:p>
          <a:p>
            <a:pPr algn="ctr"/>
            <a:r>
              <a:rPr lang="es-ES" sz="6600" i="1" dirty="0">
                <a:solidFill>
                  <a:srgbClr val="0000FF"/>
                </a:solidFill>
                <a:latin typeface="Bernard MT Condensed" pitchFamily="18" charset="0"/>
              </a:rPr>
              <a:t> Animal Inmortal</a:t>
            </a:r>
          </a:p>
        </p:txBody>
      </p:sp>
    </p:spTree>
  </p:cSld>
  <p:clrMapOvr>
    <a:masterClrMapping/>
  </p:clrMapOvr>
  <p:transition spd="slow" advClick="0" advTm="8000">
    <p:circl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1" descr="C:\Documents and Settings\Dell\Escritorio\MEDUSAS\DD2E2F769.jpg"/>
          <p:cNvPicPr>
            <a:picLocks noChangeAspect="1" noChangeArrowheads="1"/>
          </p:cNvPicPr>
          <p:nvPr/>
        </p:nvPicPr>
        <p:blipFill>
          <a:blip r:embed="rId2"/>
          <a:srcRect b="5452"/>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Click="0" advTm="9000">
    <p:circl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7"/>
          <p:cNvPicPr>
            <a:picLocks noChangeAspect="1" noChangeArrowheads="1" noCrop="1"/>
          </p:cNvPicPr>
          <p:nvPr/>
        </p:nvPicPr>
        <p:blipFill>
          <a:blip r:embed="rId2">
            <a:lum bright="66000" contrast="14000"/>
          </a:blip>
          <a:srcRect/>
          <a:stretch>
            <a:fillRect/>
          </a:stretch>
        </p:blipFill>
        <p:spPr bwMode="auto">
          <a:xfrm>
            <a:off x="0" y="0"/>
            <a:ext cx="9144000" cy="6877050"/>
          </a:xfrm>
          <a:prstGeom prst="rect">
            <a:avLst/>
          </a:prstGeom>
          <a:noFill/>
          <a:ln w="9525">
            <a:noFill/>
            <a:miter lim="800000"/>
            <a:headEnd/>
            <a:tailEnd/>
          </a:ln>
        </p:spPr>
      </p:pic>
      <p:sp>
        <p:nvSpPr>
          <p:cNvPr id="5123" name="1 Rectángulo"/>
          <p:cNvSpPr>
            <a:spLocks noChangeArrowheads="1"/>
          </p:cNvSpPr>
          <p:nvPr/>
        </p:nvSpPr>
        <p:spPr bwMode="auto">
          <a:xfrm>
            <a:off x="1214438" y="5000625"/>
            <a:ext cx="6572250" cy="1323439"/>
          </a:xfrm>
          <a:prstGeom prst="rect">
            <a:avLst/>
          </a:prstGeom>
          <a:noFill/>
          <a:ln w="9525">
            <a:noFill/>
            <a:miter lim="800000"/>
            <a:headEnd/>
            <a:tailEnd/>
          </a:ln>
        </p:spPr>
        <p:txBody>
          <a:bodyPr>
            <a:spAutoFit/>
          </a:bodyPr>
          <a:lstStyle/>
          <a:p>
            <a:r>
              <a:rPr lang="es-ES" sz="2000" i="1" dirty="0">
                <a:solidFill>
                  <a:srgbClr val="0000CC"/>
                </a:solidFill>
                <a:latin typeface="Arial Rounded MT Bold" pitchFamily="34" charset="0"/>
              </a:rPr>
              <a:t>Existe un único animal que puede vivir durante toda una eternidad. Se trata de una medusa llamada Turritopsis Nutricula que cuando llega a vieja, rejuvenece como un bebe medusa.</a:t>
            </a:r>
            <a:endParaRPr lang="es-ES" sz="2000" dirty="0">
              <a:solidFill>
                <a:srgbClr val="0000CC"/>
              </a:solidFill>
              <a:latin typeface="Arial Rounded MT Bold" pitchFamily="34" charset="0"/>
            </a:endParaRPr>
          </a:p>
        </p:txBody>
      </p:sp>
      <p:pic>
        <p:nvPicPr>
          <p:cNvPr id="5124" name="Picture 2" descr="C:\Documents and Settings\Dell\Escritorio\MEDUSA~1.JPG"/>
          <p:cNvPicPr>
            <a:picLocks noChangeAspect="1" noChangeArrowheads="1"/>
          </p:cNvPicPr>
          <p:nvPr/>
        </p:nvPicPr>
        <p:blipFill>
          <a:blip r:embed="rId3"/>
          <a:srcRect/>
          <a:stretch>
            <a:fillRect/>
          </a:stretch>
        </p:blipFill>
        <p:spPr bwMode="auto">
          <a:xfrm>
            <a:off x="1214438" y="428625"/>
            <a:ext cx="6646862" cy="4143375"/>
          </a:xfrm>
          <a:prstGeom prst="rect">
            <a:avLst/>
          </a:prstGeom>
          <a:noFill/>
          <a:ln w="9525">
            <a:noFill/>
            <a:miter lim="800000"/>
            <a:headEnd/>
            <a:tailEnd/>
          </a:ln>
        </p:spPr>
      </p:pic>
    </p:spTree>
  </p:cSld>
  <p:clrMapOvr>
    <a:masterClrMapping/>
  </p:clrMapOvr>
  <p:transition spd="slow" advClick="0" advTm="15000">
    <p:circl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a:lum bright="66000" contrast="14000"/>
          </a:blip>
          <a:srcRect/>
          <a:stretch>
            <a:fillRect/>
          </a:stretch>
        </p:blipFill>
        <p:spPr bwMode="auto">
          <a:xfrm>
            <a:off x="0" y="0"/>
            <a:ext cx="9144000" cy="6877050"/>
          </a:xfrm>
          <a:prstGeom prst="rect">
            <a:avLst/>
          </a:prstGeom>
          <a:noFill/>
          <a:ln w="9525">
            <a:noFill/>
            <a:miter lim="800000"/>
            <a:headEnd/>
            <a:tailEnd/>
          </a:ln>
        </p:spPr>
      </p:pic>
      <p:pic>
        <p:nvPicPr>
          <p:cNvPr id="6147" name="Picture 2" descr="C:\Documents and Settings\Dell\Escritorio\medusa inmortal 2.gif"/>
          <p:cNvPicPr>
            <a:picLocks noChangeAspect="1" noChangeArrowheads="1"/>
          </p:cNvPicPr>
          <p:nvPr/>
        </p:nvPicPr>
        <p:blipFill>
          <a:blip r:embed="rId3"/>
          <a:srcRect/>
          <a:stretch>
            <a:fillRect/>
          </a:stretch>
        </p:blipFill>
        <p:spPr bwMode="auto">
          <a:xfrm>
            <a:off x="357188" y="1143000"/>
            <a:ext cx="8296275" cy="4891088"/>
          </a:xfrm>
          <a:prstGeom prst="rect">
            <a:avLst/>
          </a:prstGeom>
          <a:noFill/>
          <a:ln w="9525">
            <a:noFill/>
            <a:miter lim="800000"/>
            <a:headEnd/>
            <a:tailEnd/>
          </a:ln>
        </p:spPr>
      </p:pic>
    </p:spTree>
  </p:cSld>
  <p:clrMapOvr>
    <a:masterClrMapping/>
  </p:clrMapOvr>
  <p:transition spd="slow" advClick="0" advTm="9000">
    <p:circl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7170" name="Picture 2" descr="C:\Documents and Settings\Dell\Escritorio\turritopsis nutricula.png"/>
          <p:cNvPicPr>
            <a:picLocks noChangeAspect="1" noChangeArrowheads="1"/>
          </p:cNvPicPr>
          <p:nvPr/>
        </p:nvPicPr>
        <p:blipFill>
          <a:blip r:embed="rId2"/>
          <a:srcRect/>
          <a:stretch>
            <a:fillRect/>
          </a:stretch>
        </p:blipFill>
        <p:spPr bwMode="auto">
          <a:xfrm>
            <a:off x="1000125" y="0"/>
            <a:ext cx="7215188" cy="6951663"/>
          </a:xfrm>
          <a:prstGeom prst="rect">
            <a:avLst/>
          </a:prstGeom>
          <a:noFill/>
          <a:ln w="9525">
            <a:noFill/>
            <a:miter lim="800000"/>
            <a:headEnd/>
            <a:tailEnd/>
          </a:ln>
        </p:spPr>
      </p:pic>
    </p:spTree>
  </p:cSld>
  <p:clrMapOvr>
    <a:masterClrMapping/>
  </p:clrMapOvr>
  <p:transition spd="slow" advClick="0" advTm="5000">
    <p:circl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C:\Documents and Settings\Dell\Escritorio\MEDUSAS\life-cycle2.jpg"/>
          <p:cNvPicPr>
            <a:picLocks noChangeAspect="1" noChangeArrowheads="1"/>
          </p:cNvPicPr>
          <p:nvPr/>
        </p:nvPicPr>
        <p:blipFill>
          <a:blip r:embed="rId2"/>
          <a:srcRect/>
          <a:stretch>
            <a:fillRect/>
          </a:stretch>
        </p:blipFill>
        <p:spPr bwMode="auto">
          <a:xfrm>
            <a:off x="0" y="0"/>
            <a:ext cx="9137650" cy="6858000"/>
          </a:xfrm>
          <a:prstGeom prst="rect">
            <a:avLst/>
          </a:prstGeom>
          <a:noFill/>
          <a:ln w="9525">
            <a:noFill/>
            <a:miter lim="800000"/>
            <a:headEnd/>
            <a:tailEnd/>
          </a:ln>
        </p:spPr>
      </p:pic>
    </p:spTree>
  </p:cSld>
  <p:clrMapOvr>
    <a:masterClrMapping/>
  </p:clrMapOvr>
  <p:transition spd="slow" advClick="0" advTm="8000">
    <p:circl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C:\Documents and Settings\Dell\Escritorio\turritopsis-nutricula.jpg"/>
          <p:cNvPicPr>
            <a:picLocks noChangeAspect="1" noChangeArrowheads="1"/>
          </p:cNvPicPr>
          <p:nvPr/>
        </p:nvPicPr>
        <p:blipFill>
          <a:blip r:embed="rId2"/>
          <a:srcRect/>
          <a:stretch>
            <a:fillRect/>
          </a:stretch>
        </p:blipFill>
        <p:spPr bwMode="auto">
          <a:xfrm>
            <a:off x="0" y="0"/>
            <a:ext cx="9144000" cy="6981825"/>
          </a:xfrm>
          <a:prstGeom prst="rect">
            <a:avLst/>
          </a:prstGeom>
          <a:noFill/>
          <a:ln w="9525">
            <a:noFill/>
            <a:miter lim="800000"/>
            <a:headEnd/>
            <a:tailEnd/>
          </a:ln>
        </p:spPr>
      </p:pic>
    </p:spTree>
  </p:cSld>
  <p:clrMapOvr>
    <a:masterClrMapping/>
  </p:clrMapOvr>
  <p:transition spd="slow" advClick="0" advTm="5000">
    <p:circl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a:lum bright="66000" contrast="14000"/>
          </a:blip>
          <a:srcRect/>
          <a:stretch>
            <a:fillRect/>
          </a:stretch>
        </p:blipFill>
        <p:spPr bwMode="auto">
          <a:xfrm>
            <a:off x="0" y="0"/>
            <a:ext cx="9144000" cy="6877050"/>
          </a:xfrm>
          <a:prstGeom prst="rect">
            <a:avLst/>
          </a:prstGeom>
          <a:noFill/>
          <a:ln w="9525">
            <a:noFill/>
            <a:miter lim="800000"/>
            <a:headEnd/>
            <a:tailEnd/>
          </a:ln>
        </p:spPr>
      </p:pic>
      <p:sp>
        <p:nvSpPr>
          <p:cNvPr id="10243" name="1 Rectángulo"/>
          <p:cNvSpPr>
            <a:spLocks noChangeArrowheads="1"/>
          </p:cNvSpPr>
          <p:nvPr/>
        </p:nvSpPr>
        <p:spPr bwMode="auto">
          <a:xfrm>
            <a:off x="1071563" y="1041400"/>
            <a:ext cx="7072312" cy="5816600"/>
          </a:xfrm>
          <a:prstGeom prst="rect">
            <a:avLst/>
          </a:prstGeom>
          <a:noFill/>
          <a:ln w="9525">
            <a:noFill/>
            <a:miter lim="800000"/>
            <a:headEnd/>
            <a:tailEnd/>
          </a:ln>
        </p:spPr>
        <p:txBody>
          <a:bodyPr>
            <a:spAutoFit/>
          </a:bodyPr>
          <a:lstStyle/>
          <a:p>
            <a:pPr algn="ctr"/>
            <a:endParaRPr lang="es-ES" sz="2800" i="1" dirty="0">
              <a:solidFill>
                <a:srgbClr val="0000CC"/>
              </a:solidFill>
              <a:latin typeface="Arial Rounded MT Bold" pitchFamily="34" charset="0"/>
            </a:endParaRPr>
          </a:p>
          <a:p>
            <a:pPr algn="ctr"/>
            <a:r>
              <a:rPr lang="es-ES" sz="2800" i="1" dirty="0">
                <a:solidFill>
                  <a:srgbClr val="0000CC"/>
                </a:solidFill>
                <a:latin typeface="Arial Rounded MT Bold" pitchFamily="34" charset="0"/>
              </a:rPr>
              <a:t>La mayoría de los seres vivos estamos condenados a morir de una u otra manera. Pero existe un animal en este planeta que es virtualmente inmortal. Digo virtualmente porque puede ser asesinado por un yunque como cualquier cosa del universo, pero no puede morir de viejo. Y esto no significa que no envejezca, sino algo mucho más extraño y fascinante: cuando llega a viejo, rejuvenece. </a:t>
            </a:r>
            <a:r>
              <a:rPr lang="es-ES" i="1" dirty="0">
                <a:latin typeface="Calibri" pitchFamily="34" charset="0"/>
              </a:rPr>
              <a:t/>
            </a:r>
            <a:br>
              <a:rPr lang="es-ES" i="1" dirty="0">
                <a:latin typeface="Calibri" pitchFamily="34" charset="0"/>
              </a:rPr>
            </a:br>
            <a:r>
              <a:rPr lang="es-ES" i="1" dirty="0">
                <a:latin typeface="Calibri" pitchFamily="34" charset="0"/>
              </a:rPr>
              <a:t/>
            </a:r>
            <a:br>
              <a:rPr lang="es-ES" i="1" dirty="0">
                <a:latin typeface="Calibri" pitchFamily="34" charset="0"/>
              </a:rPr>
            </a:br>
            <a:endParaRPr lang="es-ES" dirty="0">
              <a:latin typeface="Calibri" pitchFamily="34" charset="0"/>
            </a:endParaRPr>
          </a:p>
        </p:txBody>
      </p:sp>
    </p:spTree>
  </p:cSld>
  <p:clrMapOvr>
    <a:masterClrMapping/>
  </p:clrMapOvr>
  <p:transition spd="slow" advClick="0" advTm="32000">
    <p:circl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11266" name="Picture 2" descr="C:\Documents and Settings\Dell\Escritorio\medusa inmortal.png"/>
          <p:cNvPicPr>
            <a:picLocks noChangeAspect="1" noChangeArrowheads="1"/>
          </p:cNvPicPr>
          <p:nvPr/>
        </p:nvPicPr>
        <p:blipFill>
          <a:blip r:embed="rId2"/>
          <a:srcRect/>
          <a:stretch>
            <a:fillRect/>
          </a:stretch>
        </p:blipFill>
        <p:spPr bwMode="auto">
          <a:xfrm>
            <a:off x="0" y="-1571625"/>
            <a:ext cx="9753600" cy="7477125"/>
          </a:xfrm>
          <a:prstGeom prst="rect">
            <a:avLst/>
          </a:prstGeom>
          <a:noFill/>
          <a:ln w="9525">
            <a:noFill/>
            <a:miter lim="800000"/>
            <a:headEnd/>
            <a:tailEnd/>
          </a:ln>
        </p:spPr>
      </p:pic>
      <p:sp>
        <p:nvSpPr>
          <p:cNvPr id="11267" name="1 Rectángulo"/>
          <p:cNvSpPr>
            <a:spLocks noChangeArrowheads="1"/>
          </p:cNvSpPr>
          <p:nvPr/>
        </p:nvSpPr>
        <p:spPr bwMode="auto">
          <a:xfrm>
            <a:off x="1214438" y="4549775"/>
            <a:ext cx="6643687" cy="2308225"/>
          </a:xfrm>
          <a:prstGeom prst="rect">
            <a:avLst/>
          </a:prstGeom>
          <a:noFill/>
          <a:ln w="9525">
            <a:noFill/>
            <a:miter lim="800000"/>
            <a:headEnd/>
            <a:tailEnd/>
          </a:ln>
        </p:spPr>
        <p:txBody>
          <a:bodyPr>
            <a:spAutoFit/>
          </a:bodyPr>
          <a:lstStyle/>
          <a:p>
            <a:pPr algn="ctr"/>
            <a:r>
              <a:rPr lang="es-ES" i="1" dirty="0">
                <a:solidFill>
                  <a:srgbClr val="0000CC"/>
                </a:solidFill>
                <a:cs typeface="Arial" charset="0"/>
              </a:rPr>
              <a:t>Se trata de una especie de medusa llamada Turritopsis Nutricula, a la que de ahora en adelante voy a llamar Turrito por cuestiones prácticas. Turrito es un hidrozoo, o sea, un animalito marino de unos milímetros de largo y casi transparente, y es el único ser viviente que los científicos consideran que ha logrado engañar a la muerte. </a:t>
            </a:r>
            <a:r>
              <a:rPr lang="es-ES" i="1" dirty="0">
                <a:latin typeface="Calibri" pitchFamily="34" charset="0"/>
              </a:rPr>
              <a:t/>
            </a:r>
            <a:br>
              <a:rPr lang="es-ES" i="1" dirty="0">
                <a:latin typeface="Calibri" pitchFamily="34" charset="0"/>
              </a:rPr>
            </a:br>
            <a:r>
              <a:rPr lang="es-ES" i="1" dirty="0">
                <a:latin typeface="Calibri" pitchFamily="34" charset="0"/>
              </a:rPr>
              <a:t/>
            </a:r>
            <a:br>
              <a:rPr lang="es-ES" i="1" dirty="0">
                <a:latin typeface="Calibri" pitchFamily="34" charset="0"/>
              </a:rPr>
            </a:br>
            <a:endParaRPr lang="es-ES" dirty="0">
              <a:latin typeface="Calibri" pitchFamily="34" charset="0"/>
            </a:endParaRPr>
          </a:p>
        </p:txBody>
      </p:sp>
    </p:spTree>
  </p:cSld>
  <p:clrMapOvr>
    <a:masterClrMapping/>
  </p:clrMapOvr>
  <p:transition spd="slow" advClick="0" advTm="33000">
    <p:circl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12290" name="Picture 1" descr="C:\Documents and Settings\Dell\Escritorio\MEDUSAS\20110607-5.jpg"/>
          <p:cNvPicPr>
            <a:picLocks noChangeAspect="1" noChangeArrowheads="1"/>
          </p:cNvPicPr>
          <p:nvPr/>
        </p:nvPicPr>
        <p:blipFill>
          <a:blip r:embed="rId2"/>
          <a:srcRect r="4694"/>
          <a:stretch>
            <a:fillRect/>
          </a:stretch>
        </p:blipFill>
        <p:spPr bwMode="auto">
          <a:xfrm>
            <a:off x="-142875" y="0"/>
            <a:ext cx="5929313" cy="7261225"/>
          </a:xfrm>
          <a:prstGeom prst="rect">
            <a:avLst/>
          </a:prstGeom>
          <a:noFill/>
          <a:ln w="9525">
            <a:noFill/>
            <a:miter lim="800000"/>
            <a:headEnd/>
            <a:tailEnd/>
          </a:ln>
        </p:spPr>
      </p:pic>
      <p:sp>
        <p:nvSpPr>
          <p:cNvPr id="12291" name="1 Rectángulo"/>
          <p:cNvSpPr>
            <a:spLocks noChangeArrowheads="1"/>
          </p:cNvSpPr>
          <p:nvPr/>
        </p:nvSpPr>
        <p:spPr bwMode="auto">
          <a:xfrm>
            <a:off x="5000625" y="571500"/>
            <a:ext cx="3714750" cy="6186488"/>
          </a:xfrm>
          <a:prstGeom prst="rect">
            <a:avLst/>
          </a:prstGeom>
          <a:noFill/>
          <a:ln w="9525">
            <a:noFill/>
            <a:miter lim="800000"/>
            <a:headEnd/>
            <a:tailEnd/>
          </a:ln>
        </p:spPr>
        <p:txBody>
          <a:bodyPr>
            <a:spAutoFit/>
          </a:bodyPr>
          <a:lstStyle/>
          <a:p>
            <a:pPr algn="ctr"/>
            <a:r>
              <a:rPr lang="es-ES" b="1" i="1" dirty="0">
                <a:solidFill>
                  <a:srgbClr val="0000CC"/>
                </a:solidFill>
                <a:cs typeface="Arial" charset="0"/>
              </a:rPr>
              <a:t>Los Turritos, cuando alcanzan su madurez sexual, revierten completamente su estado hacia una nueva pubertad. Para evitar comentarios pseudo-sagaces, aclaro que no rejuvenecen en un sentido técnico, pero sus cuerpos cambian de la misma forma radical que lo haría el tuyo si mañana despertaras siendo un bebé. Vuelven a empezar casi desde cero. No sólo sus características sexuales cambian, sino que, por ejemplo, pasan de tener casi 100 tentáculos a tener sólo unos pares, para luego volver a comenzar todas las etapas de crecimiento (y decrecimiento, otra vez). </a:t>
            </a:r>
            <a:r>
              <a:rPr lang="es-ES" i="1" dirty="0">
                <a:latin typeface="Calibri" pitchFamily="34" charset="0"/>
              </a:rPr>
              <a:t/>
            </a:r>
            <a:br>
              <a:rPr lang="es-ES" i="1" dirty="0">
                <a:latin typeface="Calibri" pitchFamily="34" charset="0"/>
              </a:rPr>
            </a:br>
            <a:r>
              <a:rPr lang="es-ES" i="1" dirty="0">
                <a:latin typeface="Calibri" pitchFamily="34" charset="0"/>
              </a:rPr>
              <a:t/>
            </a:r>
            <a:br>
              <a:rPr lang="es-ES" i="1" dirty="0">
                <a:latin typeface="Calibri" pitchFamily="34" charset="0"/>
              </a:rPr>
            </a:br>
            <a:endParaRPr lang="es-ES" dirty="0">
              <a:latin typeface="Calibri" pitchFamily="34" charset="0"/>
            </a:endParaRPr>
          </a:p>
        </p:txBody>
      </p:sp>
    </p:spTree>
  </p:cSld>
  <p:clrMapOvr>
    <a:masterClrMapping/>
  </p:clrMapOvr>
  <p:transition spd="slow" advClick="0" advTm="35000">
    <p:circl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a:lum bright="66000" contrast="14000"/>
          </a:blip>
          <a:srcRect/>
          <a:stretch>
            <a:fillRect/>
          </a:stretch>
        </p:blipFill>
        <p:spPr bwMode="auto">
          <a:xfrm>
            <a:off x="0" y="0"/>
            <a:ext cx="9144000" cy="6877050"/>
          </a:xfrm>
          <a:prstGeom prst="rect">
            <a:avLst/>
          </a:prstGeom>
          <a:noFill/>
          <a:ln w="9525">
            <a:noFill/>
            <a:miter lim="800000"/>
            <a:headEnd/>
            <a:tailEnd/>
          </a:ln>
        </p:spPr>
      </p:pic>
      <p:pic>
        <p:nvPicPr>
          <p:cNvPr id="13315" name="Picture 2" descr="C:\Documents and Settings\Dell\Escritorio\MEDUSAS\medium.jpg"/>
          <p:cNvPicPr>
            <a:picLocks noChangeAspect="1" noChangeArrowheads="1"/>
          </p:cNvPicPr>
          <p:nvPr/>
        </p:nvPicPr>
        <p:blipFill>
          <a:blip r:embed="rId3"/>
          <a:srcRect b="4620"/>
          <a:stretch>
            <a:fillRect/>
          </a:stretch>
        </p:blipFill>
        <p:spPr bwMode="auto">
          <a:xfrm>
            <a:off x="1928813" y="357188"/>
            <a:ext cx="4857750" cy="6143625"/>
          </a:xfrm>
          <a:prstGeom prst="rect">
            <a:avLst/>
          </a:prstGeom>
          <a:noFill/>
          <a:ln w="9525">
            <a:noFill/>
            <a:miter lim="800000"/>
            <a:headEnd/>
            <a:tailEnd/>
          </a:ln>
        </p:spPr>
      </p:pic>
    </p:spTree>
  </p:cSld>
  <p:clrMapOvr>
    <a:masterClrMapping/>
  </p:clrMapOvr>
  <p:transition spd="slow" advClick="0" advTm="5000">
    <p:circl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14338" name="1 Rectángulo"/>
          <p:cNvSpPr>
            <a:spLocks noChangeArrowheads="1"/>
          </p:cNvSpPr>
          <p:nvPr/>
        </p:nvSpPr>
        <p:spPr bwMode="auto">
          <a:xfrm>
            <a:off x="5786438" y="2000250"/>
            <a:ext cx="3071812" cy="3416300"/>
          </a:xfrm>
          <a:prstGeom prst="rect">
            <a:avLst/>
          </a:prstGeom>
          <a:noFill/>
          <a:ln w="9525">
            <a:noFill/>
            <a:miter lim="800000"/>
            <a:headEnd/>
            <a:tailEnd/>
          </a:ln>
        </p:spPr>
        <p:txBody>
          <a:bodyPr>
            <a:spAutoFit/>
          </a:bodyPr>
          <a:lstStyle/>
          <a:p>
            <a:pPr algn="ctr"/>
            <a:r>
              <a:rPr lang="es-ES" b="1" i="1" dirty="0">
                <a:solidFill>
                  <a:srgbClr val="0000CC"/>
                </a:solidFill>
                <a:cs typeface="Arial" charset="0"/>
              </a:rPr>
              <a:t>De una forma similar en que una serpiente pierde su piel sin dejar de ser ella misma, estos Turritos se renuevan completamente. En otras palabras: les crece un nuevo cuerpo desde el interior de sí mismos, pero son siempre el mismo individuo. </a:t>
            </a:r>
            <a:r>
              <a:rPr lang="es-ES" b="1" i="1" dirty="0">
                <a:solidFill>
                  <a:srgbClr val="FF0000"/>
                </a:solidFill>
                <a:cs typeface="Arial" charset="0"/>
              </a:rPr>
              <a:t/>
            </a:r>
            <a:br>
              <a:rPr lang="es-ES" b="1" i="1" dirty="0">
                <a:solidFill>
                  <a:srgbClr val="FF0000"/>
                </a:solidFill>
                <a:cs typeface="Arial" charset="0"/>
              </a:rPr>
            </a:br>
            <a:endParaRPr lang="es-ES" b="1" dirty="0">
              <a:solidFill>
                <a:srgbClr val="FF0000"/>
              </a:solidFill>
              <a:cs typeface="Arial" charset="0"/>
            </a:endParaRPr>
          </a:p>
        </p:txBody>
      </p:sp>
      <p:pic>
        <p:nvPicPr>
          <p:cNvPr id="14339" name="Picture 1" descr="C:\Documents and Settings\Dell\Escritorio\MEDUSAS\B57802BF7.jpg"/>
          <p:cNvPicPr>
            <a:picLocks noChangeAspect="1" noChangeArrowheads="1"/>
          </p:cNvPicPr>
          <p:nvPr/>
        </p:nvPicPr>
        <p:blipFill>
          <a:blip r:embed="rId2"/>
          <a:srcRect/>
          <a:stretch>
            <a:fillRect/>
          </a:stretch>
        </p:blipFill>
        <p:spPr bwMode="auto">
          <a:xfrm>
            <a:off x="0" y="0"/>
            <a:ext cx="5572125" cy="6858000"/>
          </a:xfrm>
          <a:prstGeom prst="rect">
            <a:avLst/>
          </a:prstGeom>
          <a:noFill/>
          <a:ln w="9525">
            <a:noFill/>
            <a:miter lim="800000"/>
            <a:headEnd/>
            <a:tailEnd/>
          </a:ln>
        </p:spPr>
      </p:pic>
    </p:spTree>
  </p:cSld>
  <p:clrMapOvr>
    <a:masterClrMapping/>
  </p:clrMapOvr>
  <p:transition spd="slow" advClick="0" advTm="22000">
    <p:circl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1" descr="C:\Documents and Settings\Dell\Escritorio\MEDUSAS\almatma_fig-7-turritopsis-nutricula-immortal-jellyfish-2013.jpg"/>
          <p:cNvPicPr>
            <a:picLocks noChangeAspect="1" noChangeArrowheads="1"/>
          </p:cNvPicPr>
          <p:nvPr/>
        </p:nvPicPr>
        <p:blipFill>
          <a:blip r:embed="rId2"/>
          <a:srcRect/>
          <a:stretch>
            <a:fillRect/>
          </a:stretch>
        </p:blipFill>
        <p:spPr bwMode="auto">
          <a:xfrm>
            <a:off x="0" y="0"/>
            <a:ext cx="9144000" cy="7572375"/>
          </a:xfrm>
          <a:prstGeom prst="rect">
            <a:avLst/>
          </a:prstGeom>
          <a:noFill/>
          <a:ln w="9525">
            <a:noFill/>
            <a:miter lim="800000"/>
            <a:headEnd/>
            <a:tailEnd/>
          </a:ln>
        </p:spPr>
      </p:pic>
    </p:spTree>
  </p:cSld>
  <p:clrMapOvr>
    <a:masterClrMapping/>
  </p:clrMapOvr>
  <p:transition spd="slow" advClick="0" advTm="5000">
    <p:circle/>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16386" name="Picture 1" descr="C:\Documents and Settings\Dell\Escritorio\MEDUSAS\2_5-cm-long-Antarctic-Transparent-Jellyfish.jpg"/>
          <p:cNvPicPr>
            <a:picLocks noChangeAspect="1" noChangeArrowheads="1"/>
          </p:cNvPicPr>
          <p:nvPr/>
        </p:nvPicPr>
        <p:blipFill>
          <a:blip r:embed="rId2"/>
          <a:srcRect/>
          <a:stretch>
            <a:fillRect/>
          </a:stretch>
        </p:blipFill>
        <p:spPr bwMode="auto">
          <a:xfrm>
            <a:off x="0" y="-642938"/>
            <a:ext cx="9429750" cy="6858001"/>
          </a:xfrm>
          <a:prstGeom prst="rect">
            <a:avLst/>
          </a:prstGeom>
          <a:noFill/>
          <a:ln w="9525">
            <a:noFill/>
            <a:miter lim="800000"/>
            <a:headEnd/>
            <a:tailEnd/>
          </a:ln>
        </p:spPr>
      </p:pic>
      <p:sp>
        <p:nvSpPr>
          <p:cNvPr id="16387" name="1 Rectángulo"/>
          <p:cNvSpPr>
            <a:spLocks noChangeArrowheads="1"/>
          </p:cNvSpPr>
          <p:nvPr/>
        </p:nvSpPr>
        <p:spPr bwMode="auto">
          <a:xfrm>
            <a:off x="357188" y="4786313"/>
            <a:ext cx="8643937" cy="2308225"/>
          </a:xfrm>
          <a:prstGeom prst="rect">
            <a:avLst/>
          </a:prstGeom>
          <a:noFill/>
          <a:ln w="9525">
            <a:noFill/>
            <a:miter lim="800000"/>
            <a:headEnd/>
            <a:tailEnd/>
          </a:ln>
        </p:spPr>
        <p:txBody>
          <a:bodyPr>
            <a:spAutoFit/>
          </a:bodyPr>
          <a:lstStyle/>
          <a:p>
            <a:r>
              <a:rPr lang="es-ES" b="1" i="1" dirty="0">
                <a:solidFill>
                  <a:srgbClr val="0000CC"/>
                </a:solidFill>
                <a:cs typeface="Arial" charset="0"/>
              </a:rPr>
              <a:t>Lo logran transformando sus células en otro tipo de células a través de un proceso llamado transdiferenciación, que generalmente sólo se observa en animales que pueden regenerar órganos o extremidades. Los Turritos lo aplican invariablemente a todo su cuerpo cada vez que alcanzan determinado punto de sus ciclos. Los detalles de este proceso pueden leerse en inglés en </a:t>
            </a:r>
            <a:r>
              <a:rPr lang="es-ES" b="1" i="1" dirty="0" err="1">
                <a:solidFill>
                  <a:srgbClr val="0000CC"/>
                </a:solidFill>
                <a:cs typeface="Arial" charset="0"/>
              </a:rPr>
              <a:t>Developmental</a:t>
            </a:r>
            <a:r>
              <a:rPr lang="es-ES" b="1" i="1" dirty="0">
                <a:solidFill>
                  <a:srgbClr val="0000CC"/>
                </a:solidFill>
                <a:cs typeface="Arial" charset="0"/>
              </a:rPr>
              <a:t> </a:t>
            </a:r>
            <a:r>
              <a:rPr lang="es-ES" b="1" i="1" dirty="0" err="1">
                <a:solidFill>
                  <a:srgbClr val="0000CC"/>
                </a:solidFill>
                <a:cs typeface="Arial" charset="0"/>
              </a:rPr>
              <a:t>Biology</a:t>
            </a:r>
            <a:r>
              <a:rPr lang="es-ES" b="1" i="1" dirty="0">
                <a:solidFill>
                  <a:srgbClr val="0000CC"/>
                </a:solidFill>
                <a:cs typeface="Arial" charset="0"/>
              </a:rPr>
              <a:t>. </a:t>
            </a:r>
            <a:r>
              <a:rPr lang="es-ES" i="1" dirty="0">
                <a:latin typeface="Calibri" pitchFamily="34" charset="0"/>
              </a:rPr>
              <a:t/>
            </a:r>
            <a:br>
              <a:rPr lang="es-ES" i="1" dirty="0">
                <a:latin typeface="Calibri" pitchFamily="34" charset="0"/>
              </a:rPr>
            </a:br>
            <a:r>
              <a:rPr lang="es-ES" i="1" dirty="0">
                <a:latin typeface="Calibri" pitchFamily="34" charset="0"/>
              </a:rPr>
              <a:t/>
            </a:r>
            <a:br>
              <a:rPr lang="es-ES" i="1" dirty="0">
                <a:latin typeface="Calibri" pitchFamily="34" charset="0"/>
              </a:rPr>
            </a:br>
            <a:endParaRPr lang="es-ES" dirty="0">
              <a:latin typeface="Calibri" pitchFamily="34" charset="0"/>
            </a:endParaRPr>
          </a:p>
        </p:txBody>
      </p:sp>
    </p:spTree>
  </p:cSld>
  <p:clrMapOvr>
    <a:masterClrMapping/>
  </p:clrMapOvr>
  <p:transition spd="slow" advClick="0" advTm="31000">
    <p:circl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17410" name="Picture 1" descr="C:\Documents and Settings\Dell\Escritorio\MEDUSAS\46636_turritopsis-nutricula-from-brazil-by-alvaro-e-migotto-http-cifonauta-cebimar-usp-br-photo-2224.jpg"/>
          <p:cNvPicPr>
            <a:picLocks noChangeAspect="1" noChangeArrowheads="1"/>
          </p:cNvPicPr>
          <p:nvPr/>
        </p:nvPicPr>
        <p:blipFill>
          <a:blip r:embed="rId2"/>
          <a:srcRect l="7813" r="22656" b="7291"/>
          <a:stretch>
            <a:fillRect/>
          </a:stretch>
        </p:blipFill>
        <p:spPr bwMode="auto">
          <a:xfrm>
            <a:off x="2786063" y="285750"/>
            <a:ext cx="6357937" cy="6357938"/>
          </a:xfrm>
          <a:prstGeom prst="rect">
            <a:avLst/>
          </a:prstGeom>
          <a:noFill/>
          <a:ln w="9525">
            <a:noFill/>
            <a:miter lim="800000"/>
            <a:headEnd/>
            <a:tailEnd/>
          </a:ln>
        </p:spPr>
      </p:pic>
      <p:sp>
        <p:nvSpPr>
          <p:cNvPr id="17411" name="1 Rectángulo"/>
          <p:cNvSpPr>
            <a:spLocks noChangeArrowheads="1"/>
          </p:cNvSpPr>
          <p:nvPr/>
        </p:nvSpPr>
        <p:spPr bwMode="auto">
          <a:xfrm>
            <a:off x="500063" y="2428875"/>
            <a:ext cx="2571750" cy="4246563"/>
          </a:xfrm>
          <a:prstGeom prst="rect">
            <a:avLst/>
          </a:prstGeom>
          <a:noFill/>
          <a:ln w="9525">
            <a:noFill/>
            <a:miter lim="800000"/>
            <a:headEnd/>
            <a:tailEnd/>
          </a:ln>
        </p:spPr>
        <p:txBody>
          <a:bodyPr>
            <a:spAutoFit/>
          </a:bodyPr>
          <a:lstStyle/>
          <a:p>
            <a:pPr algn="ctr"/>
            <a:r>
              <a:rPr lang="es-ES" b="1" i="1" dirty="0">
                <a:solidFill>
                  <a:srgbClr val="0000CC"/>
                </a:solidFill>
                <a:cs typeface="Arial" charset="0"/>
              </a:rPr>
              <a:t/>
            </a:r>
            <a:br>
              <a:rPr lang="es-ES" b="1" i="1" dirty="0">
                <a:solidFill>
                  <a:srgbClr val="0000CC"/>
                </a:solidFill>
                <a:cs typeface="Arial" charset="0"/>
              </a:rPr>
            </a:br>
            <a:r>
              <a:rPr lang="es-ES" b="1" i="1" dirty="0">
                <a:solidFill>
                  <a:srgbClr val="0000CC"/>
                </a:solidFill>
                <a:cs typeface="Arial" charset="0"/>
              </a:rPr>
              <a:t>Dejando de lado las cuestiones técnicas de la naturaleza, lo asombroso es la "inventiva" de la misma, la enorme variedad, los intentos incansables de la vida por subsistir en contra de toda la entropía del Universo. </a:t>
            </a:r>
            <a:r>
              <a:rPr lang="es-ES" i="1" dirty="0">
                <a:solidFill>
                  <a:srgbClr val="0000CC"/>
                </a:solidFill>
                <a:latin typeface="Calibri" pitchFamily="34" charset="0"/>
              </a:rPr>
              <a:t/>
            </a:r>
            <a:br>
              <a:rPr lang="es-ES" i="1" dirty="0">
                <a:solidFill>
                  <a:srgbClr val="0000CC"/>
                </a:solidFill>
                <a:latin typeface="Calibri" pitchFamily="34" charset="0"/>
              </a:rPr>
            </a:br>
            <a:r>
              <a:rPr lang="es-ES" i="1" dirty="0">
                <a:latin typeface="Calibri" pitchFamily="34" charset="0"/>
              </a:rPr>
              <a:t/>
            </a:r>
            <a:br>
              <a:rPr lang="es-ES" i="1" dirty="0">
                <a:latin typeface="Calibri" pitchFamily="34" charset="0"/>
              </a:rPr>
            </a:br>
            <a:endParaRPr lang="es-ES" dirty="0">
              <a:latin typeface="Calibri" pitchFamily="34" charset="0"/>
            </a:endParaRPr>
          </a:p>
        </p:txBody>
      </p:sp>
    </p:spTree>
  </p:cSld>
  <p:clrMapOvr>
    <a:masterClrMapping/>
  </p:clrMapOvr>
  <p:transition spd="slow" advClick="0" advTm="19000">
    <p:circle/>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C:\Documents and Settings\Dell\Escritorio\Purple-striped-Jelly.jpg"/>
          <p:cNvPicPr>
            <a:picLocks noChangeAspect="1" noChangeArrowheads="1"/>
          </p:cNvPicPr>
          <p:nvPr/>
        </p:nvPicPr>
        <p:blipFill>
          <a:blip r:embed="rId2"/>
          <a:srcRect/>
          <a:stretch>
            <a:fillRect/>
          </a:stretch>
        </p:blipFill>
        <p:spPr bwMode="auto">
          <a:xfrm>
            <a:off x="0" y="0"/>
            <a:ext cx="9321800" cy="7000875"/>
          </a:xfrm>
          <a:prstGeom prst="rect">
            <a:avLst/>
          </a:prstGeom>
          <a:noFill/>
          <a:ln w="9525">
            <a:noFill/>
            <a:miter lim="800000"/>
            <a:headEnd/>
            <a:tailEnd/>
          </a:ln>
        </p:spPr>
      </p:pic>
    </p:spTree>
  </p:cSld>
  <p:clrMapOvr>
    <a:masterClrMapping/>
  </p:clrMapOvr>
  <p:transition spd="slow" advClick="0" advTm="5000">
    <p:circle/>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descr="C:\Documents and Settings\Dell\Escritorio\MEDUSAS\Porpida-porpida-has-a-small-disc-like-body-and-floats-freely-in-the-water-column.jpg"/>
          <p:cNvPicPr>
            <a:picLocks noChangeAspect="1" noChangeArrowheads="1"/>
          </p:cNvPicPr>
          <p:nvPr/>
        </p:nvPicPr>
        <p:blipFill>
          <a:blip r:embed="rId2"/>
          <a:srcRect l="21753"/>
          <a:stretch>
            <a:fillRect/>
          </a:stretch>
        </p:blipFill>
        <p:spPr bwMode="auto">
          <a:xfrm>
            <a:off x="-214313" y="0"/>
            <a:ext cx="9358313" cy="6858000"/>
          </a:xfrm>
          <a:prstGeom prst="rect">
            <a:avLst/>
          </a:prstGeom>
          <a:noFill/>
          <a:ln w="9525">
            <a:noFill/>
            <a:miter lim="800000"/>
            <a:headEnd/>
            <a:tailEnd/>
          </a:ln>
        </p:spPr>
      </p:pic>
    </p:spTree>
  </p:cSld>
  <p:clrMapOvr>
    <a:masterClrMapping/>
  </p:clrMapOvr>
  <p:transition spd="slow" advClick="0" advTm="5000">
    <p:circle/>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a:lum bright="66000" contrast="14000"/>
          </a:blip>
          <a:srcRect/>
          <a:stretch>
            <a:fillRect/>
          </a:stretch>
        </p:blipFill>
        <p:spPr bwMode="auto">
          <a:xfrm>
            <a:off x="0" y="0"/>
            <a:ext cx="9144000" cy="6877050"/>
          </a:xfrm>
          <a:prstGeom prst="rect">
            <a:avLst/>
          </a:prstGeom>
          <a:noFill/>
          <a:ln w="9525">
            <a:noFill/>
            <a:miter lim="800000"/>
            <a:headEnd/>
            <a:tailEnd/>
          </a:ln>
        </p:spPr>
      </p:pic>
      <p:sp>
        <p:nvSpPr>
          <p:cNvPr id="22530" name="1 Rectángulo"/>
          <p:cNvSpPr>
            <a:spLocks noChangeArrowheads="1"/>
          </p:cNvSpPr>
          <p:nvPr/>
        </p:nvSpPr>
        <p:spPr bwMode="auto">
          <a:xfrm>
            <a:off x="714375" y="857250"/>
            <a:ext cx="7715250" cy="5816600"/>
          </a:xfrm>
          <a:prstGeom prst="rect">
            <a:avLst/>
          </a:prstGeom>
          <a:noFill/>
          <a:ln w="9525">
            <a:noFill/>
            <a:miter lim="800000"/>
            <a:headEnd/>
            <a:tailEnd/>
          </a:ln>
        </p:spPr>
        <p:txBody>
          <a:bodyPr>
            <a:spAutoFit/>
          </a:bodyPr>
          <a:lstStyle/>
          <a:p>
            <a:pPr algn="ctr">
              <a:defRPr/>
            </a:pPr>
            <a:endParaRPr lang="es-ES" sz="2400" b="1" i="1" dirty="0">
              <a:solidFill>
                <a:srgbClr val="0000CC"/>
              </a:solidFill>
              <a:latin typeface="+mn-lt"/>
            </a:endParaRPr>
          </a:p>
          <a:p>
            <a:pPr algn="ctr">
              <a:defRPr/>
            </a:pPr>
            <a:r>
              <a:rPr lang="es-ES" sz="2400" b="1" i="1" dirty="0">
                <a:solidFill>
                  <a:srgbClr val="0000CC"/>
                </a:solidFill>
                <a:latin typeface="+mn-lt"/>
              </a:rPr>
              <a:t>Turrito no es la única idea en la que está trabajando la naturaleza para alcanzar la inmortalidad (o lo más parecido a ella): en el reino vegetal, no sólo las semillas pueden permanecer en suspensión animada durante siglos para luego vivir como si nada, sino que también hay especies de álamos que comparten las raíces y el ADN, por lo que, biológicamente, cada árbol es sólo una extremidad de un organismo gigantesco (un bosque) que, hasta donde sabemos, puede vivir al menos 80 mil años. Por otro lado, también existen colonias clonales como estas pero de algas, con más de 100 mil años de edad. </a:t>
            </a:r>
            <a:r>
              <a:rPr lang="es-ES" i="1" dirty="0">
                <a:latin typeface="Calibri" pitchFamily="34" charset="0"/>
              </a:rPr>
              <a:t/>
            </a:r>
            <a:br>
              <a:rPr lang="es-ES" i="1" dirty="0">
                <a:latin typeface="Calibri" pitchFamily="34" charset="0"/>
              </a:rPr>
            </a:br>
            <a:r>
              <a:rPr lang="es-ES" i="1" dirty="0">
                <a:latin typeface="Calibri" pitchFamily="34" charset="0"/>
              </a:rPr>
              <a:t/>
            </a:r>
            <a:br>
              <a:rPr lang="es-ES" i="1" dirty="0">
                <a:latin typeface="Calibri" pitchFamily="34" charset="0"/>
              </a:rPr>
            </a:br>
            <a:endParaRPr lang="es-ES" dirty="0">
              <a:latin typeface="Calibri" pitchFamily="34" charset="0"/>
            </a:endParaRPr>
          </a:p>
        </p:txBody>
      </p:sp>
    </p:spTree>
  </p:cSld>
  <p:clrMapOvr>
    <a:masterClrMapping/>
  </p:clrMapOvr>
  <p:transition spd="slow" advClick="0" advTm="32000">
    <p:circl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1" descr="C:\Documents and Settings\Dell\Escritorio\MEDUSAS\A-flotilla-of-fish-follow-a-transparent-drifting-jellyfish-Aurelia-aurita.jp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Click="0" advTm="5000">
    <p:circle/>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C:\Documents and Settings\Dell\Escritorio\MEDUSAS\B6D096448.jpg"/>
          <p:cNvPicPr>
            <a:picLocks noChangeAspect="1" noChangeArrowheads="1"/>
          </p:cNvPicPr>
          <p:nvPr/>
        </p:nvPicPr>
        <p:blipFill>
          <a:blip r:embed="rId2"/>
          <a:srcRect/>
          <a:stretch>
            <a:fillRect/>
          </a:stretch>
        </p:blipFill>
        <p:spPr bwMode="auto">
          <a:xfrm>
            <a:off x="0" y="0"/>
            <a:ext cx="9137650" cy="6858000"/>
          </a:xfrm>
          <a:prstGeom prst="rect">
            <a:avLst/>
          </a:prstGeom>
          <a:noFill/>
          <a:ln w="9525">
            <a:noFill/>
            <a:miter lim="800000"/>
            <a:headEnd/>
            <a:tailEnd/>
          </a:ln>
        </p:spPr>
      </p:pic>
    </p:spTree>
  </p:cSld>
  <p:clrMapOvr>
    <a:masterClrMapping/>
  </p:clrMapOvr>
  <p:transition spd="slow" advClick="0" advTm="5000">
    <p:circle/>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descr="C:\Documents and Settings\Dell\Escritorio\MEDUSAS\Aurelia-aurita-jellyfish-seen-during-Operation-Deep-Scope.jpg"/>
          <p:cNvPicPr>
            <a:picLocks noChangeAspect="1" noChangeArrowheads="1"/>
          </p:cNvPicPr>
          <p:nvPr/>
        </p:nvPicPr>
        <p:blipFill>
          <a:blip r:embed="rId2"/>
          <a:srcRect/>
          <a:stretch>
            <a:fillRect/>
          </a:stretch>
        </p:blipFill>
        <p:spPr bwMode="auto">
          <a:xfrm>
            <a:off x="-285750" y="0"/>
            <a:ext cx="9429750" cy="6858000"/>
          </a:xfrm>
          <a:prstGeom prst="rect">
            <a:avLst/>
          </a:prstGeom>
          <a:noFill/>
          <a:ln w="9525">
            <a:noFill/>
            <a:miter lim="800000"/>
            <a:headEnd/>
            <a:tailEnd/>
          </a:ln>
        </p:spPr>
      </p:pic>
    </p:spTree>
  </p:cSld>
  <p:clrMapOvr>
    <a:masterClrMapping/>
  </p:clrMapOvr>
  <p:transition spd="slow" advClick="0" advTm="5000">
    <p:circle/>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a:lum bright="66000" contrast="14000"/>
          </a:blip>
          <a:srcRect/>
          <a:stretch>
            <a:fillRect/>
          </a:stretch>
        </p:blipFill>
        <p:spPr bwMode="auto">
          <a:xfrm>
            <a:off x="0" y="0"/>
            <a:ext cx="9144000" cy="6877050"/>
          </a:xfrm>
          <a:prstGeom prst="rect">
            <a:avLst/>
          </a:prstGeom>
          <a:noFill/>
          <a:ln w="9525">
            <a:noFill/>
            <a:miter lim="800000"/>
            <a:headEnd/>
            <a:tailEnd/>
          </a:ln>
        </p:spPr>
      </p:pic>
      <p:pic>
        <p:nvPicPr>
          <p:cNvPr id="24579" name="Picture 2" descr="C:\Documents and Settings\Dell\Escritorio\MEDUSAS\medus-ciclovida.jpg"/>
          <p:cNvPicPr>
            <a:picLocks noChangeAspect="1" noChangeArrowheads="1"/>
          </p:cNvPicPr>
          <p:nvPr/>
        </p:nvPicPr>
        <p:blipFill>
          <a:blip r:embed="rId3"/>
          <a:srcRect/>
          <a:stretch>
            <a:fillRect/>
          </a:stretch>
        </p:blipFill>
        <p:spPr bwMode="auto">
          <a:xfrm>
            <a:off x="2214563" y="0"/>
            <a:ext cx="4516437" cy="6715125"/>
          </a:xfrm>
          <a:prstGeom prst="rect">
            <a:avLst/>
          </a:prstGeom>
          <a:noFill/>
          <a:ln w="9525">
            <a:noFill/>
            <a:miter lim="800000"/>
            <a:headEnd/>
            <a:tailEnd/>
          </a:ln>
        </p:spPr>
      </p:pic>
    </p:spTree>
  </p:cSld>
  <p:clrMapOvr>
    <a:masterClrMapping/>
  </p:clrMapOvr>
  <p:transition spd="slow" advClick="0" advTm="5000">
    <p:circl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descr="C:\Documents and Settings\Dell\Escritorio\Jellyfish-Chrysaora-fuscescens.jpg"/>
          <p:cNvPicPr>
            <a:picLocks noChangeAspect="1" noChangeArrowheads="1"/>
          </p:cNvPicPr>
          <p:nvPr/>
        </p:nvPicPr>
        <p:blipFill>
          <a:blip r:embed="rId2"/>
          <a:srcRect/>
          <a:stretch>
            <a:fillRect/>
          </a:stretch>
        </p:blipFill>
        <p:spPr bwMode="auto">
          <a:xfrm>
            <a:off x="-285750" y="-257175"/>
            <a:ext cx="9429750" cy="7115175"/>
          </a:xfrm>
          <a:prstGeom prst="rect">
            <a:avLst/>
          </a:prstGeom>
          <a:noFill/>
          <a:ln w="9525">
            <a:noFill/>
            <a:miter lim="800000"/>
            <a:headEnd/>
            <a:tailEnd/>
          </a:ln>
        </p:spPr>
      </p:pic>
    </p:spTree>
  </p:cSld>
  <p:clrMapOvr>
    <a:masterClrMapping/>
  </p:clrMapOvr>
  <p:transition spd="slow" advClick="0" advTm="5000">
    <p:circle/>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a:lum bright="66000" contrast="14000"/>
          </a:blip>
          <a:srcRect/>
          <a:stretch>
            <a:fillRect/>
          </a:stretch>
        </p:blipFill>
        <p:spPr bwMode="auto">
          <a:xfrm>
            <a:off x="0" y="0"/>
            <a:ext cx="9144000" cy="6877050"/>
          </a:xfrm>
          <a:prstGeom prst="rect">
            <a:avLst/>
          </a:prstGeom>
          <a:noFill/>
          <a:ln w="9525">
            <a:noFill/>
            <a:miter lim="800000"/>
            <a:headEnd/>
            <a:tailEnd/>
          </a:ln>
        </p:spPr>
      </p:pic>
      <p:sp>
        <p:nvSpPr>
          <p:cNvPr id="26627" name="1 Rectángulo"/>
          <p:cNvSpPr>
            <a:spLocks noChangeArrowheads="1"/>
          </p:cNvSpPr>
          <p:nvPr/>
        </p:nvSpPr>
        <p:spPr bwMode="auto">
          <a:xfrm>
            <a:off x="1142976" y="285728"/>
            <a:ext cx="7500990" cy="6370975"/>
          </a:xfrm>
          <a:prstGeom prst="rect">
            <a:avLst/>
          </a:prstGeom>
          <a:noFill/>
          <a:ln w="9525">
            <a:noFill/>
            <a:miter lim="800000"/>
            <a:headEnd/>
            <a:tailEnd/>
          </a:ln>
        </p:spPr>
        <p:txBody>
          <a:bodyPr wrap="square">
            <a:spAutoFit/>
          </a:bodyPr>
          <a:lstStyle/>
          <a:p>
            <a:r>
              <a:rPr lang="es-ES" sz="1400" b="1" i="1" dirty="0">
                <a:solidFill>
                  <a:srgbClr val="0000CC"/>
                </a:solidFill>
                <a:cs typeface="Arial" charset="0"/>
              </a:rPr>
              <a:t>La existencia de esta excepcional criatura se conoce desde hace más de una década. Desde los años noventa la especie ha sido sometida a análisis genéticos y biológicos de todo tipo para intentar arrancarle, sin éxito, el secreto de su inmortalidad. Es posible encontrar en internet detallados artículos sobre su biología y características, entre ellos el publicado en 1996 en «</a:t>
            </a:r>
            <a:r>
              <a:rPr lang="es-ES" sz="1400" b="1" i="1" dirty="0" err="1">
                <a:solidFill>
                  <a:srgbClr val="0000CC"/>
                </a:solidFill>
                <a:cs typeface="Arial" charset="0"/>
              </a:rPr>
              <a:t>Biobull</a:t>
            </a:r>
            <a:r>
              <a:rPr lang="es-ES" sz="1400" b="1" i="1" dirty="0">
                <a:solidFill>
                  <a:srgbClr val="0000CC"/>
                </a:solidFill>
                <a:cs typeface="Arial" charset="0"/>
              </a:rPr>
              <a:t>» </a:t>
            </a:r>
            <a:br>
              <a:rPr lang="es-ES" sz="1400" b="1" i="1" dirty="0">
                <a:solidFill>
                  <a:srgbClr val="0000CC"/>
                </a:solidFill>
                <a:cs typeface="Arial" charset="0"/>
              </a:rPr>
            </a:br>
            <a:r>
              <a:rPr lang="es-ES" sz="1400" b="1" i="1" dirty="0">
                <a:solidFill>
                  <a:srgbClr val="0000CC"/>
                </a:solidFill>
                <a:cs typeface="Arial" charset="0"/>
              </a:rPr>
              <a:t/>
            </a:r>
            <a:br>
              <a:rPr lang="es-ES" sz="1400" b="1" i="1" dirty="0">
                <a:solidFill>
                  <a:srgbClr val="0000CC"/>
                </a:solidFill>
                <a:cs typeface="Arial" charset="0"/>
              </a:rPr>
            </a:br>
            <a:r>
              <a:rPr lang="es-ES" sz="1400" b="1" i="1" dirty="0">
                <a:solidFill>
                  <a:srgbClr val="0000CC"/>
                </a:solidFill>
                <a:cs typeface="Arial" charset="0"/>
              </a:rPr>
              <a:t>El cien por cien de los ejemplares estudiados maduraron y volvieron a la juventud en decenas de ocasiones </a:t>
            </a:r>
            <a:br>
              <a:rPr lang="es-ES" sz="1400" b="1" i="1" dirty="0">
                <a:solidFill>
                  <a:srgbClr val="0000CC"/>
                </a:solidFill>
                <a:cs typeface="Arial" charset="0"/>
              </a:rPr>
            </a:br>
            <a:r>
              <a:rPr lang="es-ES" sz="1400" b="1" i="1" dirty="0">
                <a:solidFill>
                  <a:srgbClr val="0000CC"/>
                </a:solidFill>
                <a:cs typeface="Arial" charset="0"/>
              </a:rPr>
              <a:t>Pero la voz de alarma no fue dada hasta el pasado verano por la bióloga </a:t>
            </a:r>
            <a:r>
              <a:rPr lang="es-ES" sz="1400" b="1" i="1" dirty="0" err="1">
                <a:solidFill>
                  <a:srgbClr val="0000CC"/>
                </a:solidFill>
                <a:cs typeface="Arial" charset="0"/>
              </a:rPr>
              <a:t>Maria</a:t>
            </a:r>
            <a:r>
              <a:rPr lang="es-ES" sz="1400" b="1" i="1" dirty="0">
                <a:solidFill>
                  <a:srgbClr val="0000CC"/>
                </a:solidFill>
                <a:cs typeface="Arial" charset="0"/>
              </a:rPr>
              <a:t> </a:t>
            </a:r>
            <a:r>
              <a:rPr lang="es-ES" sz="1400" b="1" i="1" dirty="0" err="1">
                <a:solidFill>
                  <a:srgbClr val="0000CC"/>
                </a:solidFill>
                <a:cs typeface="Arial" charset="0"/>
              </a:rPr>
              <a:t>Pia</a:t>
            </a:r>
            <a:r>
              <a:rPr lang="es-ES" sz="1400" b="1" i="1" dirty="0">
                <a:solidFill>
                  <a:srgbClr val="0000CC"/>
                </a:solidFill>
                <a:cs typeface="Arial" charset="0"/>
              </a:rPr>
              <a:t> </a:t>
            </a:r>
            <a:r>
              <a:rPr lang="es-ES" sz="1400" b="1" i="1" dirty="0" err="1">
                <a:solidFill>
                  <a:srgbClr val="0000CC"/>
                </a:solidFill>
                <a:cs typeface="Arial" charset="0"/>
              </a:rPr>
              <a:t>Miglietta</a:t>
            </a:r>
            <a:r>
              <a:rPr lang="es-ES" sz="1400" b="1" i="1" dirty="0">
                <a:solidFill>
                  <a:srgbClr val="0000CC"/>
                </a:solidFill>
                <a:cs typeface="Arial" charset="0"/>
              </a:rPr>
              <a:t>, de la Pennsylvania </a:t>
            </a:r>
            <a:r>
              <a:rPr lang="es-ES" sz="1400" b="1" i="1" dirty="0" err="1">
                <a:solidFill>
                  <a:srgbClr val="0000CC"/>
                </a:solidFill>
                <a:cs typeface="Arial" charset="0"/>
              </a:rPr>
              <a:t>State</a:t>
            </a:r>
            <a:r>
              <a:rPr lang="es-ES" sz="1400" b="1" i="1" dirty="0">
                <a:solidFill>
                  <a:srgbClr val="0000CC"/>
                </a:solidFill>
                <a:cs typeface="Arial" charset="0"/>
              </a:rPr>
              <a:t> </a:t>
            </a:r>
            <a:r>
              <a:rPr lang="es-ES" sz="1400" b="1" i="1" dirty="0" err="1">
                <a:solidFill>
                  <a:srgbClr val="0000CC"/>
                </a:solidFill>
                <a:cs typeface="Arial" charset="0"/>
              </a:rPr>
              <a:t>University</a:t>
            </a:r>
            <a:r>
              <a:rPr lang="es-ES" sz="1400" b="1" i="1" dirty="0">
                <a:solidFill>
                  <a:srgbClr val="0000CC"/>
                </a:solidFill>
                <a:cs typeface="Arial" charset="0"/>
              </a:rPr>
              <a:t>, quien precisamente a causa de una serie de análisis genéticos realizados a decenas de ejemplares de la medusa se dio cuenta de que la especie, originaria de los mares del Caribe, se había extendido prácticamente por todos los </a:t>
            </a:r>
            <a:r>
              <a:rPr lang="es-ES" sz="1400" b="1" i="1" dirty="0" err="1">
                <a:solidFill>
                  <a:srgbClr val="0000CC"/>
                </a:solidFill>
                <a:cs typeface="Arial" charset="0"/>
              </a:rPr>
              <a:t>oceanos</a:t>
            </a:r>
            <a:r>
              <a:rPr lang="es-ES" sz="1400" b="1" i="1" dirty="0">
                <a:solidFill>
                  <a:srgbClr val="0000CC"/>
                </a:solidFill>
                <a:cs typeface="Arial" charset="0"/>
              </a:rPr>
              <a:t> del mundo. </a:t>
            </a:r>
            <a:br>
              <a:rPr lang="es-ES" sz="1400" b="1" i="1" dirty="0">
                <a:solidFill>
                  <a:srgbClr val="0000CC"/>
                </a:solidFill>
                <a:cs typeface="Arial" charset="0"/>
              </a:rPr>
            </a:br>
            <a:r>
              <a:rPr lang="es-ES" sz="1400" b="1" i="1" dirty="0">
                <a:solidFill>
                  <a:srgbClr val="0000CC"/>
                </a:solidFill>
                <a:cs typeface="Arial" charset="0"/>
              </a:rPr>
              <a:t/>
            </a:r>
            <a:br>
              <a:rPr lang="es-ES" sz="1400" b="1" i="1" dirty="0">
                <a:solidFill>
                  <a:srgbClr val="0000CC"/>
                </a:solidFill>
                <a:cs typeface="Arial" charset="0"/>
              </a:rPr>
            </a:br>
            <a:r>
              <a:rPr lang="es-ES" sz="1400" b="1" i="1" dirty="0">
                <a:solidFill>
                  <a:srgbClr val="0000CC"/>
                </a:solidFill>
                <a:cs typeface="Arial" charset="0"/>
              </a:rPr>
              <a:t>Lo que es capaz de hacer esta medusa, afirma la investigadora, «equivale a una mariposa que pudiera volver a convertirse en una oruga». En sus análisis, </a:t>
            </a:r>
            <a:r>
              <a:rPr lang="es-ES" sz="1400" b="1" i="1" dirty="0" err="1">
                <a:solidFill>
                  <a:srgbClr val="0000CC"/>
                </a:solidFill>
                <a:cs typeface="Arial" charset="0"/>
              </a:rPr>
              <a:t>Miglietta</a:t>
            </a:r>
            <a:r>
              <a:rPr lang="es-ES" sz="1400" b="1" i="1" dirty="0">
                <a:solidFill>
                  <a:srgbClr val="0000CC"/>
                </a:solidFill>
                <a:cs typeface="Arial" charset="0"/>
              </a:rPr>
              <a:t> comparó el ADN mitocondrial de ejemplares de Turritopsis recogidos en Florida y Panamá con otros procedentes de otros lugares del mundo y que habían sido recolectados durante investigaciones anteriores. </a:t>
            </a:r>
            <a:br>
              <a:rPr lang="es-ES" sz="1400" b="1" i="1" dirty="0">
                <a:solidFill>
                  <a:srgbClr val="0000CC"/>
                </a:solidFill>
                <a:cs typeface="Arial" charset="0"/>
              </a:rPr>
            </a:br>
            <a:r>
              <a:rPr lang="es-ES" sz="1400" b="1" i="1" dirty="0">
                <a:solidFill>
                  <a:srgbClr val="0000CC"/>
                </a:solidFill>
                <a:cs typeface="Arial" charset="0"/>
              </a:rPr>
              <a:t/>
            </a:r>
            <a:br>
              <a:rPr lang="es-ES" sz="1400" b="1" i="1" dirty="0">
                <a:solidFill>
                  <a:srgbClr val="0000CC"/>
                </a:solidFill>
                <a:cs typeface="Arial" charset="0"/>
              </a:rPr>
            </a:br>
            <a:r>
              <a:rPr lang="es-ES" sz="1400" b="1" i="1" dirty="0">
                <a:solidFill>
                  <a:srgbClr val="0000CC"/>
                </a:solidFill>
                <a:cs typeface="Arial" charset="0"/>
              </a:rPr>
              <a:t>Y fue al hacer esta comparación cuando se encontró con la sorpresa de que determinadas secuencias genéticas se repetían en ejemplares obtenidos desde Panamá hasta Japón. En quince de ellos, procedentes de ambos países y de las costas </a:t>
            </a:r>
            <a:r>
              <a:rPr lang="es-ES" sz="1400" b="1" i="1" dirty="0" err="1">
                <a:solidFill>
                  <a:srgbClr val="0000CC"/>
                </a:solidFill>
                <a:cs typeface="Arial" charset="0"/>
              </a:rPr>
              <a:t>epañolas</a:t>
            </a:r>
            <a:r>
              <a:rPr lang="es-ES" sz="1400" b="1" i="1" dirty="0">
                <a:solidFill>
                  <a:srgbClr val="0000CC"/>
                </a:solidFill>
                <a:cs typeface="Arial" charset="0"/>
              </a:rPr>
              <a:t> e italianas, las secuencias eran idénticas. La existencia de este patrón implica una extraordinaria facilidad de movimiento. Y los investigadores creen que esa facilidad, igual que la de muchas especies marinas invasoras, procede de las bodegas y los tanques de lastre de los barcos que navegan por esas aguas. </a:t>
            </a:r>
            <a:r>
              <a:rPr lang="es-ES" sz="1600" dirty="0">
                <a:latin typeface="Calibri" pitchFamily="34" charset="0"/>
              </a:rPr>
              <a:t/>
            </a:r>
            <a:br>
              <a:rPr lang="es-ES" sz="1600" dirty="0">
                <a:latin typeface="Calibri" pitchFamily="34" charset="0"/>
              </a:rPr>
            </a:br>
            <a:endParaRPr lang="es-ES" sz="1600" dirty="0">
              <a:latin typeface="Calibri" pitchFamily="34" charset="0"/>
            </a:endParaRPr>
          </a:p>
        </p:txBody>
      </p:sp>
    </p:spTree>
  </p:cSld>
  <p:clrMapOvr>
    <a:masterClrMapping/>
  </p:clrMapOvr>
  <p:transition spd="slow" advClick="0" advTm="74000">
    <p:circl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2" descr="C:\Documents and Settings\Dell\Escritorio\Sea-Jellies-Gallery-from-Manila-Ocean-Park.jpg"/>
          <p:cNvPicPr>
            <a:picLocks noChangeAspect="1" noChangeArrowheads="1"/>
          </p:cNvPicPr>
          <p:nvPr/>
        </p:nvPicPr>
        <p:blipFill>
          <a:blip r:embed="rId2"/>
          <a:srcRect b="14285"/>
          <a:stretch>
            <a:fillRect/>
          </a:stretch>
        </p:blipFill>
        <p:spPr bwMode="auto">
          <a:xfrm>
            <a:off x="0" y="-142875"/>
            <a:ext cx="9144000" cy="7000875"/>
          </a:xfrm>
          <a:prstGeom prst="rect">
            <a:avLst/>
          </a:prstGeom>
          <a:noFill/>
          <a:ln w="9525">
            <a:noFill/>
            <a:miter lim="800000"/>
            <a:headEnd/>
            <a:tailEnd/>
          </a:ln>
        </p:spPr>
      </p:pic>
    </p:spTree>
  </p:cSld>
  <p:clrMapOvr>
    <a:masterClrMapping/>
  </p:clrMapOvr>
  <p:transition spd="slow" advClick="0" advTm="5000">
    <p:circle/>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2" descr="C:\Documents and Settings\Dell\Escritorio\MEDUSAS\Butterfly-Jellies.jp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Click="0" advTm="5000">
    <p:circle/>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a:lum bright="66000" contrast="14000"/>
          </a:blip>
          <a:srcRect/>
          <a:stretch>
            <a:fillRect/>
          </a:stretch>
        </p:blipFill>
        <p:spPr bwMode="auto">
          <a:xfrm>
            <a:off x="0" y="0"/>
            <a:ext cx="9144000" cy="6877050"/>
          </a:xfrm>
          <a:prstGeom prst="rect">
            <a:avLst/>
          </a:prstGeom>
          <a:noFill/>
          <a:ln w="9525">
            <a:noFill/>
            <a:miter lim="800000"/>
            <a:headEnd/>
            <a:tailEnd/>
          </a:ln>
        </p:spPr>
      </p:pic>
      <p:sp>
        <p:nvSpPr>
          <p:cNvPr id="29699" name="1 Rectángulo"/>
          <p:cNvSpPr>
            <a:spLocks noChangeArrowheads="1"/>
          </p:cNvSpPr>
          <p:nvPr/>
        </p:nvSpPr>
        <p:spPr bwMode="auto">
          <a:xfrm>
            <a:off x="500063" y="549275"/>
            <a:ext cx="8072437" cy="6308725"/>
          </a:xfrm>
          <a:prstGeom prst="rect">
            <a:avLst/>
          </a:prstGeom>
          <a:noFill/>
          <a:ln w="9525">
            <a:noFill/>
            <a:miter lim="800000"/>
            <a:headEnd/>
            <a:tailEnd/>
          </a:ln>
        </p:spPr>
        <p:txBody>
          <a:bodyPr>
            <a:spAutoFit/>
          </a:bodyPr>
          <a:lstStyle/>
          <a:p>
            <a:r>
              <a:rPr lang="es-ES" sz="1600" b="1" i="1" dirty="0">
                <a:solidFill>
                  <a:srgbClr val="0000CC"/>
                </a:solidFill>
                <a:latin typeface="Calibri" pitchFamily="34" charset="0"/>
              </a:rPr>
              <a:t>Estamos ante una invasión en toda regla. Silenciosa, lenta, invisible, pero no por ello menos real. Y está sucediendo ahora, delante de nuestras propias narices y en todos los océanos del planeta. El invasor es una pequeña medusa, un hidrozoo de apenas medio centímetro de longitud, pero con una característica que la hace única entre todas las criaturas del reino animal. De hecho, de una forma que la Ciencia aún no ha logrado comprender, la medusa Turritopsis </a:t>
            </a:r>
            <a:r>
              <a:rPr lang="es-ES" sz="1600" b="1" i="1" dirty="0" err="1">
                <a:solidFill>
                  <a:srgbClr val="0000CC"/>
                </a:solidFill>
                <a:latin typeface="Calibri" pitchFamily="34" charset="0"/>
              </a:rPr>
              <a:t>nutricula</a:t>
            </a:r>
            <a:r>
              <a:rPr lang="es-ES" sz="1600" b="1" i="1" dirty="0">
                <a:solidFill>
                  <a:srgbClr val="0000CC"/>
                </a:solidFill>
                <a:latin typeface="Calibri" pitchFamily="34" charset="0"/>
              </a:rPr>
              <a:t> es inmortal. </a:t>
            </a:r>
            <a:br>
              <a:rPr lang="es-ES" sz="1600" b="1" i="1" dirty="0">
                <a:solidFill>
                  <a:srgbClr val="0000CC"/>
                </a:solidFill>
                <a:latin typeface="Calibri" pitchFamily="34" charset="0"/>
              </a:rPr>
            </a:br>
            <a:r>
              <a:rPr lang="es-ES" sz="1600" b="1" i="1" dirty="0">
                <a:solidFill>
                  <a:srgbClr val="0000CC"/>
                </a:solidFill>
                <a:latin typeface="Calibri" pitchFamily="34" charset="0"/>
              </a:rPr>
              <a:t/>
            </a:r>
            <a:br>
              <a:rPr lang="es-ES" sz="1600" b="1" i="1" dirty="0">
                <a:solidFill>
                  <a:srgbClr val="0000CC"/>
                </a:solidFill>
                <a:latin typeface="Calibri" pitchFamily="34" charset="0"/>
              </a:rPr>
            </a:br>
            <a:r>
              <a:rPr lang="es-ES" sz="1600" b="1" i="1" dirty="0">
                <a:solidFill>
                  <a:srgbClr val="0000CC"/>
                </a:solidFill>
                <a:latin typeface="Calibri" pitchFamily="34" charset="0"/>
              </a:rPr>
              <a:t>A diferencia de las demás medusas (y del resto de los animales) Turritopsis </a:t>
            </a:r>
            <a:r>
              <a:rPr lang="es-ES" sz="1600" b="1" i="1" dirty="0" err="1">
                <a:solidFill>
                  <a:srgbClr val="0000CC"/>
                </a:solidFill>
                <a:latin typeface="Calibri" pitchFamily="34" charset="0"/>
              </a:rPr>
              <a:t>nutrícula</a:t>
            </a:r>
            <a:r>
              <a:rPr lang="es-ES" sz="1600" b="1" i="1" dirty="0">
                <a:solidFill>
                  <a:srgbClr val="0000CC"/>
                </a:solidFill>
                <a:latin typeface="Calibri" pitchFamily="34" charset="0"/>
              </a:rPr>
              <a:t> no muere tras alcanzar su estado adulto, sino que es capaz de «rejuvenecer», de regresar a su forma juvenil y repetir su ciclo vital hasta alcanzar una segunda madurez... y una tercera, y una cuarta, y así hasta un número de veces que es, según los científicos, potencialmente infinito. </a:t>
            </a:r>
            <a:br>
              <a:rPr lang="es-ES" sz="1600" b="1" i="1" dirty="0">
                <a:solidFill>
                  <a:srgbClr val="0000CC"/>
                </a:solidFill>
                <a:latin typeface="Calibri" pitchFamily="34" charset="0"/>
              </a:rPr>
            </a:br>
            <a:r>
              <a:rPr lang="es-ES" sz="1600" b="1" i="1" dirty="0">
                <a:solidFill>
                  <a:srgbClr val="0000CC"/>
                </a:solidFill>
                <a:latin typeface="Calibri" pitchFamily="34" charset="0"/>
              </a:rPr>
              <a:t/>
            </a:r>
            <a:br>
              <a:rPr lang="es-ES" sz="1600" b="1" i="1" dirty="0">
                <a:solidFill>
                  <a:srgbClr val="0000CC"/>
                </a:solidFill>
                <a:latin typeface="Calibri" pitchFamily="34" charset="0"/>
              </a:rPr>
            </a:br>
            <a:r>
              <a:rPr lang="es-ES" sz="1600" b="1" i="1" dirty="0">
                <a:solidFill>
                  <a:srgbClr val="0000CC"/>
                </a:solidFill>
                <a:latin typeface="Calibri" pitchFamily="34" charset="0"/>
              </a:rPr>
              <a:t>Turritopsis </a:t>
            </a:r>
            <a:r>
              <a:rPr lang="es-ES" sz="1600" b="1" i="1" dirty="0" err="1">
                <a:solidFill>
                  <a:srgbClr val="0000CC"/>
                </a:solidFill>
                <a:latin typeface="Calibri" pitchFamily="34" charset="0"/>
              </a:rPr>
              <a:t>nutricola</a:t>
            </a:r>
            <a:r>
              <a:rPr lang="es-ES" sz="1600" b="1" i="1" dirty="0">
                <a:solidFill>
                  <a:srgbClr val="0000CC"/>
                </a:solidFill>
                <a:latin typeface="Calibri" pitchFamily="34" charset="0"/>
              </a:rPr>
              <a:t> es capaz de conseguir esta proeza porque ha descubierto la manera de modificar sus células una vez éstas se han diferenciado. Y de hacerlas retroceder a fases anteriores a su especialización. Se trata de un fenómeno llamado transdiferenciación que se puede ver, por ejemplo cuando un órgano dañado regenera sus tejidos. Sin embargo, para esta especie de </a:t>
            </a:r>
            <a:r>
              <a:rPr lang="es-ES" sz="1600" b="1" i="1" dirty="0" err="1">
                <a:solidFill>
                  <a:srgbClr val="0000CC"/>
                </a:solidFill>
                <a:latin typeface="Calibri" pitchFamily="34" charset="0"/>
              </a:rPr>
              <a:t>hidromedusa</a:t>
            </a:r>
            <a:r>
              <a:rPr lang="es-ES" sz="1600" b="1" i="1" dirty="0">
                <a:solidFill>
                  <a:srgbClr val="0000CC"/>
                </a:solidFill>
                <a:latin typeface="Calibri" pitchFamily="34" charset="0"/>
              </a:rPr>
              <a:t> el proceso es algo corriente en su ciclo vital. </a:t>
            </a:r>
            <a:br>
              <a:rPr lang="es-ES" sz="1600" b="1" i="1" dirty="0">
                <a:solidFill>
                  <a:srgbClr val="0000CC"/>
                </a:solidFill>
                <a:latin typeface="Calibri" pitchFamily="34" charset="0"/>
              </a:rPr>
            </a:br>
            <a:r>
              <a:rPr lang="es-ES" sz="1600" b="1" i="1" dirty="0">
                <a:solidFill>
                  <a:srgbClr val="0000CC"/>
                </a:solidFill>
                <a:latin typeface="Calibri" pitchFamily="34" charset="0"/>
              </a:rPr>
              <a:t/>
            </a:r>
            <a:br>
              <a:rPr lang="es-ES" sz="1600" b="1" i="1" dirty="0">
                <a:solidFill>
                  <a:srgbClr val="0000CC"/>
                </a:solidFill>
                <a:latin typeface="Calibri" pitchFamily="34" charset="0"/>
              </a:rPr>
            </a:br>
            <a:r>
              <a:rPr lang="es-ES" sz="1600" b="1" i="1" dirty="0">
                <a:solidFill>
                  <a:srgbClr val="0000CC"/>
                </a:solidFill>
                <a:latin typeface="Calibri" pitchFamily="34" charset="0"/>
              </a:rPr>
              <a:t>En pruebas de laboratorio, el cien por cien de los ejemplares de T. </a:t>
            </a:r>
            <a:r>
              <a:rPr lang="es-ES" sz="1600" b="1" i="1" dirty="0" err="1">
                <a:solidFill>
                  <a:srgbClr val="0000CC"/>
                </a:solidFill>
                <a:latin typeface="Calibri" pitchFamily="34" charset="0"/>
              </a:rPr>
              <a:t>nutricula</a:t>
            </a:r>
            <a:r>
              <a:rPr lang="es-ES" sz="1600" b="1" i="1" dirty="0">
                <a:solidFill>
                  <a:srgbClr val="0000CC"/>
                </a:solidFill>
                <a:latin typeface="Calibri" pitchFamily="34" charset="0"/>
              </a:rPr>
              <a:t> analizados han madurado y vuelto a la juventud decenas de veces, sin perder en esos cambios ni una sola de sus características o capacidades. Los investigadores tuvieron que llegar a la conclusión de que la muerte orgánica es algo que en esta especie, sencillamente, no sucede. </a:t>
            </a:r>
            <a:r>
              <a:rPr lang="es-ES" dirty="0">
                <a:latin typeface="Calibri" pitchFamily="34" charset="0"/>
              </a:rPr>
              <a:t/>
            </a:r>
            <a:br>
              <a:rPr lang="es-ES" dirty="0">
                <a:latin typeface="Calibri" pitchFamily="34" charset="0"/>
              </a:rPr>
            </a:br>
            <a:r>
              <a:rPr lang="es-ES" dirty="0">
                <a:latin typeface="Calibri" pitchFamily="34" charset="0"/>
              </a:rPr>
              <a:t/>
            </a:r>
            <a:br>
              <a:rPr lang="es-ES" dirty="0">
                <a:latin typeface="Calibri" pitchFamily="34" charset="0"/>
              </a:rPr>
            </a:br>
            <a:endParaRPr lang="es-ES" dirty="0">
              <a:latin typeface="Calibri" pitchFamily="34" charset="0"/>
            </a:endParaRPr>
          </a:p>
        </p:txBody>
      </p:sp>
    </p:spTree>
  </p:cSld>
  <p:clrMapOvr>
    <a:masterClrMapping/>
  </p:clrMapOvr>
  <p:transition spd="slow" advClick="0" advTm="70000">
    <p:circl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2" descr="C:\Documents and Settings\Dell\Escritorio\MEDUSAS\Moon-jellyfish-in-the-Pairi-Daiza-aquarium-in-Belgium.jpg"/>
          <p:cNvPicPr>
            <a:picLocks noChangeAspect="1" noChangeArrowheads="1"/>
          </p:cNvPicPr>
          <p:nvPr/>
        </p:nvPicPr>
        <p:blipFill>
          <a:blip r:embed="rId2"/>
          <a:srcRect/>
          <a:stretch>
            <a:fillRect/>
          </a:stretch>
        </p:blipFill>
        <p:spPr bwMode="auto">
          <a:xfrm>
            <a:off x="0" y="0"/>
            <a:ext cx="9239250" cy="6858000"/>
          </a:xfrm>
          <a:prstGeom prst="rect">
            <a:avLst/>
          </a:prstGeom>
          <a:noFill/>
          <a:ln w="9525">
            <a:noFill/>
            <a:miter lim="800000"/>
            <a:headEnd/>
            <a:tailEnd/>
          </a:ln>
        </p:spPr>
      </p:pic>
    </p:spTree>
  </p:cSld>
  <p:clrMapOvr>
    <a:masterClrMapping/>
  </p:clrMapOvr>
  <p:transition spd="slow" advClick="0" advTm="5000">
    <p:circle/>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2" descr="C:\Documents and Settings\Dell\Escritorio\MEDUSAS\1228357170_470x353_underwater-desktop-wallpapers.jpg"/>
          <p:cNvPicPr>
            <a:picLocks noChangeAspect="1" noChangeArrowheads="1"/>
          </p:cNvPicPr>
          <p:nvPr/>
        </p:nvPicPr>
        <p:blipFill>
          <a:blip r:embed="rId2"/>
          <a:srcRect/>
          <a:stretch>
            <a:fillRect/>
          </a:stretch>
        </p:blipFill>
        <p:spPr bwMode="auto">
          <a:xfrm>
            <a:off x="0" y="0"/>
            <a:ext cx="9286875" cy="6858000"/>
          </a:xfrm>
          <a:prstGeom prst="rect">
            <a:avLst/>
          </a:prstGeom>
          <a:noFill/>
          <a:ln w="9525">
            <a:noFill/>
            <a:miter lim="800000"/>
            <a:headEnd/>
            <a:tailEnd/>
          </a:ln>
        </p:spPr>
      </p:pic>
    </p:spTree>
  </p:cSld>
  <p:clrMapOvr>
    <a:masterClrMapping/>
  </p:clrMapOvr>
  <p:transition spd="slow" advClick="0" advTm="5000">
    <p:circle/>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a:lum bright="66000" contrast="14000"/>
          </a:blip>
          <a:srcRect/>
          <a:stretch>
            <a:fillRect/>
          </a:stretch>
        </p:blipFill>
        <p:spPr bwMode="auto">
          <a:xfrm>
            <a:off x="0" y="0"/>
            <a:ext cx="9144000" cy="6877050"/>
          </a:xfrm>
          <a:prstGeom prst="rect">
            <a:avLst/>
          </a:prstGeom>
          <a:noFill/>
          <a:ln w="9525">
            <a:noFill/>
            <a:miter lim="800000"/>
            <a:headEnd/>
            <a:tailEnd/>
          </a:ln>
        </p:spPr>
      </p:pic>
      <p:sp>
        <p:nvSpPr>
          <p:cNvPr id="32771" name="1 Rectángulo"/>
          <p:cNvSpPr>
            <a:spLocks noChangeArrowheads="1"/>
          </p:cNvSpPr>
          <p:nvPr/>
        </p:nvSpPr>
        <p:spPr bwMode="auto">
          <a:xfrm>
            <a:off x="714375" y="1071563"/>
            <a:ext cx="7858125" cy="4524375"/>
          </a:xfrm>
          <a:prstGeom prst="rect">
            <a:avLst/>
          </a:prstGeom>
          <a:noFill/>
          <a:ln w="9525">
            <a:noFill/>
            <a:miter lim="800000"/>
            <a:headEnd/>
            <a:tailEnd/>
          </a:ln>
        </p:spPr>
        <p:txBody>
          <a:bodyPr>
            <a:spAutoFit/>
          </a:bodyPr>
          <a:lstStyle/>
          <a:p>
            <a:pPr algn="ctr"/>
            <a:r>
              <a:rPr lang="es-ES" sz="2400" b="1" i="1" dirty="0">
                <a:solidFill>
                  <a:srgbClr val="0000CC"/>
                </a:solidFill>
                <a:cs typeface="Arial" charset="0"/>
              </a:rPr>
              <a:t>Hay quienes temen a la inmortalidad porque dicen que es muy “jarto” vivir siglos y siglos, ver como se mueren parientes, amores, amigos y acreedores, y no morirse uno.</a:t>
            </a:r>
          </a:p>
          <a:p>
            <a:pPr algn="ctr"/>
            <a:r>
              <a:rPr lang="es-ES" sz="2400" b="1" i="1" dirty="0">
                <a:solidFill>
                  <a:srgbClr val="0000CC"/>
                </a:solidFill>
                <a:cs typeface="Arial" charset="0"/>
              </a:rPr>
              <a:t>Los alquimistas se dedicaron a buscar la “piedra filosofal”, una “bendita piedra” que no era piedra sino una bebida parecida al delicioso masato </a:t>
            </a:r>
            <a:r>
              <a:rPr lang="es-ES" sz="2400" b="1" i="1" dirty="0" err="1">
                <a:solidFill>
                  <a:srgbClr val="0000CC"/>
                </a:solidFill>
                <a:cs typeface="Arial" charset="0"/>
              </a:rPr>
              <a:t>campoalegruno</a:t>
            </a:r>
            <a:r>
              <a:rPr lang="es-ES" sz="2400" b="1" i="1" dirty="0">
                <a:solidFill>
                  <a:srgbClr val="0000CC"/>
                </a:solidFill>
                <a:cs typeface="Arial" charset="0"/>
              </a:rPr>
              <a:t>.</a:t>
            </a:r>
          </a:p>
          <a:p>
            <a:pPr algn="ctr"/>
            <a:r>
              <a:rPr lang="es-ES" sz="2400" b="1" i="1" dirty="0">
                <a:solidFill>
                  <a:srgbClr val="0000CC"/>
                </a:solidFill>
                <a:cs typeface="Arial" charset="0"/>
              </a:rPr>
              <a:t>La piedra filosofal tendría virtudes extraordinarias, no sólo para transmutar los metales en oro, sino también para curar enfermedades y otorgar la eternidad.</a:t>
            </a:r>
          </a:p>
        </p:txBody>
      </p:sp>
    </p:spTree>
  </p:cSld>
  <p:clrMapOvr>
    <a:masterClrMapping/>
  </p:clrMapOvr>
  <p:transition spd="slow" advClick="0" advTm="30000">
    <p:circl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2" descr="C:\Documents and Settings\Dell\Escritorio\MEDUSAS\Blue-Ocean-Jellyfish.jpg"/>
          <p:cNvPicPr>
            <a:picLocks noChangeAspect="1" noChangeArrowheads="1"/>
          </p:cNvPicPr>
          <p:nvPr/>
        </p:nvPicPr>
        <p:blipFill>
          <a:blip r:embed="rId2"/>
          <a:srcRect/>
          <a:stretch>
            <a:fillRect/>
          </a:stretch>
        </p:blipFill>
        <p:spPr bwMode="auto">
          <a:xfrm>
            <a:off x="-285750" y="0"/>
            <a:ext cx="9429750" cy="6858000"/>
          </a:xfrm>
          <a:prstGeom prst="rect">
            <a:avLst/>
          </a:prstGeom>
          <a:noFill/>
          <a:ln w="9525">
            <a:noFill/>
            <a:miter lim="800000"/>
            <a:headEnd/>
            <a:tailEnd/>
          </a:ln>
        </p:spPr>
      </p:pic>
    </p:spTree>
  </p:cSld>
  <p:clrMapOvr>
    <a:masterClrMapping/>
  </p:clrMapOvr>
  <p:transition spd="slow" advClick="0" advTm="5000">
    <p:circle/>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1" descr="C:\Documents and Settings\Dell\Escritorio\MEDUSAS\A-flotilla-of-fish-follow-a-transparent-drifting-jellyfish-Aurelia-aurita.jp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
        <p:nvSpPr>
          <p:cNvPr id="6" name="5 Rectángulo"/>
          <p:cNvSpPr/>
          <p:nvPr/>
        </p:nvSpPr>
        <p:spPr>
          <a:xfrm>
            <a:off x="-357222" y="571480"/>
            <a:ext cx="6108868" cy="2800749"/>
          </a:xfrm>
          <a:prstGeom prst="rect">
            <a:avLst/>
          </a:prstGeom>
        </p:spPr>
        <p:txBody>
          <a:bodyPr lIns="91422" tIns="45711" rIns="91422" bIns="45711">
            <a:spAutoFit/>
          </a:bodyPr>
          <a:lstStyle/>
          <a:p>
            <a:pPr lvl="1" algn="ctr">
              <a:defRPr/>
            </a:pPr>
            <a:r>
              <a:rPr lang="es-ES" sz="4400" b="1" i="1" kern="10" dirty="0">
                <a:ln w="25400">
                  <a:solidFill>
                    <a:srgbClr val="E31C07"/>
                  </a:solidFill>
                  <a:round/>
                  <a:headEnd/>
                  <a:tailEnd/>
                </a:ln>
                <a:solidFill>
                  <a:srgbClr val="00FFFF"/>
                </a:solidFill>
                <a:effectLst>
                  <a:outerShdw dist="35921" dir="2700000" algn="ctr" rotWithShape="0">
                    <a:srgbClr val="808080">
                      <a:alpha val="79999"/>
                    </a:srgbClr>
                  </a:outerShdw>
                </a:effectLst>
                <a:latin typeface="Arial Black" pitchFamily="34" charset="0"/>
                <a:cs typeface="Times New Roman"/>
              </a:rPr>
              <a:t>UN FUERTE ABRAZO QUE TENGAS UN</a:t>
            </a:r>
          </a:p>
          <a:p>
            <a:pPr lvl="1" algn="ctr">
              <a:defRPr/>
            </a:pPr>
            <a:r>
              <a:rPr lang="es-ES" sz="4400" b="1" i="1" kern="10" dirty="0">
                <a:ln w="25400">
                  <a:solidFill>
                    <a:srgbClr val="E31C07"/>
                  </a:solidFill>
                  <a:round/>
                  <a:headEnd/>
                  <a:tailEnd/>
                </a:ln>
                <a:solidFill>
                  <a:srgbClr val="00FFFF"/>
                </a:solidFill>
                <a:effectLst>
                  <a:outerShdw dist="35921" dir="2700000" algn="ctr" rotWithShape="0">
                    <a:srgbClr val="808080">
                      <a:alpha val="79999"/>
                    </a:srgbClr>
                  </a:outerShdw>
                </a:effectLst>
                <a:latin typeface="Arial Black" pitchFamily="34" charset="0"/>
                <a:cs typeface="Times New Roman"/>
              </a:rPr>
              <a:t> BUEN DIA</a:t>
            </a:r>
          </a:p>
        </p:txBody>
      </p:sp>
      <p:pic>
        <p:nvPicPr>
          <p:cNvPr id="34820" name="Image 2" descr="swirlrainbw3.gif"/>
          <p:cNvPicPr>
            <a:picLocks noChangeAspect="1"/>
          </p:cNvPicPr>
          <p:nvPr/>
        </p:nvPicPr>
        <p:blipFill>
          <a:blip r:embed="rId3"/>
          <a:srcRect/>
          <a:stretch>
            <a:fillRect/>
          </a:stretch>
        </p:blipFill>
        <p:spPr bwMode="auto">
          <a:xfrm rot="10800000">
            <a:off x="0" y="0"/>
            <a:ext cx="9144000" cy="69850"/>
          </a:xfrm>
          <a:prstGeom prst="rect">
            <a:avLst/>
          </a:prstGeom>
          <a:noFill/>
          <a:ln w="9525">
            <a:noFill/>
            <a:miter lim="800000"/>
            <a:headEnd/>
            <a:tailEnd/>
          </a:ln>
        </p:spPr>
      </p:pic>
      <p:pic>
        <p:nvPicPr>
          <p:cNvPr id="34821" name="Image 2" descr="swirlrainbw3.gif"/>
          <p:cNvPicPr>
            <a:picLocks noChangeAspect="1"/>
          </p:cNvPicPr>
          <p:nvPr/>
        </p:nvPicPr>
        <p:blipFill>
          <a:blip r:embed="rId3"/>
          <a:srcRect/>
          <a:stretch>
            <a:fillRect/>
          </a:stretch>
        </p:blipFill>
        <p:spPr bwMode="auto">
          <a:xfrm rot="10800000">
            <a:off x="0" y="6788150"/>
            <a:ext cx="9144000" cy="69850"/>
          </a:xfrm>
          <a:prstGeom prst="rect">
            <a:avLst/>
          </a:prstGeom>
          <a:noFill/>
          <a:ln w="9525">
            <a:noFill/>
            <a:miter lim="800000"/>
            <a:headEnd/>
            <a:tailEnd/>
          </a:ln>
        </p:spPr>
      </p:pic>
      <p:pic>
        <p:nvPicPr>
          <p:cNvPr id="34822" name="Image 2" descr="swirlrainbw3.gif"/>
          <p:cNvPicPr>
            <a:picLocks noChangeAspect="1"/>
          </p:cNvPicPr>
          <p:nvPr/>
        </p:nvPicPr>
        <p:blipFill>
          <a:blip r:embed="rId3"/>
          <a:srcRect/>
          <a:stretch>
            <a:fillRect/>
          </a:stretch>
        </p:blipFill>
        <p:spPr bwMode="auto">
          <a:xfrm rot="5400000">
            <a:off x="-3394075" y="3394075"/>
            <a:ext cx="6858000" cy="69850"/>
          </a:xfrm>
          <a:prstGeom prst="rect">
            <a:avLst/>
          </a:prstGeom>
          <a:noFill/>
          <a:ln w="9525">
            <a:noFill/>
            <a:miter lim="800000"/>
            <a:headEnd/>
            <a:tailEnd/>
          </a:ln>
        </p:spPr>
      </p:pic>
      <p:pic>
        <p:nvPicPr>
          <p:cNvPr id="34823" name="Image 2" descr="swirlrainbw3.gif"/>
          <p:cNvPicPr>
            <a:picLocks noChangeAspect="1"/>
          </p:cNvPicPr>
          <p:nvPr/>
        </p:nvPicPr>
        <p:blipFill>
          <a:blip r:embed="rId3"/>
          <a:srcRect/>
          <a:stretch>
            <a:fillRect/>
          </a:stretch>
        </p:blipFill>
        <p:spPr bwMode="auto">
          <a:xfrm rot="5400000">
            <a:off x="5680075" y="3394075"/>
            <a:ext cx="6858000" cy="69850"/>
          </a:xfrm>
          <a:prstGeom prst="rect">
            <a:avLst/>
          </a:prstGeom>
          <a:noFill/>
          <a:ln w="9525">
            <a:noFill/>
            <a:miter lim="800000"/>
            <a:headEnd/>
            <a:tailEnd/>
          </a:ln>
        </p:spPr>
      </p:pic>
      <p:pic>
        <p:nvPicPr>
          <p:cNvPr id="34824" name="Picture 2" descr="CARA"/>
          <p:cNvPicPr>
            <a:picLocks noChangeAspect="1" noChangeArrowheads="1"/>
          </p:cNvPicPr>
          <p:nvPr/>
        </p:nvPicPr>
        <p:blipFill>
          <a:blip r:embed="rId4"/>
          <a:srcRect/>
          <a:stretch>
            <a:fillRect/>
          </a:stretch>
        </p:blipFill>
        <p:spPr bwMode="auto">
          <a:xfrm>
            <a:off x="7858125" y="5500688"/>
            <a:ext cx="1000125" cy="1052512"/>
          </a:xfrm>
          <a:prstGeom prst="rect">
            <a:avLst/>
          </a:prstGeom>
          <a:noFill/>
          <a:ln w="38100">
            <a:solidFill>
              <a:srgbClr val="1CDEF8"/>
            </a:solidFill>
            <a:miter lim="800000"/>
            <a:headEnd/>
            <a:tailEnd/>
          </a:ln>
        </p:spPr>
      </p:pic>
      <p:sp>
        <p:nvSpPr>
          <p:cNvPr id="15" name="14 Rectángulo"/>
          <p:cNvSpPr/>
          <p:nvPr/>
        </p:nvSpPr>
        <p:spPr>
          <a:xfrm>
            <a:off x="4572000" y="5929330"/>
            <a:ext cx="3071834" cy="584775"/>
          </a:xfrm>
          <a:prstGeom prst="rect">
            <a:avLst/>
          </a:prstGeom>
          <a:ln>
            <a:noFill/>
          </a:ln>
        </p:spPr>
        <p:txBody>
          <a:bodyPr>
            <a:spAutoFit/>
          </a:bodyPr>
          <a:lstStyle/>
          <a:p>
            <a:pPr algn="ctr">
              <a:defRPr/>
            </a:pPr>
            <a:r>
              <a:rPr lang="es-ES" sz="2800" b="1" kern="10" dirty="0">
                <a:ln w="9525">
                  <a:solidFill>
                    <a:srgbClr val="1CDEF8"/>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Snap ITC"/>
              </a:rPr>
              <a:t>JOSE </a:t>
            </a:r>
            <a:r>
              <a:rPr lang="es-ES" sz="3200" b="1" kern="10" dirty="0">
                <a:ln w="9525">
                  <a:solidFill>
                    <a:srgbClr val="1CDEF8"/>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Snap ITC"/>
              </a:rPr>
              <a:t>LUIS</a:t>
            </a:r>
          </a:p>
        </p:txBody>
      </p:sp>
    </p:spTree>
  </p:cSld>
  <p:clrMapOvr>
    <a:masterClrMapping/>
  </p:clrMapOvr>
  <p:transition spd="slow" advClick="0" advTm="11000">
    <p:circl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8" presetClass="entr" presetSubtype="0" accel="50000" fill="hold" nodeType="afterEffect">
                                  <p:stCondLst>
                                    <p:cond delay="0"/>
                                  </p:stCondLst>
                                  <p:iterate type="lt">
                                    <p:tmPct val="50000"/>
                                  </p:iterate>
                                  <p:childTnLst>
                                    <p:set>
                                      <p:cBhvr>
                                        <p:cTn id="6" dur="1" fill="hold">
                                          <p:stCondLst>
                                            <p:cond delay="0"/>
                                          </p:stCondLst>
                                        </p:cTn>
                                        <p:tgtEl>
                                          <p:spTgt spid="6">
                                            <p:txEl>
                                              <p:pRg st="0" end="0"/>
                                            </p:txEl>
                                          </p:spTgt>
                                        </p:tgtEl>
                                        <p:attrNameLst>
                                          <p:attrName>style.visibility</p:attrName>
                                        </p:attrNameLst>
                                      </p:cBhvr>
                                      <p:to>
                                        <p:strVal val="visible"/>
                                      </p:to>
                                    </p:set>
                                    <p:set>
                                      <p:cBhvr>
                                        <p:cTn id="7" dur="455" fill="hold">
                                          <p:stCondLst>
                                            <p:cond delay="0"/>
                                          </p:stCondLst>
                                        </p:cTn>
                                        <p:tgtEl>
                                          <p:spTgt spid="6">
                                            <p:txEl>
                                              <p:pRg st="0" end="0"/>
                                            </p:txEl>
                                          </p:spTgt>
                                        </p:tgtEl>
                                        <p:attrNameLst>
                                          <p:attrName>style.rotation</p:attrName>
                                        </p:attrNameLst>
                                      </p:cBhvr>
                                      <p:to>
                                        <p:strVal val="-45.0"/>
                                      </p:to>
                                    </p:set>
                                    <p:anim calcmode="lin" valueType="num">
                                      <p:cBhvr>
                                        <p:cTn id="8" dur="455" fill="hold">
                                          <p:stCondLst>
                                            <p:cond delay="455"/>
                                          </p:stCondLst>
                                        </p:cTn>
                                        <p:tgtEl>
                                          <p:spTgt spid="6">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6">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6">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6">
                                            <p:txEl>
                                              <p:pRg st="0" end="0"/>
                                            </p:txEl>
                                          </p:spTgt>
                                        </p:tgtEl>
                                        <p:attrNameLst>
                                          <p:attrName>ppt_y</p:attrName>
                                        </p:attrNameLst>
                                      </p:cBhvr>
                                      <p:tavLst>
                                        <p:tav tm="0">
                                          <p:val>
                                            <p:strVal val="#ppt_y-(0.354*#ppt_w-0.172*#ppt_h)"/>
                                          </p:val>
                                        </p:tav>
                                        <p:tav tm="100000">
                                          <p:val>
                                            <p:strVal val="#ppt_y"/>
                                          </p:val>
                                        </p:tav>
                                      </p:tavLst>
                                    </p:anim>
                                  </p:childTnLst>
                                </p:cTn>
                              </p:par>
                            </p:childTnLst>
                          </p:cTn>
                        </p:par>
                        <p:par>
                          <p:cTn id="12" fill="hold">
                            <p:stCondLst>
                              <p:cond delay="13000"/>
                            </p:stCondLst>
                            <p:childTnLst>
                              <p:par>
                                <p:cTn id="13" presetID="38" presetClass="entr" presetSubtype="0" accel="50000" fill="hold" nodeType="afterEffect">
                                  <p:stCondLst>
                                    <p:cond delay="0"/>
                                  </p:stCondLst>
                                  <p:iterate type="lt">
                                    <p:tmPct val="50000"/>
                                  </p:iterate>
                                  <p:childTnLst>
                                    <p:set>
                                      <p:cBhvr>
                                        <p:cTn id="14" dur="1" fill="hold">
                                          <p:stCondLst>
                                            <p:cond delay="0"/>
                                          </p:stCondLst>
                                        </p:cTn>
                                        <p:tgtEl>
                                          <p:spTgt spid="6">
                                            <p:txEl>
                                              <p:pRg st="1" end="1"/>
                                            </p:txEl>
                                          </p:spTgt>
                                        </p:tgtEl>
                                        <p:attrNameLst>
                                          <p:attrName>style.visibility</p:attrName>
                                        </p:attrNameLst>
                                      </p:cBhvr>
                                      <p:to>
                                        <p:strVal val="visible"/>
                                      </p:to>
                                    </p:set>
                                    <p:set>
                                      <p:cBhvr>
                                        <p:cTn id="15" dur="455" fill="hold">
                                          <p:stCondLst>
                                            <p:cond delay="0"/>
                                          </p:stCondLst>
                                        </p:cTn>
                                        <p:tgtEl>
                                          <p:spTgt spid="6">
                                            <p:txEl>
                                              <p:pRg st="1" end="1"/>
                                            </p:txEl>
                                          </p:spTgt>
                                        </p:tgtEl>
                                        <p:attrNameLst>
                                          <p:attrName>style.rotation</p:attrName>
                                        </p:attrNameLst>
                                      </p:cBhvr>
                                      <p:to>
                                        <p:strVal val="-45.0"/>
                                      </p:to>
                                    </p:set>
                                    <p:anim calcmode="lin" valueType="num">
                                      <p:cBhvr>
                                        <p:cTn id="16" dur="455" fill="hold">
                                          <p:stCondLst>
                                            <p:cond delay="455"/>
                                          </p:stCondLst>
                                        </p:cTn>
                                        <p:tgtEl>
                                          <p:spTgt spid="6">
                                            <p:txEl>
                                              <p:pRg st="1" end="1"/>
                                            </p:txEl>
                                          </p:spTgt>
                                        </p:tgtEl>
                                        <p:attrNameLst>
                                          <p:attrName>style.rotation</p:attrName>
                                        </p:attrNameLst>
                                      </p:cBhvr>
                                      <p:tavLst>
                                        <p:tav tm="0">
                                          <p:val>
                                            <p:fltVal val="-45"/>
                                          </p:val>
                                        </p:tav>
                                        <p:tav tm="69900">
                                          <p:val>
                                            <p:fltVal val="45"/>
                                          </p:val>
                                        </p:tav>
                                        <p:tav tm="100000">
                                          <p:val>
                                            <p:fltVal val="0"/>
                                          </p:val>
                                        </p:tav>
                                      </p:tavLst>
                                    </p:anim>
                                    <p:anim calcmode="lin" valueType="num">
                                      <p:cBhvr>
                                        <p:cTn id="17" dur="455" fill="hold">
                                          <p:stCondLst>
                                            <p:cond delay="0"/>
                                          </p:stCondLst>
                                        </p:cTn>
                                        <p:tgtEl>
                                          <p:spTgt spid="6">
                                            <p:txEl>
                                              <p:pRg st="1" end="1"/>
                                            </p:txEl>
                                          </p:spTgt>
                                        </p:tgtEl>
                                        <p:attrNameLst>
                                          <p:attrName>ppt_y</p:attrName>
                                        </p:attrNameLst>
                                      </p:cBhvr>
                                      <p:tavLst>
                                        <p:tav tm="0">
                                          <p:val>
                                            <p:strVal val="#ppt_y-1"/>
                                          </p:val>
                                        </p:tav>
                                        <p:tav tm="100000">
                                          <p:val>
                                            <p:strVal val="#ppt_y-(0.354*#ppt_w-0.172*#ppt_h)"/>
                                          </p:val>
                                        </p:tav>
                                      </p:tavLst>
                                    </p:anim>
                                    <p:anim calcmode="lin" valueType="num">
                                      <p:cBhvr>
                                        <p:cTn id="18" dur="156" decel="50000" autoRev="1" fill="hold">
                                          <p:stCondLst>
                                            <p:cond delay="455"/>
                                          </p:stCondLst>
                                        </p:cTn>
                                        <p:tgtEl>
                                          <p:spTgt spid="6">
                                            <p:txEl>
                                              <p:pRg st="1" end="1"/>
                                            </p:txEl>
                                          </p:spTgt>
                                        </p:tgtEl>
                                        <p:attrNameLst>
                                          <p:attrName>ppt_y</p:attrName>
                                        </p:attrNameLst>
                                      </p:cBhvr>
                                      <p:tavLst>
                                        <p:tav tm="0">
                                          <p:val>
                                            <p:strVal val="#ppt_y-(0.354*#ppt_w-0.172*#ppt_h)"/>
                                          </p:val>
                                        </p:tav>
                                        <p:tav tm="100000">
                                          <p:val>
                                            <p:strVal val="#ppt_y-(0.354*#ppt_w-0.172*#ppt_h)-#ppt_h/2"/>
                                          </p:val>
                                        </p:tav>
                                      </p:tavLst>
                                    </p:anim>
                                    <p:anim calcmode="lin" valueType="num">
                                      <p:cBhvr>
                                        <p:cTn id="19" dur="136" fill="hold">
                                          <p:stCondLst>
                                            <p:cond delay="864"/>
                                          </p:stCondLst>
                                        </p:cTn>
                                        <p:tgtEl>
                                          <p:spTgt spid="6">
                                            <p:txEl>
                                              <p:pRg st="1" end="1"/>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2"/>
          </p:cNvPr>
          <p:cNvPicPr>
            <a:picLocks noChangeAspect="1" noChangeArrowheads="1"/>
          </p:cNvPicPr>
          <p:nvPr/>
        </p:nvPicPr>
        <p:blipFill>
          <a:blip r:embed="rId3"/>
          <a:srcRect/>
          <a:stretch>
            <a:fillRect/>
          </a:stretch>
        </p:blipFill>
        <p:spPr bwMode="auto">
          <a:xfrm>
            <a:off x="2667000" y="57912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a:srcRect/>
          <a:stretch>
            <a:fillRect/>
          </a:stretch>
        </p:blipFill>
        <p:spPr bwMode="auto">
          <a:xfrm>
            <a:off x="2971800" y="4572000"/>
            <a:ext cx="2540000" cy="1130300"/>
          </a:xfrm>
          <a:prstGeom prst="rect">
            <a:avLst/>
          </a:prstGeom>
          <a:noFill/>
        </p:spPr>
      </p:pic>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graphicFrame>
        <p:nvGraphicFramePr>
          <p:cNvPr id="11701" name="Group 437"/>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6"/>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a:srcRect/>
          <a:stretch>
            <a:fillRect/>
          </a:stretch>
        </p:blipFill>
        <p:spPr bwMode="auto">
          <a:xfrm>
            <a:off x="609600" y="6858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ESTAMOS+A+UN+PASO+DE+LA+INMORTALIDAD">
  <a:themeElements>
    <a:clrScheme name="1_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1_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1_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1_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1_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¡¡¡ESTAMOS+A+UN+PASO+DE+LA+INMORTALIDAD</Template>
  <TotalTime>11</TotalTime>
  <Words>842</Words>
  <Application>Microsoft Office PowerPoint</Application>
  <PresentationFormat>Presentación en pantalla (4:3)</PresentationFormat>
  <Paragraphs>52</Paragraphs>
  <Slides>34</Slides>
  <Notes>0</Notes>
  <HiddenSlides>0</HiddenSlides>
  <MMClips>0</MMClips>
  <ScaleCrop>false</ScaleCrop>
  <HeadingPairs>
    <vt:vector size="4" baseType="variant">
      <vt:variant>
        <vt:lpstr>Tema</vt:lpstr>
      </vt:variant>
      <vt:variant>
        <vt:i4>2</vt:i4>
      </vt:variant>
      <vt:variant>
        <vt:lpstr>Títulos de diapositiva</vt:lpstr>
      </vt:variant>
      <vt:variant>
        <vt:i4>34</vt:i4>
      </vt:variant>
    </vt:vector>
  </HeadingPairs>
  <TitlesOfParts>
    <vt:vector size="36" baseType="lpstr">
      <vt:lpstr>¡¡¡ESTAMOS+A+UN+PASO+DE+LA+INMORTALIDAD</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1</cp:revision>
  <dcterms:created xsi:type="dcterms:W3CDTF">2014-03-30T19:34:16Z</dcterms:created>
  <dcterms:modified xsi:type="dcterms:W3CDTF">2014-03-30T19:45:43Z</dcterms:modified>
</cp:coreProperties>
</file>