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sldIdLst>
    <p:sldId id="316" r:id="rId3"/>
    <p:sldId id="380" r:id="rId4"/>
    <p:sldId id="412" r:id="rId5"/>
    <p:sldId id="382" r:id="rId6"/>
    <p:sldId id="365" r:id="rId7"/>
    <p:sldId id="340" r:id="rId8"/>
    <p:sldId id="350" r:id="rId9"/>
    <p:sldId id="378" r:id="rId10"/>
    <p:sldId id="373" r:id="rId11"/>
    <p:sldId id="397" r:id="rId12"/>
    <p:sldId id="355" r:id="rId13"/>
    <p:sldId id="377" r:id="rId14"/>
    <p:sldId id="384" r:id="rId15"/>
    <p:sldId id="367" r:id="rId16"/>
    <p:sldId id="368" r:id="rId17"/>
    <p:sldId id="359" r:id="rId18"/>
    <p:sldId id="385" r:id="rId19"/>
    <p:sldId id="357" r:id="rId20"/>
    <p:sldId id="375" r:id="rId21"/>
    <p:sldId id="404" r:id="rId22"/>
    <p:sldId id="381" r:id="rId23"/>
    <p:sldId id="351" r:id="rId24"/>
    <p:sldId id="376" r:id="rId25"/>
    <p:sldId id="356" r:id="rId26"/>
    <p:sldId id="393" r:id="rId27"/>
    <p:sldId id="369" r:id="rId28"/>
    <p:sldId id="374" r:id="rId29"/>
    <p:sldId id="358" r:id="rId30"/>
    <p:sldId id="354" r:id="rId31"/>
    <p:sldId id="421" r:id="rId32"/>
    <p:sldId id="406" r:id="rId33"/>
    <p:sldId id="383" r:id="rId34"/>
    <p:sldId id="341" r:id="rId35"/>
    <p:sldId id="420" r:id="rId36"/>
    <p:sldId id="403" r:id="rId37"/>
    <p:sldId id="342" r:id="rId38"/>
    <p:sldId id="402" r:id="rId39"/>
    <p:sldId id="343" r:id="rId40"/>
    <p:sldId id="387" r:id="rId41"/>
    <p:sldId id="362" r:id="rId42"/>
    <p:sldId id="392" r:id="rId43"/>
    <p:sldId id="364" r:id="rId44"/>
    <p:sldId id="371" r:id="rId45"/>
    <p:sldId id="388" r:id="rId46"/>
    <p:sldId id="344" r:id="rId47"/>
    <p:sldId id="370" r:id="rId48"/>
    <p:sldId id="363" r:id="rId49"/>
    <p:sldId id="407" r:id="rId50"/>
    <p:sldId id="401" r:id="rId51"/>
    <p:sldId id="345" r:id="rId52"/>
    <p:sldId id="395" r:id="rId53"/>
    <p:sldId id="390" r:id="rId54"/>
    <p:sldId id="346" r:id="rId55"/>
    <p:sldId id="348" r:id="rId56"/>
    <p:sldId id="386" r:id="rId57"/>
    <p:sldId id="349" r:id="rId58"/>
    <p:sldId id="409" r:id="rId59"/>
    <p:sldId id="352" r:id="rId60"/>
    <p:sldId id="413" r:id="rId61"/>
    <p:sldId id="353" r:id="rId62"/>
    <p:sldId id="366" r:id="rId63"/>
    <p:sldId id="372" r:id="rId64"/>
    <p:sldId id="379" r:id="rId65"/>
    <p:sldId id="408" r:id="rId66"/>
    <p:sldId id="417" r:id="rId67"/>
    <p:sldId id="361" r:id="rId68"/>
    <p:sldId id="416" r:id="rId69"/>
    <p:sldId id="347" r:id="rId70"/>
    <p:sldId id="411" r:id="rId71"/>
    <p:sldId id="418" r:id="rId72"/>
    <p:sldId id="414" r:id="rId73"/>
    <p:sldId id="398" r:id="rId74"/>
    <p:sldId id="394" r:id="rId75"/>
    <p:sldId id="396" r:id="rId76"/>
    <p:sldId id="400" r:id="rId77"/>
    <p:sldId id="389" r:id="rId78"/>
    <p:sldId id="391" r:id="rId79"/>
    <p:sldId id="410" r:id="rId80"/>
    <p:sldId id="419" r:id="rId81"/>
    <p:sldId id="338" r:id="rId82"/>
    <p:sldId id="422" r:id="rId8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IDeRAhwGlgRGTB35007SBw" hashData="s6OrVcDFaDb5/4xXSzwaZN6OvW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15619" autoAdjust="0"/>
    <p:restoredTop sz="99824" autoAdjust="0"/>
  </p:normalViewPr>
  <p:slideViewPr>
    <p:cSldViewPr>
      <p:cViewPr varScale="1">
        <p:scale>
          <a:sx n="74" d="100"/>
          <a:sy n="74" d="100"/>
        </p:scale>
        <p:origin x="-87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61D0EC7-889A-4A9C-AED1-82AF8A34D890}" type="slidenum">
              <a:rPr lang="es-ES_tradnl"/>
              <a:pPr>
                <a:defRPr/>
              </a:pPr>
              <a:t>‹Nº›</a:t>
            </a:fld>
            <a:endParaRPr lang="es-ES_tradnl"/>
          </a:p>
        </p:txBody>
      </p:sp>
    </p:spTree>
  </p:cSld>
  <p:clrMapOvr>
    <a:masterClrMapping/>
  </p:clrMapOvr>
  <p:transition spd="slow"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21BDA99E-D7FA-4DC4-8651-4341B4EEC57E}" type="slidenum">
              <a:rPr lang="es-ES_tradnl"/>
              <a:pPr>
                <a:defRPr/>
              </a:pPr>
              <a:t>‹Nº›</a:t>
            </a:fld>
            <a:endParaRPr lang="es-ES_tradnl"/>
          </a:p>
        </p:txBody>
      </p:sp>
    </p:spTree>
  </p:cSld>
  <p:clrMapOvr>
    <a:masterClrMapping/>
  </p:clrMapOvr>
  <p:transition spd="slow"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0BBE448-17DF-4619-9020-29B2D0B4D3A3}" type="slidenum">
              <a:rPr lang="es-ES_tradnl"/>
              <a:pPr>
                <a:defRPr/>
              </a:pPr>
              <a:t>‹Nº›</a:t>
            </a:fld>
            <a:endParaRPr lang="es-ES_tradnl"/>
          </a:p>
        </p:txBody>
      </p:sp>
    </p:spTree>
  </p:cSld>
  <p:clrMapOvr>
    <a:masterClrMapping/>
  </p:clrMapOvr>
  <p:transition spd="slow"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55C05C6F-F18B-4DE5-980B-EEF60D298D96}" type="slidenum">
              <a:rPr lang="es-ES_tradnl"/>
              <a:pPr>
                <a:defRPr/>
              </a:pPr>
              <a:t>‹Nº›</a:t>
            </a:fld>
            <a:endParaRPr lang="es-ES_tradnl"/>
          </a:p>
        </p:txBody>
      </p:sp>
    </p:spTree>
  </p:cSld>
  <p:clrMapOvr>
    <a:masterClrMapping/>
  </p:clrMapOvr>
  <p:transition spd="slow"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50EF3313-1431-420A-B3C6-B835E6EBB8C2}" type="slidenum">
              <a:rPr lang="es-ES_tradnl"/>
              <a:pPr>
                <a:defRPr/>
              </a:pPr>
              <a:t>‹Nº›</a:t>
            </a:fld>
            <a:endParaRPr lang="es-ES_tradnl"/>
          </a:p>
        </p:txBody>
      </p:sp>
    </p:spTree>
  </p:cSld>
  <p:clrMapOvr>
    <a:masterClrMapping/>
  </p:clrMapOvr>
  <p:transition spd="slow"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F0EE3B09-03A2-4928-907C-8619EEF07C35}" type="slidenum">
              <a:rPr lang="es-ES_tradnl"/>
              <a:pPr>
                <a:defRPr/>
              </a:pPr>
              <a:t>‹Nº›</a:t>
            </a:fld>
            <a:endParaRPr lang="es-ES_tradnl"/>
          </a:p>
        </p:txBody>
      </p:sp>
    </p:spTree>
  </p:cSld>
  <p:clrMapOvr>
    <a:masterClrMapping/>
  </p:clrMapOvr>
  <p:transition spd="slow"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81832FAB-1C80-45E1-B6F2-EB2F8C026E97}" type="slidenum">
              <a:rPr lang="es-ES_tradnl"/>
              <a:pPr>
                <a:defRPr/>
              </a:pPr>
              <a:t>‹Nº›</a:t>
            </a:fld>
            <a:endParaRPr lang="es-ES_tradnl"/>
          </a:p>
        </p:txBody>
      </p:sp>
    </p:spTree>
  </p:cSld>
  <p:clrMapOvr>
    <a:masterClrMapping/>
  </p:clrMapOvr>
  <p:transition spd="slow"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CA11D2B1-F878-4CA3-9863-7F0A82C988AF}" type="slidenum">
              <a:rPr lang="es-ES_tradnl"/>
              <a:pPr>
                <a:defRPr/>
              </a:pPr>
              <a:t>‹Nº›</a:t>
            </a:fld>
            <a:endParaRPr lang="es-ES_tradnl"/>
          </a:p>
        </p:txBody>
      </p:sp>
    </p:spTree>
  </p:cSld>
  <p:clrMapOvr>
    <a:masterClrMapping/>
  </p:clrMapOvr>
  <p:transition spd="slow"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FB843A49-8CC8-44D1-B4C5-6E17513A8D51}" type="slidenum">
              <a:rPr lang="es-ES_tradnl"/>
              <a:pPr>
                <a:defRPr/>
              </a:pPr>
              <a:t>‹Nº›</a:t>
            </a:fld>
            <a:endParaRPr lang="es-ES_tradnl"/>
          </a:p>
        </p:txBody>
      </p:sp>
    </p:spTree>
  </p:cSld>
  <p:clrMapOvr>
    <a:masterClrMapping/>
  </p:clrMapOvr>
  <p:transition spd="slow"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4A795AF4-AF0D-44FC-84A1-796FE9B3563D}" type="slidenum">
              <a:rPr lang="es-ES_tradnl"/>
              <a:pPr>
                <a:defRPr/>
              </a:pPr>
              <a:t>‹Nº›</a:t>
            </a:fld>
            <a:endParaRPr lang="es-ES_tradnl"/>
          </a:p>
        </p:txBody>
      </p:sp>
    </p:spTree>
  </p:cSld>
  <p:clrMapOvr>
    <a:masterClrMapping/>
  </p:clrMapOvr>
  <p:transition spd="slow"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0BC0071B-B937-4CD7-82DB-20B8AB952868}" type="slidenum">
              <a:rPr lang="es-ES_tradnl"/>
              <a:pPr>
                <a:defRPr/>
              </a:pPr>
              <a:t>‹Nº›</a:t>
            </a:fld>
            <a:endParaRPr lang="es-ES_tradnl"/>
          </a:p>
        </p:txBody>
      </p:sp>
    </p:spTree>
  </p:cSld>
  <p:clrMapOvr>
    <a:masterClrMapping/>
  </p:clrMapOvr>
  <p:transition spd="slow"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1B58F3D-8696-4771-BF41-740F38E68C2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E4F3BD0A-B67F-4461-AF6A-5B5082298161}"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5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508102F-3D9D-4BCF-A797-D42C87A32F9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72.gif"/><Relationship Id="rId4" Type="http://schemas.openxmlformats.org/officeDocument/2006/relationships/image" Target="../media/image4.jpeg"/></Relationships>
</file>

<file path=ppt/slides/_rels/slide8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ASTRNO~1.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857224" y="642918"/>
            <a:ext cx="7500958" cy="2308306"/>
          </a:xfrm>
          <a:prstGeom prst="rect">
            <a:avLst/>
          </a:prstGeom>
        </p:spPr>
        <p:txBody>
          <a:bodyPr lIns="91422" tIns="45711" rIns="91422" bIns="45711">
            <a:spAutoFit/>
          </a:bodyPr>
          <a:lstStyle/>
          <a:p>
            <a:pPr algn="ctr">
              <a:defRPr/>
            </a:pPr>
            <a:r>
              <a:rPr lang="es-ES" sz="72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¿ESTAMOS </a:t>
            </a:r>
          </a:p>
          <a:p>
            <a:pPr algn="ctr">
              <a:defRPr/>
            </a:pPr>
            <a:r>
              <a:rPr lang="es-ES" sz="72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A SALVO?</a:t>
            </a:r>
          </a:p>
        </p:txBody>
      </p:sp>
      <p:pic>
        <p:nvPicPr>
          <p:cNvPr id="2052" name="Picture 8"/>
          <p:cNvPicPr>
            <a:picLocks noChangeAspect="1" noChangeArrowheads="1"/>
          </p:cNvPicPr>
          <p:nvPr/>
        </p:nvPicPr>
        <p:blipFill>
          <a:blip r:embed="rId4"/>
          <a:srcRect/>
          <a:stretch>
            <a:fillRect/>
          </a:stretch>
        </p:blipFill>
        <p:spPr bwMode="auto">
          <a:xfrm>
            <a:off x="214313" y="214313"/>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6"/>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5572132" y="5715016"/>
            <a:ext cx="2357454" cy="1015663"/>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LUIS</a:t>
            </a:r>
          </a:p>
        </p:txBody>
      </p:sp>
    </p:spTree>
  </p:cSld>
  <p:clrMapOvr>
    <a:masterClrMapping/>
  </p:clrMapOvr>
  <p:transition spd="slow" advTm="11000">
    <p:dissolve/>
    <p:sndAc>
      <p:stSnd loop="1">
        <p:snd r:embed="rId2" name="Banda-Sonora-La-guerra-de-las-galaxias-Principa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45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laneta-tierra-oceanos.jpg"/>
          <p:cNvPicPr>
            <a:picLocks noChangeAspect="1" noChangeArrowheads="1"/>
          </p:cNvPicPr>
          <p:nvPr/>
        </p:nvPicPr>
        <p:blipFill>
          <a:blip r:embed="rId2"/>
          <a:srcRect/>
          <a:stretch>
            <a:fillRect/>
          </a:stretch>
        </p:blipFill>
        <p:spPr bwMode="auto">
          <a:xfrm>
            <a:off x="0" y="0"/>
            <a:ext cx="9525000" cy="714375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satelite-GOCE-US450-BBC-Mundo_NACIMA20131030_0078_6.jpg"/>
          <p:cNvPicPr>
            <a:picLocks noChangeAspect="1" noChangeArrowheads="1"/>
          </p:cNvPicPr>
          <p:nvPr/>
        </p:nvPicPr>
        <p:blipFill>
          <a:blip r:embed="rId2"/>
          <a:srcRect/>
          <a:stretch>
            <a:fillRect/>
          </a:stretch>
        </p:blipFill>
        <p:spPr bwMode="auto">
          <a:xfrm>
            <a:off x="0" y="0"/>
            <a:ext cx="9590088" cy="6715125"/>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astronauta.jpg"/>
          <p:cNvPicPr>
            <a:picLocks noChangeAspect="1" noChangeArrowheads="1"/>
          </p:cNvPicPr>
          <p:nvPr/>
        </p:nvPicPr>
        <p:blipFill>
          <a:blip r:embed="rId2"/>
          <a:srcRect/>
          <a:stretch>
            <a:fillRect/>
          </a:stretch>
        </p:blipFill>
        <p:spPr bwMode="auto">
          <a:xfrm>
            <a:off x="1143000" y="0"/>
            <a:ext cx="7000875" cy="7000875"/>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basura-espacial2--644x362.jpg"/>
          <p:cNvPicPr>
            <a:picLocks noChangeAspect="1" noChangeArrowheads="1"/>
          </p:cNvPicPr>
          <p:nvPr/>
        </p:nvPicPr>
        <p:blipFill>
          <a:blip r:embed="rId2"/>
          <a:srcRect/>
          <a:stretch>
            <a:fillRect/>
          </a:stretch>
        </p:blipFill>
        <p:spPr bwMode="auto">
          <a:xfrm>
            <a:off x="0" y="0"/>
            <a:ext cx="927735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Rectángulo"/>
          <p:cNvSpPr>
            <a:spLocks noChangeArrowheads="1"/>
          </p:cNvSpPr>
          <p:nvPr/>
        </p:nvSpPr>
        <p:spPr bwMode="auto">
          <a:xfrm>
            <a:off x="928688" y="1357313"/>
            <a:ext cx="7215187" cy="4524375"/>
          </a:xfrm>
          <a:prstGeom prst="rect">
            <a:avLst/>
          </a:prstGeom>
          <a:noFill/>
          <a:ln w="9525">
            <a:noFill/>
            <a:miter lim="800000"/>
            <a:headEnd/>
            <a:tailEnd/>
          </a:ln>
        </p:spPr>
        <p:txBody>
          <a:bodyPr>
            <a:spAutoFit/>
          </a:bodyPr>
          <a:lstStyle/>
          <a:p>
            <a:pPr algn="ctr"/>
            <a:r>
              <a:rPr lang="es-ES" sz="4800" b="1" i="1">
                <a:solidFill>
                  <a:srgbClr val="FFFF00"/>
                </a:solidFill>
                <a:latin typeface="Franklin Gothic Medium Cond" pitchFamily="34" charset="0"/>
              </a:rPr>
              <a:t>¿Puede caernos encima un trozo de basura espacial?</a:t>
            </a:r>
          </a:p>
          <a:p>
            <a:pPr algn="ctr"/>
            <a:endParaRPr lang="es-ES" sz="4800" b="1" i="1">
              <a:solidFill>
                <a:srgbClr val="FFFF00"/>
              </a:solidFill>
              <a:latin typeface="Franklin Gothic Medium Cond" pitchFamily="34" charset="0"/>
            </a:endParaRPr>
          </a:p>
          <a:p>
            <a:pPr algn="ctr"/>
            <a:r>
              <a:rPr lang="es-ES" sz="4800" b="1" i="1">
                <a:solidFill>
                  <a:srgbClr val="FFFF00"/>
                </a:solidFill>
                <a:latin typeface="Franklin Gothic Medium Cond" pitchFamily="34" charset="0"/>
              </a:rPr>
              <a:t>En estos días se espera que se desplome sobre la Tierra una sonda</a:t>
            </a:r>
            <a:r>
              <a:rPr lang="es-ES" sz="3200" b="1" i="1">
                <a:solidFill>
                  <a:srgbClr val="FFFF00"/>
                </a:solidFill>
                <a:latin typeface="Franklin Gothic Medium Cond" pitchFamily="34" charset="0"/>
              </a:rPr>
              <a:t> .</a:t>
            </a:r>
          </a:p>
        </p:txBody>
      </p:sp>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6146">
                                            <p:txEl>
                                              <p:pRg st="0" end="0"/>
                                            </p:txEl>
                                          </p:spTgt>
                                        </p:tgtEl>
                                        <p:attrNameLst>
                                          <p:attrName>style.visibility</p:attrName>
                                        </p:attrNameLst>
                                      </p:cBhvr>
                                      <p:to>
                                        <p:strVal val="visible"/>
                                      </p:to>
                                    </p:set>
                                    <p:anim calcmode="discrete" valueType="clr">
                                      <p:cBhvr override="childStyle">
                                        <p:cTn id="7" dur="500"/>
                                        <p:tgtEl>
                                          <p:spTgt spid="614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6146">
                                            <p:txEl>
                                              <p:pRg st="0" end="0"/>
                                            </p:txEl>
                                          </p:spTgt>
                                        </p:tgtEl>
                                        <p:attrNameLst>
                                          <p:attrName>fillcolor</p:attrName>
                                        </p:attrNameLst>
                                      </p:cBhvr>
                                      <p:tavLst>
                                        <p:tav tm="0">
                                          <p:val>
                                            <p:clrVal>
                                              <a:schemeClr val="accent2"/>
                                            </p:clrVal>
                                          </p:val>
                                        </p:tav>
                                        <p:tav tm="50000">
                                          <p:val>
                                            <p:clrVal>
                                              <a:schemeClr val="hlink"/>
                                            </p:clrVal>
                                          </p:val>
                                        </p:tav>
                                      </p:tavLst>
                                    </p:anim>
                                    <p:set>
                                      <p:cBhvr>
                                        <p:cTn id="9" dur="500"/>
                                        <p:tgtEl>
                                          <p:spTgt spid="6146">
                                            <p:txEl>
                                              <p:pRg st="0" end="0"/>
                                            </p:txEl>
                                          </p:spTgt>
                                        </p:tgtEl>
                                        <p:attrNameLst>
                                          <p:attrName>fill.type</p:attrName>
                                        </p:attrNameLst>
                                      </p:cBhvr>
                                      <p:to>
                                        <p:strVal val="solid"/>
                                      </p:to>
                                    </p:set>
                                  </p:childTnLst>
                                </p:cTn>
                              </p:par>
                            </p:childTnLst>
                          </p:cTn>
                        </p:par>
                        <p:par>
                          <p:cTn id="10" fill="hold">
                            <p:stCondLst>
                              <p:cond delay="1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6146">
                                            <p:txEl>
                                              <p:pRg st="2" end="2"/>
                                            </p:txEl>
                                          </p:spTgt>
                                        </p:tgtEl>
                                        <p:attrNameLst>
                                          <p:attrName>style.visibility</p:attrName>
                                        </p:attrNameLst>
                                      </p:cBhvr>
                                      <p:to>
                                        <p:strVal val="visible"/>
                                      </p:to>
                                    </p:set>
                                    <p:anim calcmode="discrete" valueType="clr">
                                      <p:cBhvr override="childStyle">
                                        <p:cTn id="13" dur="500"/>
                                        <p:tgtEl>
                                          <p:spTgt spid="614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500"/>
                                        <p:tgtEl>
                                          <p:spTgt spid="6146">
                                            <p:txEl>
                                              <p:pRg st="2" end="2"/>
                                            </p:txEl>
                                          </p:spTgt>
                                        </p:tgtEl>
                                        <p:attrNameLst>
                                          <p:attrName>fillcolor</p:attrName>
                                        </p:attrNameLst>
                                      </p:cBhvr>
                                      <p:tavLst>
                                        <p:tav tm="0">
                                          <p:val>
                                            <p:clrVal>
                                              <a:schemeClr val="accent2"/>
                                            </p:clrVal>
                                          </p:val>
                                        </p:tav>
                                        <p:tav tm="50000">
                                          <p:val>
                                            <p:clrVal>
                                              <a:schemeClr val="hlink"/>
                                            </p:clrVal>
                                          </p:val>
                                        </p:tav>
                                      </p:tavLst>
                                    </p:anim>
                                    <p:set>
                                      <p:cBhvr>
                                        <p:cTn id="15" dur="500"/>
                                        <p:tgtEl>
                                          <p:spTgt spid="6146">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03122.jpg"/>
          <p:cNvPicPr>
            <a:picLocks noChangeAspect="1" noChangeArrowheads="1"/>
          </p:cNvPicPr>
          <p:nvPr/>
        </p:nvPicPr>
        <p:blipFill>
          <a:blip r:embed="rId2"/>
          <a:srcRect/>
          <a:stretch>
            <a:fillRect/>
          </a:stretch>
        </p:blipFill>
        <p:spPr bwMode="auto">
          <a:xfrm>
            <a:off x="0" y="0"/>
            <a:ext cx="915352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tumblrmvtdw8O4IO1qifec8o31280.jpg"/>
          <p:cNvPicPr>
            <a:picLocks noChangeAspect="1" noChangeArrowheads="1"/>
          </p:cNvPicPr>
          <p:nvPr/>
        </p:nvPicPr>
        <p:blipFill>
          <a:blip r:embed="rId2"/>
          <a:srcRect/>
          <a:stretch>
            <a:fillRect/>
          </a:stretch>
        </p:blipFill>
        <p:spPr bwMode="auto">
          <a:xfrm>
            <a:off x="0" y="0"/>
            <a:ext cx="92202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Rectángulo"/>
          <p:cNvSpPr>
            <a:spLocks noChangeArrowheads="1"/>
          </p:cNvSpPr>
          <p:nvPr/>
        </p:nvSpPr>
        <p:spPr bwMode="auto">
          <a:xfrm>
            <a:off x="928688" y="5572125"/>
            <a:ext cx="7215187" cy="1754188"/>
          </a:xfrm>
          <a:prstGeom prst="rect">
            <a:avLst/>
          </a:prstGeom>
          <a:noFill/>
          <a:ln w="9525">
            <a:noFill/>
            <a:miter lim="800000"/>
            <a:headEnd/>
            <a:tailEnd/>
          </a:ln>
        </p:spPr>
        <p:txBody>
          <a:bodyPr>
            <a:spAutoFit/>
          </a:bodyPr>
          <a:lstStyle/>
          <a:p>
            <a:pPr algn="ctr"/>
            <a:r>
              <a:rPr lang="es-ES" sz="2400" i="1">
                <a:solidFill>
                  <a:srgbClr val="FFFF00"/>
                </a:solidFill>
                <a:latin typeface="Franklin Gothic Medium Cond" pitchFamily="34" charset="0"/>
              </a:rPr>
              <a:t>Es un trozo de basura espacial cayendo nada mas y nada menos que a unos 20 km/seg. </a:t>
            </a:r>
            <a:br>
              <a:rPr lang="es-ES" sz="2400" i="1">
                <a:solidFill>
                  <a:srgbClr val="FFFF00"/>
                </a:solidFill>
                <a:latin typeface="Franklin Gothic Medium Cond" pitchFamily="34" charset="0"/>
              </a:rPr>
            </a:br>
            <a:r>
              <a:rPr lang="es-ES" sz="2400" i="1">
                <a:solidFill>
                  <a:srgbClr val="FFFF00"/>
                </a:solidFill>
                <a:latin typeface="Franklin Gothic Medium Cond" pitchFamily="34" charset="0"/>
              </a:rPr>
              <a:t>¿que pasaría si impacta contra nosotros? </a:t>
            </a:r>
            <a:r>
              <a:rPr lang="es-ES"/>
              <a:t/>
            </a:r>
            <a:br>
              <a:rPr lang="es-ES"/>
            </a:br>
            <a:r>
              <a:rPr lang="es-ES"/>
              <a:t/>
            </a:r>
            <a:br>
              <a:rPr lang="es-ES"/>
            </a:br>
            <a:endParaRPr lang="es-ES"/>
          </a:p>
        </p:txBody>
      </p:sp>
      <p:sp>
        <p:nvSpPr>
          <p:cNvPr id="10243" name="2 Rectángulo"/>
          <p:cNvSpPr>
            <a:spLocks noChangeArrowheads="1"/>
          </p:cNvSpPr>
          <p:nvPr/>
        </p:nvSpPr>
        <p:spPr bwMode="auto">
          <a:xfrm>
            <a:off x="1571625" y="0"/>
            <a:ext cx="6286500" cy="1354138"/>
          </a:xfrm>
          <a:prstGeom prst="rect">
            <a:avLst/>
          </a:prstGeom>
          <a:noFill/>
          <a:ln w="9525">
            <a:noFill/>
            <a:miter lim="800000"/>
            <a:headEnd/>
            <a:tailEnd/>
          </a:ln>
        </p:spPr>
        <p:txBody>
          <a:bodyPr>
            <a:spAutoFit/>
          </a:bodyPr>
          <a:lstStyle/>
          <a:p>
            <a:r>
              <a:rPr lang="es-ES" i="1" dirty="0">
                <a:solidFill>
                  <a:srgbClr val="FFFF00"/>
                </a:solidFill>
                <a:latin typeface="Matura MT Script Capitals" pitchFamily="66" charset="0"/>
              </a:rPr>
              <a:t/>
            </a:r>
            <a:br>
              <a:rPr lang="es-ES" i="1" dirty="0">
                <a:solidFill>
                  <a:srgbClr val="FFFF00"/>
                </a:solidFill>
                <a:latin typeface="Matura MT Script Capitals" pitchFamily="66" charset="0"/>
              </a:rPr>
            </a:br>
            <a:r>
              <a:rPr lang="es-ES" sz="2800" i="1" dirty="0" smtClean="0">
                <a:solidFill>
                  <a:srgbClr val="FFFF00"/>
                </a:solidFill>
                <a:latin typeface="Myriad Pro Light" pitchFamily="34" charset="0"/>
              </a:rPr>
              <a:t>¿Quieres </a:t>
            </a:r>
            <a:r>
              <a:rPr lang="es-ES" sz="2800" i="1" dirty="0">
                <a:solidFill>
                  <a:srgbClr val="FFFF00"/>
                </a:solidFill>
                <a:latin typeface="Myriad Pro Light" pitchFamily="34" charset="0"/>
              </a:rPr>
              <a:t>saber que es esta imagen?</a:t>
            </a:r>
            <a:r>
              <a:rPr lang="es-ES" sz="2800" i="1" dirty="0">
                <a:solidFill>
                  <a:srgbClr val="FFFF00"/>
                </a:solidFill>
                <a:latin typeface="Matura MT Script Capitals" pitchFamily="66" charset="0"/>
              </a:rPr>
              <a:t> </a:t>
            </a:r>
            <a:r>
              <a:rPr lang="es-ES" dirty="0"/>
              <a:t/>
            </a:r>
            <a:br>
              <a:rPr lang="es-ES" dirty="0"/>
            </a:br>
            <a:r>
              <a:rPr lang="es-ES" dirty="0"/>
              <a:t/>
            </a:r>
            <a:br>
              <a:rPr lang="es-ES" dirty="0"/>
            </a:br>
            <a:endParaRPr lang="es-ES" dirty="0"/>
          </a:p>
        </p:txBody>
      </p:sp>
      <p:pic>
        <p:nvPicPr>
          <p:cNvPr id="10244" name="Picture 2" descr="C:\Documents and Settings\Dell\Escritorio\meteoro.jpg"/>
          <p:cNvPicPr>
            <a:picLocks noChangeAspect="1" noChangeArrowheads="1"/>
          </p:cNvPicPr>
          <p:nvPr/>
        </p:nvPicPr>
        <p:blipFill>
          <a:blip r:embed="rId2"/>
          <a:srcRect/>
          <a:stretch>
            <a:fillRect/>
          </a:stretch>
        </p:blipFill>
        <p:spPr bwMode="auto">
          <a:xfrm>
            <a:off x="714348" y="857232"/>
            <a:ext cx="7500937" cy="4560887"/>
          </a:xfrm>
          <a:prstGeom prst="rect">
            <a:avLst/>
          </a:prstGeom>
          <a:noFill/>
          <a:ln w="9525">
            <a:noFill/>
            <a:miter lim="800000"/>
            <a:headEnd/>
            <a:tailEnd/>
          </a:ln>
        </p:spPr>
      </p:pic>
    </p:spTree>
  </p:cSld>
  <p:clrMapOvr>
    <a:masterClrMapping/>
  </p:clrMapOvr>
  <p:transition spd="slow" advTm="1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1.jpg"/>
          <p:cNvPicPr>
            <a:picLocks noChangeAspect="1" noChangeArrowheads="1"/>
          </p:cNvPicPr>
          <p:nvPr/>
        </p:nvPicPr>
        <p:blipFill>
          <a:blip r:embed="rId2"/>
          <a:srcRect/>
          <a:stretch>
            <a:fillRect/>
          </a:stretch>
        </p:blipFill>
        <p:spPr bwMode="auto">
          <a:xfrm>
            <a:off x="0" y="0"/>
            <a:ext cx="9144000" cy="6924675"/>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imagesCA8YXRCJ.jpg"/>
          <p:cNvPicPr>
            <a:picLocks noChangeAspect="1" noChangeArrowheads="1"/>
          </p:cNvPicPr>
          <p:nvPr/>
        </p:nvPicPr>
        <p:blipFill>
          <a:blip r:embed="rId2"/>
          <a:srcRect/>
          <a:stretch>
            <a:fillRect/>
          </a:stretch>
        </p:blipFill>
        <p:spPr bwMode="auto">
          <a:xfrm>
            <a:off x="0" y="0"/>
            <a:ext cx="91852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Rectángulo"/>
          <p:cNvSpPr>
            <a:spLocks noChangeArrowheads="1"/>
          </p:cNvSpPr>
          <p:nvPr/>
        </p:nvSpPr>
        <p:spPr bwMode="auto">
          <a:xfrm>
            <a:off x="1214438" y="5643563"/>
            <a:ext cx="6786562" cy="1508125"/>
          </a:xfrm>
          <a:prstGeom prst="rect">
            <a:avLst/>
          </a:prstGeom>
          <a:noFill/>
          <a:ln w="9525">
            <a:noFill/>
            <a:miter lim="800000"/>
            <a:headEnd/>
            <a:tailEnd/>
          </a:ln>
        </p:spPr>
        <p:txBody>
          <a:bodyPr>
            <a:spAutoFit/>
          </a:bodyPr>
          <a:lstStyle/>
          <a:p>
            <a:pPr algn="ctr"/>
            <a:r>
              <a:rPr lang="es-ES" sz="2800" b="1" i="1">
                <a:solidFill>
                  <a:srgbClr val="FFFF00"/>
                </a:solidFill>
                <a:latin typeface="Franklin Gothic Medium Cond" pitchFamily="34" charset="0"/>
              </a:rPr>
              <a:t>Cerca del 40%</a:t>
            </a:r>
            <a:r>
              <a:rPr lang="es-ES" sz="2800" i="1">
                <a:solidFill>
                  <a:srgbClr val="FFFF00"/>
                </a:solidFill>
                <a:latin typeface="Franklin Gothic Medium Cond" pitchFamily="34" charset="0"/>
              </a:rPr>
              <a:t> de desechos rastreables proviene de explosiones, unas 4 por año. </a:t>
            </a:r>
            <a:r>
              <a:rPr lang="es-ES"/>
              <a:t/>
            </a:r>
            <a:br>
              <a:rPr lang="es-ES"/>
            </a:br>
            <a:r>
              <a:rPr lang="es-ES"/>
              <a:t/>
            </a:r>
            <a:br>
              <a:rPr lang="es-ES"/>
            </a:br>
            <a:endParaRPr lang="es-ES"/>
          </a:p>
        </p:txBody>
      </p:sp>
      <p:pic>
        <p:nvPicPr>
          <p:cNvPr id="13315" name="Picture 2" descr="universo"/>
          <p:cNvPicPr>
            <a:picLocks noChangeAspect="1" noChangeArrowheads="1"/>
          </p:cNvPicPr>
          <p:nvPr/>
        </p:nvPicPr>
        <p:blipFill>
          <a:blip r:embed="rId2"/>
          <a:srcRect/>
          <a:stretch>
            <a:fillRect/>
          </a:stretch>
        </p:blipFill>
        <p:spPr bwMode="auto">
          <a:xfrm>
            <a:off x="642938" y="214313"/>
            <a:ext cx="7842250" cy="5286375"/>
          </a:xfrm>
          <a:prstGeom prst="rect">
            <a:avLst/>
          </a:prstGeom>
          <a:noFill/>
          <a:ln w="9525">
            <a:noFill/>
            <a:miter lim="800000"/>
            <a:headEnd/>
            <a:tailEnd/>
          </a:ln>
        </p:spPr>
      </p:pic>
    </p:spTree>
  </p:cSld>
  <p:clrMapOvr>
    <a:masterClrMapping/>
  </p:clrMapOvr>
  <p:transition spd="slow" advTm="12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Upperstage_explosion_L.jpg"/>
          <p:cNvPicPr>
            <a:picLocks noChangeAspect="1" noChangeArrowheads="1"/>
          </p:cNvPicPr>
          <p:nvPr/>
        </p:nvPicPr>
        <p:blipFill>
          <a:blip r:embed="rId2"/>
          <a:srcRect/>
          <a:stretch>
            <a:fillRect/>
          </a:stretch>
        </p:blipFill>
        <p:spPr bwMode="auto">
          <a:xfrm>
            <a:off x="0" y="0"/>
            <a:ext cx="940752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63490"/>
                                        </p:tgtEl>
                                      </p:cBhvr>
                                      <p:by x="400000" y="4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362" name="Picture 2" descr="C:\Documents and Settings\Dell\Escritorio\basura-espacial-orbita-terrestre-baja.jpg"/>
          <p:cNvPicPr>
            <a:picLocks noChangeAspect="1" noChangeArrowheads="1"/>
          </p:cNvPicPr>
          <p:nvPr/>
        </p:nvPicPr>
        <p:blipFill>
          <a:blip r:embed="rId2"/>
          <a:srcRect/>
          <a:stretch>
            <a:fillRect/>
          </a:stretch>
        </p:blipFill>
        <p:spPr bwMode="auto">
          <a:xfrm>
            <a:off x="1143000" y="0"/>
            <a:ext cx="6643688" cy="6643688"/>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C:\Documents and Settings\Dell\Escritorio\89o6u7y676u76u.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base_image.jpg"/>
          <p:cNvPicPr>
            <a:picLocks noChangeAspect="1" noChangeArrowheads="1"/>
          </p:cNvPicPr>
          <p:nvPr/>
        </p:nvPicPr>
        <p:blipFill>
          <a:blip r:embed="rId2"/>
          <a:srcRect/>
          <a:stretch>
            <a:fillRect/>
          </a:stretch>
        </p:blipFill>
        <p:spPr bwMode="auto">
          <a:xfrm>
            <a:off x="-158750" y="-571500"/>
            <a:ext cx="9302750" cy="74295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shuttle_IS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basura-2.jpg"/>
          <p:cNvPicPr>
            <a:picLocks noChangeAspect="1" noChangeArrowheads="1"/>
          </p:cNvPicPr>
          <p:nvPr/>
        </p:nvPicPr>
        <p:blipFill>
          <a:blip r:embed="rId2"/>
          <a:srcRect/>
          <a:stretch>
            <a:fillRect/>
          </a:stretch>
        </p:blipFill>
        <p:spPr bwMode="auto">
          <a:xfrm>
            <a:off x="0" y="0"/>
            <a:ext cx="9515475" cy="714375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Rectángulo"/>
          <p:cNvSpPr>
            <a:spLocks noChangeArrowheads="1"/>
          </p:cNvSpPr>
          <p:nvPr/>
        </p:nvSpPr>
        <p:spPr bwMode="auto">
          <a:xfrm>
            <a:off x="928688" y="857250"/>
            <a:ext cx="7572375" cy="5170488"/>
          </a:xfrm>
          <a:prstGeom prst="rect">
            <a:avLst/>
          </a:prstGeom>
          <a:noFill/>
          <a:ln w="9525">
            <a:noFill/>
            <a:miter lim="800000"/>
            <a:headEnd/>
            <a:tailEnd/>
          </a:ln>
        </p:spPr>
        <p:txBody>
          <a:bodyPr>
            <a:spAutoFit/>
          </a:bodyPr>
          <a:lstStyle/>
          <a:p>
            <a:pPr algn="ctr"/>
            <a:r>
              <a:rPr lang="es-ES" sz="2400" i="1" dirty="0">
                <a:solidFill>
                  <a:srgbClr val="FFFF00"/>
                </a:solidFill>
                <a:latin typeface="Franklin Gothic Medium Cond" pitchFamily="34" charset="0"/>
              </a:rPr>
              <a:t>Imagina que vas caminando tranquilamente por la calle y de repente cae a media calle de distancia, un pequeñísimo trozo de nave espacial; y que a pesar de su tamaño, deja en el pavimento un cráter de varios metros de diámetro como de profundidad. </a:t>
            </a:r>
            <a:br>
              <a:rPr lang="es-ES" sz="2400" i="1" dirty="0">
                <a:solidFill>
                  <a:srgbClr val="FFFF00"/>
                </a:solidFill>
                <a:latin typeface="Franklin Gothic Medium Cond" pitchFamily="34" charset="0"/>
              </a:rPr>
            </a:br>
            <a:r>
              <a:rPr lang="es-ES" sz="2400" i="1" dirty="0">
                <a:solidFill>
                  <a:srgbClr val="FFFF00"/>
                </a:solidFill>
                <a:latin typeface="Franklin Gothic Medium Cond" pitchFamily="34" charset="0"/>
              </a:rPr>
              <a:t/>
            </a:r>
            <a:br>
              <a:rPr lang="es-ES" sz="2400" i="1" dirty="0">
                <a:solidFill>
                  <a:srgbClr val="FFFF00"/>
                </a:solidFill>
                <a:latin typeface="Franklin Gothic Medium Cond" pitchFamily="34" charset="0"/>
              </a:rPr>
            </a:br>
            <a:r>
              <a:rPr lang="es-ES" sz="2400" i="1" dirty="0">
                <a:solidFill>
                  <a:srgbClr val="FFFF00"/>
                </a:solidFill>
                <a:latin typeface="Franklin Gothic Medium Cond" pitchFamily="34" charset="0"/>
              </a:rPr>
              <a:t>¡Uf qué suerte! De la que nos salvamos. ¿Qué tal si hubiera caído sobre nuestra cabeza? </a:t>
            </a:r>
            <a:br>
              <a:rPr lang="es-ES" sz="2400" i="1" dirty="0">
                <a:solidFill>
                  <a:srgbClr val="FFFF00"/>
                </a:solidFill>
                <a:latin typeface="Franklin Gothic Medium Cond" pitchFamily="34" charset="0"/>
              </a:rPr>
            </a:br>
            <a:r>
              <a:rPr lang="es-ES" sz="2400" i="1" dirty="0">
                <a:solidFill>
                  <a:srgbClr val="FFFF00"/>
                </a:solidFill>
                <a:latin typeface="Franklin Gothic Medium Cond" pitchFamily="34" charset="0"/>
              </a:rPr>
              <a:t/>
            </a:r>
            <a:br>
              <a:rPr lang="es-ES" sz="2400" i="1" dirty="0">
                <a:solidFill>
                  <a:srgbClr val="FFFF00"/>
                </a:solidFill>
                <a:latin typeface="Franklin Gothic Medium Cond" pitchFamily="34" charset="0"/>
              </a:rPr>
            </a:br>
            <a:r>
              <a:rPr lang="es-ES" sz="2400" i="1" dirty="0">
                <a:solidFill>
                  <a:srgbClr val="FFFF00"/>
                </a:solidFill>
                <a:latin typeface="Franklin Gothic Medium Cond" pitchFamily="34" charset="0"/>
              </a:rPr>
              <a:t>Bueno, esto de tener lluvia de tornillos y tuercas provenientes del espacio no ha reportado ninguna víctima, al menos oficialmente. Quizá se deba a que al entrar a la atmósfera, muchos de los objetos naturales (aerolitos) o de aquellos que han sido creados por el hombre, se desintegrarían por efecto de la fricción. </a:t>
            </a:r>
            <a:r>
              <a:rPr lang="es-ES" dirty="0"/>
              <a:t/>
            </a:r>
            <a:br>
              <a:rPr lang="es-ES" dirty="0"/>
            </a:br>
            <a:endParaRPr lang="es-ES" dirty="0"/>
          </a:p>
        </p:txBody>
      </p:sp>
    </p:spTree>
  </p:cSld>
  <p:clrMapOvr>
    <a:masterClrMapping/>
  </p:clrMapOvr>
  <p:transition spd="slow" advTm="32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DDDDDD.bmp"/>
          <p:cNvPicPr>
            <a:picLocks noChangeAspect="1" noChangeArrowheads="1"/>
          </p:cNvPicPr>
          <p:nvPr/>
        </p:nvPicPr>
        <p:blipFill>
          <a:blip r:embed="rId2"/>
          <a:srcRect/>
          <a:stretch>
            <a:fillRect/>
          </a:stretch>
        </p:blipFill>
        <p:spPr bwMode="auto">
          <a:xfrm>
            <a:off x="0" y="0"/>
            <a:ext cx="91265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150454.jpg"/>
          <p:cNvPicPr>
            <a:picLocks noChangeAspect="1" noChangeArrowheads="1"/>
          </p:cNvPicPr>
          <p:nvPr/>
        </p:nvPicPr>
        <p:blipFill>
          <a:blip r:embed="rId2"/>
          <a:srcRect/>
          <a:stretch>
            <a:fillRect/>
          </a:stretch>
        </p:blipFill>
        <p:spPr bwMode="auto">
          <a:xfrm>
            <a:off x="0" y="0"/>
            <a:ext cx="925195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2782217_640px.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Rectángulo"/>
          <p:cNvSpPr>
            <a:spLocks noChangeArrowheads="1"/>
          </p:cNvSpPr>
          <p:nvPr/>
        </p:nvSpPr>
        <p:spPr bwMode="auto">
          <a:xfrm>
            <a:off x="1071563" y="1571625"/>
            <a:ext cx="7143750" cy="4524375"/>
          </a:xfrm>
          <a:prstGeom prst="rect">
            <a:avLst/>
          </a:prstGeom>
          <a:noFill/>
          <a:ln w="9525">
            <a:noFill/>
            <a:miter lim="800000"/>
            <a:headEnd/>
            <a:tailEnd/>
          </a:ln>
        </p:spPr>
        <p:txBody>
          <a:bodyPr>
            <a:spAutoFit/>
          </a:bodyPr>
          <a:lstStyle/>
          <a:p>
            <a:pPr algn="ctr"/>
            <a:r>
              <a:rPr lang="es-ES" sz="2800" i="1" dirty="0">
                <a:solidFill>
                  <a:srgbClr val="FFFF00"/>
                </a:solidFill>
                <a:latin typeface="Tw Cen MT Condensed Extra Bold" pitchFamily="34" charset="0"/>
              </a:rPr>
              <a:t>Entre el lanzamiento de </a:t>
            </a:r>
            <a:r>
              <a:rPr lang="es-ES" sz="2800" i="1" dirty="0" err="1">
                <a:solidFill>
                  <a:srgbClr val="FFFF00"/>
                </a:solidFill>
                <a:latin typeface="Tw Cen MT Condensed Extra Bold" pitchFamily="34" charset="0"/>
              </a:rPr>
              <a:t>Sputnik</a:t>
            </a:r>
            <a:r>
              <a:rPr lang="es-ES" sz="2800" i="1" dirty="0">
                <a:solidFill>
                  <a:srgbClr val="FFFF00"/>
                </a:solidFill>
                <a:latin typeface="Tw Cen MT Condensed Extra Bold" pitchFamily="34" charset="0"/>
              </a:rPr>
              <a:t>, el 4 de octubre de 1957 y el 1º de enero de 2013, aproximadamente 5.600 lanzamientos han colocado unos 7.000 satélites en órbita, de los cuales 500 están viajando más allá de la órbita geoestacionaria o en trayectorias interplanetarias. La chatarra espacial se va incrementando notoriamente, según informa la Agencia Espacial Europea en una nota de prensa que no tiene desperdicio. </a:t>
            </a:r>
            <a:r>
              <a:rPr lang="es-ES" dirty="0"/>
              <a:t/>
            </a:r>
            <a:br>
              <a:rPr lang="es-ES" dirty="0"/>
            </a:br>
            <a:r>
              <a:rPr lang="es-ES" dirty="0"/>
              <a:t/>
            </a:r>
            <a:br>
              <a:rPr lang="es-ES" dirty="0"/>
            </a:br>
            <a:endParaRPr lang="es-ES" dirty="0"/>
          </a:p>
        </p:txBody>
      </p:sp>
    </p:spTree>
  </p:cSld>
  <p:clrMapOvr>
    <a:masterClrMapping/>
  </p:clrMapOvr>
  <p:transition spd="slow" advTm="25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basura Ka 1221336821992basura20espacial20grandebjyj7b6.jpg"/>
          <p:cNvPicPr>
            <a:picLocks noChangeAspect="1" noChangeArrowheads="1"/>
          </p:cNvPicPr>
          <p:nvPr/>
        </p:nvPicPr>
        <p:blipFill>
          <a:blip r:embed="rId2"/>
          <a:srcRect/>
          <a:stretch>
            <a:fillRect/>
          </a:stretch>
        </p:blipFill>
        <p:spPr bwMode="auto">
          <a:xfrm>
            <a:off x="0" y="0"/>
            <a:ext cx="10258425" cy="710565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472356_0.gif"/>
          <p:cNvPicPr>
            <a:picLocks noChangeAspect="1" noChangeArrowheads="1"/>
          </p:cNvPicPr>
          <p:nvPr/>
        </p:nvPicPr>
        <p:blipFill>
          <a:blip r:embed="rId2"/>
          <a:srcRect/>
          <a:stretch>
            <a:fillRect/>
          </a:stretch>
        </p:blipFill>
        <p:spPr bwMode="auto">
          <a:xfrm>
            <a:off x="0" y="0"/>
            <a:ext cx="92106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Rectángulo"/>
          <p:cNvSpPr>
            <a:spLocks noChangeArrowheads="1"/>
          </p:cNvSpPr>
          <p:nvPr/>
        </p:nvSpPr>
        <p:spPr bwMode="auto">
          <a:xfrm>
            <a:off x="285750" y="671513"/>
            <a:ext cx="8572500" cy="6186487"/>
          </a:xfrm>
          <a:prstGeom prst="rect">
            <a:avLst/>
          </a:prstGeom>
          <a:noFill/>
          <a:ln w="9525">
            <a:noFill/>
            <a:miter lim="800000"/>
            <a:headEnd/>
            <a:tailEnd/>
          </a:ln>
        </p:spPr>
        <p:txBody>
          <a:bodyPr>
            <a:spAutoFit/>
          </a:bodyPr>
          <a:lstStyle/>
          <a:p>
            <a:pPr algn="ctr"/>
            <a:r>
              <a:rPr lang="es-ES" sz="2400" i="1">
                <a:solidFill>
                  <a:srgbClr val="FFFF00"/>
                </a:solidFill>
                <a:latin typeface="Tw Cen MT Condensed Extra Bold" pitchFamily="34" charset="0"/>
              </a:rPr>
              <a:t>Con tantos objetos girando a nuestro alrededor y muchos más que vendrán, ¿aumentará el riesgo de que nos caiga encima más basura espacial? </a:t>
            </a:r>
            <a:br>
              <a:rPr lang="es-ES" sz="2400" i="1">
                <a:solidFill>
                  <a:srgbClr val="FFFF00"/>
                </a:solidFill>
                <a:latin typeface="Tw Cen MT Condensed Extra Bold" pitchFamily="34" charset="0"/>
              </a:rPr>
            </a:br>
            <a:r>
              <a:rPr lang="es-ES" sz="2400" i="1">
                <a:solidFill>
                  <a:srgbClr val="FFFF00"/>
                </a:solidFill>
                <a:latin typeface="Tw Cen MT Condensed Extra Bold" pitchFamily="34" charset="0"/>
              </a:rPr>
              <a:t>Con una tasa de reingreso constante (1 por día), el riesgo existente (aunque muy pequeño) de lesiones aumentará a medida que se incremente la población mundial. </a:t>
            </a:r>
            <a:br>
              <a:rPr lang="es-ES" sz="2400" i="1">
                <a:solidFill>
                  <a:srgbClr val="FFFF00"/>
                </a:solidFill>
                <a:latin typeface="Tw Cen MT Condensed Extra Bold" pitchFamily="34" charset="0"/>
              </a:rPr>
            </a:br>
            <a:r>
              <a:rPr lang="es-ES" sz="2400" i="1">
                <a:solidFill>
                  <a:srgbClr val="FFFF00"/>
                </a:solidFill>
                <a:latin typeface="Tw Cen MT Condensed Extra Bold" pitchFamily="34" charset="0"/>
              </a:rPr>
              <a:t/>
            </a:r>
            <a:br>
              <a:rPr lang="es-ES" sz="2400" i="1">
                <a:solidFill>
                  <a:srgbClr val="FFFF00"/>
                </a:solidFill>
                <a:latin typeface="Tw Cen MT Condensed Extra Bold" pitchFamily="34" charset="0"/>
              </a:rPr>
            </a:br>
            <a:r>
              <a:rPr lang="es-ES" sz="2400" i="1">
                <a:solidFill>
                  <a:srgbClr val="FFFF00"/>
                </a:solidFill>
                <a:latin typeface="Tw Cen MT Condensed Extra Bold" pitchFamily="34" charset="0"/>
              </a:rPr>
              <a:t>La mejor manera de evitar que esto suceda es controlar la entrada de los objetos para que caigan en áreas oceánicas amplias. Esta técnica ya se utiliza para los vehículos logísticos que completan sus misiones a la Estación Espacial Internacional, pero sólo puede aplicar en los casos en los que hay cohetes para dirigir los objetos. </a:t>
            </a:r>
            <a:br>
              <a:rPr lang="es-ES" sz="2400" i="1">
                <a:solidFill>
                  <a:srgbClr val="FFFF00"/>
                </a:solidFill>
                <a:latin typeface="Tw Cen MT Condensed Extra Bold" pitchFamily="34" charset="0"/>
              </a:rPr>
            </a:br>
            <a:r>
              <a:rPr lang="es-ES" sz="2400" i="1">
                <a:solidFill>
                  <a:srgbClr val="FFFF00"/>
                </a:solidFill>
                <a:latin typeface="Tw Cen MT Condensed Extra Bold" pitchFamily="34" charset="0"/>
              </a:rPr>
              <a:t/>
            </a:r>
            <a:br>
              <a:rPr lang="es-ES" sz="2400" i="1">
                <a:solidFill>
                  <a:srgbClr val="FFFF00"/>
                </a:solidFill>
                <a:latin typeface="Tw Cen MT Condensed Extra Bold" pitchFamily="34" charset="0"/>
              </a:rPr>
            </a:br>
            <a:r>
              <a:rPr lang="es-ES" sz="2400" i="1">
                <a:solidFill>
                  <a:srgbClr val="FFFF00"/>
                </a:solidFill>
                <a:latin typeface="Tw Cen MT Condensed Extra Bold" pitchFamily="34" charset="0"/>
              </a:rPr>
              <a:t>Sobre las partes que logran cruzar la atmósfera no hay nada que se pueda hacer más que especificar dónde pueden caer y alertar sobre ello. </a:t>
            </a:r>
            <a:r>
              <a:rPr lang="es-ES"/>
              <a:t/>
            </a:r>
            <a:br>
              <a:rPr lang="es-ES"/>
            </a:br>
            <a:r>
              <a:rPr lang="es-ES"/>
              <a:t/>
            </a:r>
            <a:br>
              <a:rPr lang="es-ES"/>
            </a:br>
            <a:endParaRPr lang="es-ES"/>
          </a:p>
        </p:txBody>
      </p:sp>
    </p:spTree>
  </p:cSld>
  <p:clrMapOvr>
    <a:masterClrMapping/>
  </p:clrMapOvr>
  <p:transition spd="slow" advTm="45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tierra-630x410.jpg"/>
          <p:cNvPicPr>
            <a:picLocks noChangeAspect="1" noChangeArrowheads="1"/>
          </p:cNvPicPr>
          <p:nvPr/>
        </p:nvPicPr>
        <p:blipFill>
          <a:blip r:embed="rId2"/>
          <a:srcRect/>
          <a:stretch>
            <a:fillRect/>
          </a:stretch>
        </p:blipFill>
        <p:spPr bwMode="auto">
          <a:xfrm>
            <a:off x="-571500" y="0"/>
            <a:ext cx="1022032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basuraespacialok2.jpg"/>
          <p:cNvPicPr>
            <a:picLocks noChangeAspect="1" noChangeArrowheads="1"/>
          </p:cNvPicPr>
          <p:nvPr/>
        </p:nvPicPr>
        <p:blipFill>
          <a:blip r:embed="rId2"/>
          <a:srcRect/>
          <a:stretch>
            <a:fillRect/>
          </a:stretch>
        </p:blipFill>
        <p:spPr bwMode="auto">
          <a:xfrm>
            <a:off x="0" y="0"/>
            <a:ext cx="92535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Rectángulo"/>
          <p:cNvSpPr>
            <a:spLocks noChangeArrowheads="1"/>
          </p:cNvSpPr>
          <p:nvPr/>
        </p:nvSpPr>
        <p:spPr bwMode="auto">
          <a:xfrm>
            <a:off x="857250" y="1071563"/>
            <a:ext cx="7500938" cy="5016500"/>
          </a:xfrm>
          <a:prstGeom prst="rect">
            <a:avLst/>
          </a:prstGeom>
          <a:noFill/>
          <a:ln w="9525">
            <a:noFill/>
            <a:miter lim="800000"/>
            <a:headEnd/>
            <a:tailEnd/>
          </a:ln>
        </p:spPr>
        <p:txBody>
          <a:bodyPr>
            <a:spAutoFit/>
          </a:bodyPr>
          <a:lstStyle/>
          <a:p>
            <a:pPr algn="ctr"/>
            <a:r>
              <a:rPr lang="es-ES" sz="2000" i="1">
                <a:solidFill>
                  <a:srgbClr val="FFFF00"/>
                </a:solidFill>
                <a:latin typeface="Franklin Gothic Medium Cond" pitchFamily="34" charset="0"/>
              </a:rPr>
              <a:t>Desde que el hombre quiso interpretar los grandes misterios del espacio ha llegado a descubrimientos fantásticos que han cambiado la forma de ver el espacio exterior, como también la forma en la que vemos a nuestro planeta.</a:t>
            </a:r>
          </a:p>
          <a:p>
            <a:pPr algn="ctr"/>
            <a:r>
              <a:rPr lang="es-ES" sz="2000" i="1">
                <a:solidFill>
                  <a:srgbClr val="FFFF00"/>
                </a:solidFill>
                <a:latin typeface="Franklin Gothic Medium Cond" pitchFamily="34" charset="0"/>
              </a:rPr>
              <a:t>Sin embargo las misiones espaciales han generado algo más que conocimiento científico, han dejado a su paso desperdicios que en, relativamente, poco tiempo se convirtieron en una amenaza.</a:t>
            </a:r>
          </a:p>
          <a:p>
            <a:pPr algn="ctr"/>
            <a:r>
              <a:rPr lang="es-ES" sz="2000" i="1">
                <a:solidFill>
                  <a:srgbClr val="FFFF00"/>
                </a:solidFill>
                <a:latin typeface="Franklin Gothic Medium Cond" pitchFamily="34" charset="0"/>
              </a:rPr>
              <a:t>La denominada “basura espacial” es cualquier objeto que se encuentre cercano a la órbita de la tierra pero que naturalmente no se corresponde a la misma, es decir, que se compone de todos los desechos que el accionar del hombre ha generado e incluye partes de cohetes o satélites, que van desde grandes pedazos de materiales a pequeños fragmentos de pintura que quedaron después de una explosión.</a:t>
            </a:r>
          </a:p>
          <a:p>
            <a:pPr algn="ctr"/>
            <a:r>
              <a:rPr lang="es-ES" sz="2000" i="1">
                <a:solidFill>
                  <a:srgbClr val="FFFF00"/>
                </a:solidFill>
                <a:latin typeface="Franklin Gothic Medium Cond" pitchFamily="34" charset="0"/>
              </a:rPr>
              <a:t>Esta semana, un estudio realizado por la Academia Nacional de Ciencias de Estados Unidos, determinó que la acumulación de basura espacial ha llegado a un “punto crítico” comprometiendo incluso el accionar de futuras misiones fuera de la tierra.</a:t>
            </a:r>
          </a:p>
        </p:txBody>
      </p:sp>
    </p:spTree>
  </p:cSld>
  <p:clrMapOvr>
    <a:masterClrMapping/>
  </p:clrMapOvr>
  <p:transition spd="slow" advTm="37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basura-espacial-1.jpg"/>
          <p:cNvPicPr>
            <a:picLocks noChangeAspect="1" noChangeArrowheads="1"/>
          </p:cNvPicPr>
          <p:nvPr/>
        </p:nvPicPr>
        <p:blipFill>
          <a:blip r:embed="rId2"/>
          <a:srcRect/>
          <a:stretch>
            <a:fillRect/>
          </a:stretch>
        </p:blipFill>
        <p:spPr bwMode="auto">
          <a:xfrm>
            <a:off x="0" y="0"/>
            <a:ext cx="918845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Bee-Hive-4_L.jpg"/>
          <p:cNvPicPr>
            <a:picLocks noChangeAspect="1" noChangeArrowheads="1"/>
          </p:cNvPicPr>
          <p:nvPr/>
        </p:nvPicPr>
        <p:blipFill>
          <a:blip r:embed="rId2"/>
          <a:srcRect/>
          <a:stretch>
            <a:fillRect/>
          </a:stretch>
        </p:blipFill>
        <p:spPr bwMode="auto">
          <a:xfrm>
            <a:off x="-214313" y="0"/>
            <a:ext cx="97107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Rectángulo"/>
          <p:cNvSpPr>
            <a:spLocks noChangeArrowheads="1"/>
          </p:cNvSpPr>
          <p:nvPr/>
        </p:nvSpPr>
        <p:spPr bwMode="auto">
          <a:xfrm>
            <a:off x="714375" y="714375"/>
            <a:ext cx="7643813" cy="5632450"/>
          </a:xfrm>
          <a:prstGeom prst="rect">
            <a:avLst/>
          </a:prstGeom>
          <a:noFill/>
          <a:ln w="9525">
            <a:noFill/>
            <a:miter lim="800000"/>
            <a:headEnd/>
            <a:tailEnd/>
          </a:ln>
        </p:spPr>
        <p:txBody>
          <a:bodyPr>
            <a:spAutoFit/>
          </a:bodyPr>
          <a:lstStyle/>
          <a:p>
            <a:pPr algn="ctr"/>
            <a:r>
              <a:rPr lang="es-ES" sz="2400" i="1">
                <a:solidFill>
                  <a:srgbClr val="FFFF00"/>
                </a:solidFill>
                <a:latin typeface="Franklin Gothic Medium Cond" pitchFamily="34" charset="0"/>
              </a:rPr>
              <a:t>Según el estudio de la NASA, se ha podido determinar que desde el comienzo de la denominada “carrera espacial” al día de hoy se han acumulado más de 22 mil fragmentos de aeronaves. Estos fragmentos, lejos de permanecer en quietud, se transforman a algo parecido a proyectiles que podrían colisionar con satélites dejándolos sin funcionalidad, o con naves tripuladas por humanos generando un verdadero desastre.</a:t>
            </a:r>
          </a:p>
          <a:p>
            <a:pPr algn="ctr"/>
            <a:r>
              <a:rPr lang="es-ES" sz="2400" i="1">
                <a:solidFill>
                  <a:srgbClr val="FFFF00"/>
                </a:solidFill>
                <a:latin typeface="Franklin Gothic Medium Cond" pitchFamily="34" charset="0"/>
              </a:rPr>
              <a:t>El estudio indica que en los últimos 6 años el crecimiento de la basura espacial creció en forma desmedida, y que no existe en la realidad ningún organismo que pueda controlar los desechos y encontrar una solución a este problema.</a:t>
            </a:r>
          </a:p>
          <a:p>
            <a:pPr algn="ctr"/>
            <a:r>
              <a:rPr lang="es-ES" sz="2400" i="1">
                <a:solidFill>
                  <a:srgbClr val="FFFF00"/>
                </a:solidFill>
                <a:latin typeface="Franklin Gothic Medium Cond" pitchFamily="34" charset="0"/>
              </a:rPr>
              <a:t>En cuanto a soluciones poco deja entrever el informe, aunque algunas investigaciones desde otros organismos han dado algunos indicios de cómo recuperar los restos diseminados en el espacio, y volver a tener un espacio más limpio.</a:t>
            </a:r>
          </a:p>
        </p:txBody>
      </p:sp>
    </p:spTree>
  </p:cSld>
  <p:clrMapOvr>
    <a:masterClrMapping/>
  </p:clrMapOvr>
  <p:transition spd="slow" advTm="39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Dell\Escritorio\AP-eb474d726c089d15f90e6a7067005549.jpg"/>
          <p:cNvPicPr>
            <a:picLocks noChangeAspect="1" noChangeArrowheads="1"/>
          </p:cNvPicPr>
          <p:nvPr/>
        </p:nvPicPr>
        <p:blipFill>
          <a:blip r:embed="rId2"/>
          <a:srcRect/>
          <a:stretch>
            <a:fillRect/>
          </a:stretch>
        </p:blipFill>
        <p:spPr bwMode="auto">
          <a:xfrm>
            <a:off x="0" y="0"/>
            <a:ext cx="9342438" cy="7000875"/>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untitled.bmp"/>
          <p:cNvPicPr>
            <a:picLocks noChangeAspect="1" noChangeArrowheads="1"/>
          </p:cNvPicPr>
          <p:nvPr/>
        </p:nvPicPr>
        <p:blipFill>
          <a:blip r:embed="rId2"/>
          <a:srcRect/>
          <a:stretch>
            <a:fillRect/>
          </a:stretch>
        </p:blipFill>
        <p:spPr bwMode="auto">
          <a:xfrm>
            <a:off x="0" y="0"/>
            <a:ext cx="92154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3 Rectángulo"/>
          <p:cNvSpPr>
            <a:spLocks noChangeArrowheads="1"/>
          </p:cNvSpPr>
          <p:nvPr/>
        </p:nvSpPr>
        <p:spPr bwMode="auto">
          <a:xfrm>
            <a:off x="571500" y="857250"/>
            <a:ext cx="8001000" cy="5262563"/>
          </a:xfrm>
          <a:prstGeom prst="rect">
            <a:avLst/>
          </a:prstGeom>
          <a:noFill/>
          <a:ln w="9525">
            <a:noFill/>
            <a:miter lim="800000"/>
            <a:headEnd/>
            <a:tailEnd/>
          </a:ln>
        </p:spPr>
        <p:txBody>
          <a:bodyPr>
            <a:spAutoFit/>
          </a:bodyPr>
          <a:lstStyle/>
          <a:p>
            <a:pPr algn="ctr"/>
            <a:r>
              <a:rPr lang="es-ES" sz="2400" i="1">
                <a:solidFill>
                  <a:srgbClr val="FFFF00"/>
                </a:solidFill>
                <a:latin typeface="Franklin Gothic Medium Cond" pitchFamily="34" charset="0"/>
              </a:rPr>
              <a:t>Japón comenzará el próximo mes un experimento para </a:t>
            </a:r>
            <a:r>
              <a:rPr lang="es-ES" sz="2400" b="1" i="1">
                <a:solidFill>
                  <a:srgbClr val="FFFF00"/>
                </a:solidFill>
                <a:latin typeface="Franklin Gothic Medium Cond" pitchFamily="34" charset="0"/>
              </a:rPr>
              <a:t>retirar con un cable electrodinámico los residuos espaciales</a:t>
            </a:r>
            <a:r>
              <a:rPr lang="es-ES" sz="2400" i="1">
                <a:solidFill>
                  <a:srgbClr val="FFFF00"/>
                </a:solidFill>
                <a:latin typeface="Franklin Gothic Medium Cond" pitchFamily="34" charset="0"/>
              </a:rPr>
              <a:t> que empiezan a a</a:t>
            </a:r>
            <a:r>
              <a:rPr lang="es-ES" sz="2400" b="1" i="1">
                <a:solidFill>
                  <a:srgbClr val="FFFF00"/>
                </a:solidFill>
                <a:latin typeface="Franklin Gothic Medium Cond" pitchFamily="34" charset="0"/>
              </a:rPr>
              <a:t>cumularse en la órbita terrestre a niveles cada vez más peligrosos</a:t>
            </a:r>
            <a:r>
              <a:rPr lang="es-ES" sz="2400" i="1">
                <a:solidFill>
                  <a:srgbClr val="FFFF00"/>
                </a:solidFill>
                <a:latin typeface="Franklin Gothic Medium Cond" pitchFamily="34" charset="0"/>
              </a:rPr>
              <a:t>.</a:t>
            </a:r>
          </a:p>
          <a:p>
            <a:pPr algn="ctr"/>
            <a:r>
              <a:rPr lang="es-ES" sz="2400" i="1">
                <a:solidFill>
                  <a:srgbClr val="FFFF00"/>
                </a:solidFill>
                <a:latin typeface="Franklin Gothic Medium Cond" pitchFamily="34" charset="0"/>
              </a:rPr>
              <a:t>Para ello, la Agencia Japonesa de Exploración Espacial (JAXA) tiene previsto</a:t>
            </a:r>
            <a:r>
              <a:rPr lang="es-ES" sz="2400" b="1" i="1">
                <a:solidFill>
                  <a:srgbClr val="FFFF00"/>
                </a:solidFill>
                <a:latin typeface="Franklin Gothic Medium Cond" pitchFamily="34" charset="0"/>
              </a:rPr>
              <a:t> lanzar el próximo 28 de febrero un satélite</a:t>
            </a:r>
            <a:r>
              <a:rPr lang="es-ES" sz="2400" i="1">
                <a:solidFill>
                  <a:srgbClr val="FFFF00"/>
                </a:solidFill>
                <a:latin typeface="Franklin Gothic Medium Cond" pitchFamily="34" charset="0"/>
              </a:rPr>
              <a:t> diseñado para </a:t>
            </a:r>
            <a:r>
              <a:rPr lang="es-ES" sz="2400" b="1" i="1">
                <a:solidFill>
                  <a:srgbClr val="FFFF00"/>
                </a:solidFill>
                <a:latin typeface="Franklin Gothic Medium Cond" pitchFamily="34" charset="0"/>
              </a:rPr>
              <a:t>localizar trozos de basura espacial</a:t>
            </a:r>
            <a:r>
              <a:rPr lang="es-ES" sz="2400" i="1">
                <a:solidFill>
                  <a:srgbClr val="FFFF00"/>
                </a:solidFill>
                <a:latin typeface="Franklin Gothic Medium Cond" pitchFamily="34" charset="0"/>
              </a:rPr>
              <a:t>, resultado de la gran cantidad de objetos lanzados al espacio por diferentes países y organizaciones en las últimas décadas, y hacer que se desintegren.</a:t>
            </a:r>
          </a:p>
          <a:p>
            <a:pPr algn="ctr"/>
            <a:r>
              <a:rPr lang="es-ES" sz="2400" i="1">
                <a:solidFill>
                  <a:srgbClr val="FFFF00"/>
                </a:solidFill>
                <a:latin typeface="Franklin Gothic Medium Cond" pitchFamily="34" charset="0"/>
              </a:rPr>
              <a:t>La operación consiste en </a:t>
            </a:r>
            <a:r>
              <a:rPr lang="es-ES" sz="2400" b="1" i="1">
                <a:solidFill>
                  <a:srgbClr val="FFFF00"/>
                </a:solidFill>
                <a:latin typeface="Franklin Gothic Medium Cond" pitchFamily="34" charset="0"/>
              </a:rPr>
              <a:t>acoplar a estos desechos el cable</a:t>
            </a:r>
            <a:r>
              <a:rPr lang="es-ES" sz="2400" i="1">
                <a:solidFill>
                  <a:srgbClr val="FFFF00"/>
                </a:solidFill>
                <a:latin typeface="Franklin Gothic Medium Cond" pitchFamily="34" charset="0"/>
              </a:rPr>
              <a:t>, que es capaz de aprovechar el magnetismo de la tierra para </a:t>
            </a:r>
            <a:r>
              <a:rPr lang="es-ES" sz="2400" b="1" i="1">
                <a:solidFill>
                  <a:srgbClr val="FFFF00"/>
                </a:solidFill>
                <a:latin typeface="Franklin Gothic Medium Cond" pitchFamily="34" charset="0"/>
              </a:rPr>
              <a:t>generar arrastre</a:t>
            </a:r>
            <a:r>
              <a:rPr lang="es-ES" sz="2400" i="1">
                <a:solidFill>
                  <a:srgbClr val="FFFF00"/>
                </a:solidFill>
                <a:latin typeface="Franklin Gothic Medium Cond" pitchFamily="34" charset="0"/>
              </a:rPr>
              <a:t> y reducir progresivamente la velocidad a la que aún siguen orbitando los satélites obsoletos o las fases desechables de los cohetes.</a:t>
            </a:r>
          </a:p>
          <a:p>
            <a:pPr algn="ctr"/>
            <a:r>
              <a:rPr lang="es-ES" sz="2400" i="1">
                <a:solidFill>
                  <a:srgbClr val="FFFF00"/>
                </a:solidFill>
                <a:latin typeface="Franklin Gothic Medium Cond" pitchFamily="34" charset="0"/>
              </a:rPr>
              <a:t>De este modo, </a:t>
            </a:r>
            <a:r>
              <a:rPr lang="es-ES" sz="2400" b="1" i="1">
                <a:solidFill>
                  <a:srgbClr val="FFFF00"/>
                </a:solidFill>
                <a:latin typeface="Franklin Gothic Medium Cond" pitchFamily="34" charset="0"/>
              </a:rPr>
              <a:t>los haría retornar en la atmósfera terrestre, donde se desintegrarían</a:t>
            </a:r>
            <a:r>
              <a:rPr lang="es-ES" sz="2400" i="1">
                <a:solidFill>
                  <a:srgbClr val="FFFF00"/>
                </a:solidFill>
                <a:latin typeface="Franklin Gothic Medium Cond" pitchFamily="34" charset="0"/>
              </a:rPr>
              <a:t>.</a:t>
            </a:r>
          </a:p>
        </p:txBody>
      </p:sp>
    </p:spTree>
  </p:cSld>
  <p:clrMapOvr>
    <a:masterClrMapping/>
  </p:clrMapOvr>
  <p:transition spd="slow" advTm="5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japon-plan-basura-espacial.jpg"/>
          <p:cNvPicPr>
            <a:picLocks noChangeAspect="1" noChangeArrowheads="1"/>
          </p:cNvPicPr>
          <p:nvPr/>
        </p:nvPicPr>
        <p:blipFill>
          <a:blip r:embed="rId2"/>
          <a:srcRect/>
          <a:stretch>
            <a:fillRect/>
          </a:stretch>
        </p:blipFill>
        <p:spPr bwMode="auto">
          <a:xfrm>
            <a:off x="0" y="0"/>
            <a:ext cx="915828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Rectángulo"/>
          <p:cNvSpPr>
            <a:spLocks noChangeArrowheads="1"/>
          </p:cNvSpPr>
          <p:nvPr/>
        </p:nvSpPr>
        <p:spPr bwMode="auto">
          <a:xfrm>
            <a:off x="571500" y="642938"/>
            <a:ext cx="8072438" cy="5632450"/>
          </a:xfrm>
          <a:prstGeom prst="rect">
            <a:avLst/>
          </a:prstGeom>
          <a:noFill/>
          <a:ln w="9525">
            <a:noFill/>
            <a:miter lim="800000"/>
            <a:headEnd/>
            <a:tailEnd/>
          </a:ln>
        </p:spPr>
        <p:txBody>
          <a:bodyPr>
            <a:spAutoFit/>
          </a:bodyPr>
          <a:lstStyle/>
          <a:p>
            <a:pPr algn="ctr"/>
            <a:r>
              <a:rPr lang="es-ES" sz="2000" i="1">
                <a:solidFill>
                  <a:srgbClr val="FFFF00"/>
                </a:solidFill>
                <a:latin typeface="Franklin Gothic Medium Cond" pitchFamily="34" charset="0"/>
              </a:rPr>
              <a:t> </a:t>
            </a:r>
          </a:p>
          <a:p>
            <a:pPr algn="ctr"/>
            <a:r>
              <a:rPr lang="es-ES" sz="2000" b="1" i="1">
                <a:solidFill>
                  <a:srgbClr val="FFFF00"/>
                </a:solidFill>
                <a:latin typeface="Franklin Gothic Medium Cond" pitchFamily="34" charset="0"/>
              </a:rPr>
              <a:t>ANILLO DE DESECHOS  </a:t>
            </a:r>
          </a:p>
          <a:p>
            <a:pPr algn="ctr"/>
            <a:endParaRPr lang="es-ES" sz="2000" b="1" i="1">
              <a:solidFill>
                <a:srgbClr val="FFFF00"/>
              </a:solidFill>
              <a:latin typeface="Franklin Gothic Medium Cond" pitchFamily="34" charset="0"/>
            </a:endParaRPr>
          </a:p>
          <a:p>
            <a:pPr algn="ctr"/>
            <a:r>
              <a:rPr lang="es-ES" sz="2000" i="1">
                <a:solidFill>
                  <a:srgbClr val="FFFF00"/>
                </a:solidFill>
                <a:latin typeface="Franklin Gothic Medium Cond" pitchFamily="34" charset="0"/>
              </a:rPr>
              <a:t/>
            </a:r>
            <a:br>
              <a:rPr lang="es-ES" sz="2000" i="1">
                <a:solidFill>
                  <a:srgbClr val="FFFF00"/>
                </a:solidFill>
                <a:latin typeface="Franklin Gothic Medium Cond" pitchFamily="34" charset="0"/>
              </a:rPr>
            </a:br>
            <a:r>
              <a:rPr lang="es-ES" sz="2000" i="1">
                <a:solidFill>
                  <a:srgbClr val="FFFF00"/>
                </a:solidFill>
                <a:latin typeface="Franklin Gothic Medium Cond" pitchFamily="34" charset="0"/>
              </a:rPr>
              <a:t>La compañía Nitto Seimo, famosa por fabricar redes de pesca de alta calidad, </a:t>
            </a:r>
            <a:r>
              <a:rPr lang="es-ES" sz="2000" b="1" i="1">
                <a:solidFill>
                  <a:srgbClr val="FFFF00"/>
                </a:solidFill>
                <a:latin typeface="Franklin Gothic Medium Cond" pitchFamily="34" charset="0"/>
              </a:rPr>
              <a:t>ha tardado casi 10 años en crear este cable</a:t>
            </a:r>
            <a:r>
              <a:rPr lang="es-ES" sz="2000" i="1">
                <a:solidFill>
                  <a:srgbClr val="FFFF00"/>
                </a:solidFill>
                <a:latin typeface="Franklin Gothic Medium Cond" pitchFamily="34" charset="0"/>
              </a:rPr>
              <a:t>, formado por tres finísimos hilos de aluminio de 0,1 milímetros de grosor cada uno, mediante el empleo de la maquinaria que utiliza para confeccionar el aparejo.</a:t>
            </a:r>
          </a:p>
          <a:p>
            <a:pPr algn="ctr"/>
            <a:r>
              <a:rPr lang="es-ES" sz="2000" i="1">
                <a:solidFill>
                  <a:srgbClr val="FFFF00"/>
                </a:solidFill>
                <a:latin typeface="Franklin Gothic Medium Cond" pitchFamily="34" charset="0"/>
              </a:rPr>
              <a:t>Actualmente se cree que unos </a:t>
            </a:r>
            <a:r>
              <a:rPr lang="es-ES" sz="2000" b="1" i="1">
                <a:solidFill>
                  <a:srgbClr val="FFFF00"/>
                </a:solidFill>
                <a:latin typeface="Franklin Gothic Medium Cond" pitchFamily="34" charset="0"/>
              </a:rPr>
              <a:t>100 millones de piezas de basura espacial </a:t>
            </a:r>
            <a:r>
              <a:rPr lang="es-ES" sz="2000" i="1">
                <a:solidFill>
                  <a:srgbClr val="FFFF00"/>
                </a:solidFill>
                <a:latin typeface="Franklin Gothic Medium Cond" pitchFamily="34" charset="0"/>
              </a:rPr>
              <a:t>desde satélites enteros a fragmentos metálicos o de pintura- </a:t>
            </a:r>
            <a:r>
              <a:rPr lang="es-ES" sz="2000" b="1" i="1">
                <a:solidFill>
                  <a:srgbClr val="FFFF00"/>
                </a:solidFill>
                <a:latin typeface="Franklin Gothic Medium Cond" pitchFamily="34" charset="0"/>
              </a:rPr>
              <a:t>giran a enorme velocidad </a:t>
            </a:r>
            <a:r>
              <a:rPr lang="es-ES" sz="2000" i="1">
                <a:solidFill>
                  <a:srgbClr val="FFFF00"/>
                </a:solidFill>
                <a:latin typeface="Franklin Gothic Medium Cond" pitchFamily="34" charset="0"/>
              </a:rPr>
              <a:t>principalmente </a:t>
            </a:r>
            <a:r>
              <a:rPr lang="es-ES" sz="2000" b="1" i="1">
                <a:solidFill>
                  <a:srgbClr val="FFFF00"/>
                </a:solidFill>
                <a:latin typeface="Franklin Gothic Medium Cond" pitchFamily="34" charset="0"/>
              </a:rPr>
              <a:t>en la órbita baja terrestre</a:t>
            </a:r>
            <a:r>
              <a:rPr lang="es-ES" sz="2000" i="1">
                <a:solidFill>
                  <a:srgbClr val="FFFF00"/>
                </a:solidFill>
                <a:latin typeface="Franklin Gothic Medium Cond" pitchFamily="34" charset="0"/>
              </a:rPr>
              <a:t>, a entre 700 y 1.000 kilómetros de altura. El impacto de uno de estos trozos, aunque sea muy pequeño, puede dañar gravemente un satélite operativo y generar más colisiones en cadena que podrían dejar sin funcionamiento redes enteras de telefonía móvil, televisión o de predicción meteorológica.</a:t>
            </a:r>
          </a:p>
          <a:p>
            <a:pPr algn="ctr"/>
            <a:r>
              <a:rPr lang="es-ES" sz="2000" i="1">
                <a:solidFill>
                  <a:srgbClr val="FFFF00"/>
                </a:solidFill>
                <a:latin typeface="Franklin Gothic Medium Cond" pitchFamily="34" charset="0"/>
              </a:rPr>
              <a:t>JAXA espera que el experimento suponga el primer método realmente exitoso para retirar estos residuos de manera activa y espera poder tenerlo plenamente operativo en 2019. </a:t>
            </a:r>
          </a:p>
        </p:txBody>
      </p:sp>
    </p:spTree>
  </p:cSld>
  <p:clrMapOvr>
    <a:masterClrMapping/>
  </p:clrMapOvr>
  <p:transition spd="slow" advTm="39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untitledssss.bmp"/>
          <p:cNvPicPr>
            <a:picLocks noChangeAspect="1" noChangeArrowheads="1"/>
          </p:cNvPicPr>
          <p:nvPr/>
        </p:nvPicPr>
        <p:blipFill>
          <a:blip r:embed="rId2"/>
          <a:srcRect/>
          <a:stretch>
            <a:fillRect/>
          </a:stretch>
        </p:blipFill>
        <p:spPr bwMode="auto">
          <a:xfrm>
            <a:off x="0" y="0"/>
            <a:ext cx="9161463"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caballero-oscuro-ovni.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8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thilafushi_ile_poubelle_thumb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laser-basura-espacial.png"/>
          <p:cNvPicPr>
            <a:picLocks noChangeAspect="1" noChangeArrowheads="1"/>
          </p:cNvPicPr>
          <p:nvPr/>
        </p:nvPicPr>
        <p:blipFill>
          <a:blip r:embed="rId2"/>
          <a:srcRect/>
          <a:stretch>
            <a:fillRect/>
          </a:stretch>
        </p:blipFill>
        <p:spPr bwMode="auto">
          <a:xfrm>
            <a:off x="0" y="0"/>
            <a:ext cx="9221788" cy="7215188"/>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spacejunklaser-thumb-550x330-7499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ASTRNO~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Rectángulo"/>
          <p:cNvSpPr>
            <a:spLocks noChangeArrowheads="1"/>
          </p:cNvSpPr>
          <p:nvPr/>
        </p:nvSpPr>
        <p:spPr bwMode="auto">
          <a:xfrm>
            <a:off x="642938" y="357188"/>
            <a:ext cx="7786687" cy="6186487"/>
          </a:xfrm>
          <a:prstGeom prst="rect">
            <a:avLst/>
          </a:prstGeom>
          <a:noFill/>
          <a:ln w="9525">
            <a:noFill/>
            <a:miter lim="800000"/>
            <a:headEnd/>
            <a:tailEnd/>
          </a:ln>
        </p:spPr>
        <p:txBody>
          <a:bodyPr>
            <a:spAutoFit/>
          </a:bodyPr>
          <a:lstStyle/>
          <a:p>
            <a:pPr algn="ctr"/>
            <a:r>
              <a:rPr lang="es-ES" sz="2800" b="1" i="1">
                <a:solidFill>
                  <a:srgbClr val="FFFF00"/>
                </a:solidFill>
                <a:latin typeface="Franklin Gothic Medium Cond" pitchFamily="34" charset="0"/>
              </a:rPr>
              <a:t>¿Existe la posibilidad de que partes del satélite GOCE caigan en áreas pobladas?</a:t>
            </a:r>
          </a:p>
          <a:p>
            <a:pPr algn="ctr"/>
            <a:r>
              <a:rPr lang="es-ES" sz="2000" i="1">
                <a:solidFill>
                  <a:srgbClr val="FFFF00"/>
                </a:solidFill>
                <a:latin typeface="Franklin Gothic Medium Cond" pitchFamily="34" charset="0"/>
              </a:rPr>
              <a:t/>
            </a:r>
            <a:br>
              <a:rPr lang="es-ES" sz="2000" i="1">
                <a:solidFill>
                  <a:srgbClr val="FFFF00"/>
                </a:solidFill>
                <a:latin typeface="Franklin Gothic Medium Cond" pitchFamily="34" charset="0"/>
              </a:rPr>
            </a:br>
            <a:r>
              <a:rPr lang="es-ES" sz="2000" i="1">
                <a:solidFill>
                  <a:srgbClr val="FFFF00"/>
                </a:solidFill>
                <a:latin typeface="Franklin Gothic Medium Cond" pitchFamily="34" charset="0"/>
              </a:rPr>
              <a:t>Sí. GOCE está sobrevolando la Tierra en una órbita que va desde la latitud de 83 grados norte hasta los 83 grados sur. Es decir, sobre una ancha franja horizontal que rodea el planeta entre el Ártico y la Antártica. De modo que los fragmentos que sobrevivan a la atmósfera pueden caer en cualquier parte dentro de esos límites.</a:t>
            </a:r>
          </a:p>
          <a:p>
            <a:pPr algn="ctr"/>
            <a:r>
              <a:rPr lang="es-ES" sz="2000" i="1">
                <a:solidFill>
                  <a:srgbClr val="FFFF00"/>
                </a:solidFill>
                <a:latin typeface="Franklin Gothic Medium Cond" pitchFamily="34" charset="0"/>
              </a:rPr>
              <a:t>Aparte de GOCE, ¿cuán común es la caída de fragmentos de aparatos que orbitan la Tierra?</a:t>
            </a:r>
            <a:br>
              <a:rPr lang="es-ES" sz="2000" i="1">
                <a:solidFill>
                  <a:srgbClr val="FFFF00"/>
                </a:solidFill>
                <a:latin typeface="Franklin Gothic Medium Cond" pitchFamily="34" charset="0"/>
              </a:rPr>
            </a:br>
            <a:r>
              <a:rPr lang="es-ES" sz="2000" i="1">
                <a:solidFill>
                  <a:srgbClr val="FFFF00"/>
                </a:solidFill>
                <a:latin typeface="Franklin Gothic Medium Cond" pitchFamily="34" charset="0"/>
              </a:rPr>
              <a:t>En los últimos 50 años un promedio de un desecho orbital ha caído a la Tierra cada día. Hablo sólo de objetos que fueron rastreados. La información sobre estos elementos es compilada por la Red de Vigilancia del Espacio de EE.UU. y está disponible para todo el mundo.</a:t>
            </a:r>
          </a:p>
          <a:p>
            <a:pPr algn="ctr"/>
            <a:r>
              <a:rPr lang="es-ES" sz="2000" i="1">
                <a:solidFill>
                  <a:srgbClr val="FFFF00"/>
                </a:solidFill>
                <a:latin typeface="Franklin Gothic Medium Cond" pitchFamily="34" charset="0"/>
              </a:rPr>
              <a:t>Entonces, con tantos restos de aparatos que entran a la atmósfera, ¿siempre hay algún riesgo para los seres humanos o la infraestructura?</a:t>
            </a:r>
            <a:br>
              <a:rPr lang="es-ES" sz="2000" i="1">
                <a:solidFill>
                  <a:srgbClr val="FFFF00"/>
                </a:solidFill>
                <a:latin typeface="Franklin Gothic Medium Cond" pitchFamily="34" charset="0"/>
              </a:rPr>
            </a:br>
            <a:r>
              <a:rPr lang="es-ES" sz="2000" i="1">
                <a:solidFill>
                  <a:srgbClr val="FFFF00"/>
                </a:solidFill>
                <a:latin typeface="Franklin Gothic Medium Cond" pitchFamily="34" charset="0"/>
              </a:rPr>
              <a:t>El riesgo es pequeño pero no equivalente a cero. Muchos de los desechos que reingresan son muy pequeños y no sobreviven a la fricción de la atmósfera para alcanzar la superficie de la Tierra.</a:t>
            </a:r>
          </a:p>
        </p:txBody>
      </p:sp>
    </p:spTree>
  </p:cSld>
  <p:clrMapOvr>
    <a:masterClrMapping/>
  </p:clrMapOvr>
  <p:transition spd="slow" advTm="50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imagesCAS8MYBD.jpg"/>
          <p:cNvPicPr>
            <a:picLocks noChangeAspect="1" noChangeArrowheads="1"/>
          </p:cNvPicPr>
          <p:nvPr/>
        </p:nvPicPr>
        <p:blipFill>
          <a:blip r:embed="rId2"/>
          <a:srcRect/>
          <a:stretch>
            <a:fillRect/>
          </a:stretch>
        </p:blipFill>
        <p:spPr bwMode="auto">
          <a:xfrm>
            <a:off x="0" y="0"/>
            <a:ext cx="9155113"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windowslivewriterotroovniboludo_estavezenaustralia-13c94australia141.jpg"/>
          <p:cNvPicPr>
            <a:picLocks noChangeAspect="1" noChangeArrowheads="1"/>
          </p:cNvPicPr>
          <p:nvPr/>
        </p:nvPicPr>
        <p:blipFill>
          <a:blip r:embed="rId2"/>
          <a:srcRect/>
          <a:stretch>
            <a:fillRect/>
          </a:stretch>
        </p:blipFill>
        <p:spPr bwMode="auto">
          <a:xfrm>
            <a:off x="0" y="0"/>
            <a:ext cx="934878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Documents and Settings\Dell\Escritorio\2D86E6AC-29CC-476B-A716-2724D793E01A_mw1024_n_s.jpg"/>
          <p:cNvPicPr>
            <a:picLocks noChangeAspect="1" noChangeArrowheads="1"/>
          </p:cNvPicPr>
          <p:nvPr/>
        </p:nvPicPr>
        <p:blipFill>
          <a:blip r:embed="rId2"/>
          <a:srcRect/>
          <a:stretch>
            <a:fillRect/>
          </a:stretch>
        </p:blipFill>
        <p:spPr bwMode="auto">
          <a:xfrm>
            <a:off x="0" y="0"/>
            <a:ext cx="9644063"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pieza%20oxidada.jpg"/>
          <p:cNvPicPr>
            <a:picLocks noChangeAspect="1" noChangeArrowheads="1"/>
          </p:cNvPicPr>
          <p:nvPr/>
        </p:nvPicPr>
        <p:blipFill>
          <a:blip r:embed="rId2"/>
          <a:srcRect/>
          <a:stretch>
            <a:fillRect/>
          </a:stretch>
        </p:blipFill>
        <p:spPr bwMode="auto">
          <a:xfrm>
            <a:off x="0" y="0"/>
            <a:ext cx="9358313" cy="7570788"/>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descr="C:\Documents and Settings\Dell\Escritorio\basura_espacial_2.jpg"/>
          <p:cNvPicPr>
            <a:picLocks noChangeAspect="1" noChangeArrowheads="1"/>
          </p:cNvPicPr>
          <p:nvPr/>
        </p:nvPicPr>
        <p:blipFill>
          <a:blip r:embed="rId2"/>
          <a:srcRect/>
          <a:stretch>
            <a:fillRect/>
          </a:stretch>
        </p:blipFill>
        <p:spPr bwMode="auto">
          <a:xfrm>
            <a:off x="0" y="0"/>
            <a:ext cx="92154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Dell\Escritorio\chatarreros1.jpg"/>
          <p:cNvPicPr>
            <a:picLocks noChangeAspect="1" noChangeArrowheads="1"/>
          </p:cNvPicPr>
          <p:nvPr/>
        </p:nvPicPr>
        <p:blipFill>
          <a:blip r:embed="rId2"/>
          <a:srcRect/>
          <a:stretch>
            <a:fillRect/>
          </a:stretch>
        </p:blipFill>
        <p:spPr bwMode="auto">
          <a:xfrm>
            <a:off x="-285750" y="0"/>
            <a:ext cx="97536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chatarreros6.jpg"/>
          <p:cNvPicPr>
            <a:picLocks noChangeAspect="1" noChangeArrowheads="1"/>
          </p:cNvPicPr>
          <p:nvPr/>
        </p:nvPicPr>
        <p:blipFill>
          <a:blip r:embed="rId2"/>
          <a:srcRect/>
          <a:stretch>
            <a:fillRect/>
          </a:stretch>
        </p:blipFill>
        <p:spPr bwMode="auto">
          <a:xfrm>
            <a:off x="0" y="0"/>
            <a:ext cx="92868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274957A.jpg"/>
          <p:cNvPicPr>
            <a:picLocks noChangeAspect="1" noChangeArrowheads="1"/>
          </p:cNvPicPr>
          <p:nvPr/>
        </p:nvPicPr>
        <p:blipFill>
          <a:blip r:embed="rId2"/>
          <a:srcRect/>
          <a:stretch>
            <a:fillRect/>
          </a:stretch>
        </p:blipFill>
        <p:spPr bwMode="auto">
          <a:xfrm>
            <a:off x="0" y="0"/>
            <a:ext cx="9358313" cy="7013575"/>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base_imageXXXHHH.jpg"/>
          <p:cNvPicPr>
            <a:picLocks noChangeAspect="1" noChangeArrowheads="1"/>
          </p:cNvPicPr>
          <p:nvPr/>
        </p:nvPicPr>
        <p:blipFill>
          <a:blip r:embed="rId2"/>
          <a:srcRect/>
          <a:stretch>
            <a:fillRect/>
          </a:stretch>
        </p:blipFill>
        <p:spPr bwMode="auto">
          <a:xfrm>
            <a:off x="0" y="0"/>
            <a:ext cx="9250363"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1326907859_extras_ladillos_1_1.jpg"/>
          <p:cNvPicPr>
            <a:picLocks noChangeAspect="1" noChangeArrowheads="1"/>
          </p:cNvPicPr>
          <p:nvPr/>
        </p:nvPicPr>
        <p:blipFill>
          <a:blip r:embed="rId2"/>
          <a:srcRect/>
          <a:stretch>
            <a:fillRect/>
          </a:stretch>
        </p:blipFill>
        <p:spPr bwMode="auto">
          <a:xfrm>
            <a:off x="0" y="0"/>
            <a:ext cx="917892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Nueva imagen.jpg"/>
          <p:cNvPicPr>
            <a:picLocks noChangeAspect="1" noChangeArrowheads="1"/>
          </p:cNvPicPr>
          <p:nvPr/>
        </p:nvPicPr>
        <p:blipFill>
          <a:blip r:embed="rId2"/>
          <a:srcRect/>
          <a:stretch>
            <a:fillRect/>
          </a:stretch>
        </p:blipFill>
        <p:spPr bwMode="auto">
          <a:xfrm>
            <a:off x="0" y="0"/>
            <a:ext cx="9105900" cy="714375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C:\Documents and Settings\Dell\Escritorio\imagesCAU8W78N.jpg"/>
          <p:cNvPicPr>
            <a:picLocks noChangeAspect="1" noChangeArrowheads="1"/>
          </p:cNvPicPr>
          <p:nvPr/>
        </p:nvPicPr>
        <p:blipFill>
          <a:blip r:embed="rId2"/>
          <a:srcRect/>
          <a:stretch>
            <a:fillRect/>
          </a:stretch>
        </p:blipFill>
        <p:spPr bwMode="auto">
          <a:xfrm>
            <a:off x="0" y="0"/>
            <a:ext cx="89360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slide_issue_29295.jpg"/>
          <p:cNvPicPr>
            <a:picLocks noChangeAspect="1" noChangeArrowheads="1"/>
          </p:cNvPicPr>
          <p:nvPr/>
        </p:nvPicPr>
        <p:blipFill>
          <a:blip r:embed="rId2"/>
          <a:srcRect/>
          <a:stretch>
            <a:fillRect/>
          </a:stretch>
        </p:blipFill>
        <p:spPr bwMode="auto">
          <a:xfrm>
            <a:off x="0" y="0"/>
            <a:ext cx="9144000" cy="7107238"/>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C:\Documents and Settings\Dell\Escritorio\avion desecho.jpg"/>
          <p:cNvPicPr>
            <a:picLocks noChangeAspect="1" noChangeArrowheads="1"/>
          </p:cNvPicPr>
          <p:nvPr/>
        </p:nvPicPr>
        <p:blipFill>
          <a:blip r:embed="rId2"/>
          <a:srcRect/>
          <a:stretch>
            <a:fillRect/>
          </a:stretch>
        </p:blipFill>
        <p:spPr bwMode="auto">
          <a:xfrm>
            <a:off x="1571625" y="0"/>
            <a:ext cx="5857875" cy="6840538"/>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size1_28531_explo.jpg"/>
          <p:cNvPicPr>
            <a:picLocks noChangeAspect="1" noChangeArrowheads="1"/>
          </p:cNvPicPr>
          <p:nvPr/>
        </p:nvPicPr>
        <p:blipFill>
          <a:blip r:embed="rId2"/>
          <a:srcRect/>
          <a:stretch>
            <a:fillRect/>
          </a:stretch>
        </p:blipFill>
        <p:spPr bwMode="auto">
          <a:xfrm>
            <a:off x="0" y="0"/>
            <a:ext cx="928528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misterio-de-monte-grande-500x281.jpg"/>
          <p:cNvPicPr>
            <a:picLocks noChangeAspect="1" noChangeArrowheads="1"/>
          </p:cNvPicPr>
          <p:nvPr/>
        </p:nvPicPr>
        <p:blipFill>
          <a:blip r:embed="rId2"/>
          <a:srcRect/>
          <a:stretch>
            <a:fillRect/>
          </a:stretch>
        </p:blipFill>
        <p:spPr bwMode="auto">
          <a:xfrm>
            <a:off x="0" y="0"/>
            <a:ext cx="91519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misterio-de-monte-grande-2.jpg"/>
          <p:cNvPicPr>
            <a:picLocks noChangeAspect="1" noChangeArrowheads="1"/>
          </p:cNvPicPr>
          <p:nvPr/>
        </p:nvPicPr>
        <p:blipFill>
          <a:blip r:embed="rId2"/>
          <a:srcRect/>
          <a:stretch>
            <a:fillRect/>
          </a:stretch>
        </p:blipFill>
        <p:spPr bwMode="auto">
          <a:xfrm>
            <a:off x="0" y="0"/>
            <a:ext cx="916305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basura-4.jpg"/>
          <p:cNvPicPr>
            <a:picLocks noChangeAspect="1" noChangeArrowheads="1"/>
          </p:cNvPicPr>
          <p:nvPr/>
        </p:nvPicPr>
        <p:blipFill>
          <a:blip r:embed="rId2"/>
          <a:srcRect/>
          <a:stretch>
            <a:fillRect/>
          </a:stretch>
        </p:blipFill>
        <p:spPr bwMode="auto">
          <a:xfrm>
            <a:off x="0" y="0"/>
            <a:ext cx="92329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Dell\Escritorio\109.jpg"/>
          <p:cNvPicPr>
            <a:picLocks noChangeAspect="1" noChangeArrowheads="1"/>
          </p:cNvPicPr>
          <p:nvPr/>
        </p:nvPicPr>
        <p:blipFill>
          <a:blip r:embed="rId2"/>
          <a:srcRect/>
          <a:stretch>
            <a:fillRect/>
          </a:stretch>
        </p:blipFill>
        <p:spPr bwMode="auto">
          <a:xfrm>
            <a:off x="0" y="0"/>
            <a:ext cx="91567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Documents and Settings\Dell\Escritorio\bola-de-fuego-en-yucatan-mc3a9xico-6-mn2-ind.jpg"/>
          <p:cNvPicPr>
            <a:picLocks noChangeAspect="1" noChangeArrowheads="1"/>
          </p:cNvPicPr>
          <p:nvPr/>
        </p:nvPicPr>
        <p:blipFill>
          <a:blip r:embed="rId2"/>
          <a:srcRect/>
          <a:stretch>
            <a:fillRect/>
          </a:stretch>
        </p:blipFill>
        <p:spPr bwMode="auto">
          <a:xfrm>
            <a:off x="0" y="0"/>
            <a:ext cx="92662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bola-de-fuego-en-yucatan-mc3a9xico-4-mn2-ind.jpg"/>
          <p:cNvPicPr>
            <a:picLocks noChangeAspect="1" noChangeArrowheads="1"/>
          </p:cNvPicPr>
          <p:nvPr/>
        </p:nvPicPr>
        <p:blipFill>
          <a:blip r:embed="rId2"/>
          <a:srcRect/>
          <a:stretch>
            <a:fillRect/>
          </a:stretch>
        </p:blipFill>
        <p:spPr bwMode="auto">
          <a:xfrm>
            <a:off x="0" y="0"/>
            <a:ext cx="942975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Documents and Settings\Dell\Escritorio\bola-de-fuego-en-yucatan-mc3a9xico-5-mn2-ind.jpg"/>
          <p:cNvPicPr>
            <a:picLocks noChangeAspect="1" noChangeArrowheads="1"/>
          </p:cNvPicPr>
          <p:nvPr/>
        </p:nvPicPr>
        <p:blipFill>
          <a:blip r:embed="rId2"/>
          <a:srcRect/>
          <a:stretch>
            <a:fillRect/>
          </a:stretch>
        </p:blipFill>
        <p:spPr bwMode="auto">
          <a:xfrm>
            <a:off x="0" y="0"/>
            <a:ext cx="91725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imagesCA8IX8A7.jpg"/>
          <p:cNvPicPr>
            <a:picLocks noChangeAspect="1" noChangeArrowheads="1"/>
          </p:cNvPicPr>
          <p:nvPr/>
        </p:nvPicPr>
        <p:blipFill>
          <a:blip r:embed="rId2"/>
          <a:srcRect/>
          <a:stretch>
            <a:fillRect/>
          </a:stretch>
        </p:blipFill>
        <p:spPr bwMode="auto">
          <a:xfrm>
            <a:off x="785813" y="857250"/>
            <a:ext cx="7119937" cy="534035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C:\Documents and Settings\Dell\Escritorio\bola-de-fuego-en-yucatan-mc3a9xico-2-mn2-ind.jpg"/>
          <p:cNvPicPr>
            <a:picLocks noChangeAspect="1" noChangeArrowheads="1"/>
          </p:cNvPicPr>
          <p:nvPr/>
        </p:nvPicPr>
        <p:blipFill>
          <a:blip r:embed="rId2"/>
          <a:srcRect/>
          <a:stretch>
            <a:fillRect/>
          </a:stretch>
        </p:blipFill>
        <p:spPr bwMode="auto">
          <a:xfrm>
            <a:off x="-442913" y="0"/>
            <a:ext cx="9586913"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C:\Documents and Settings\Dell\Escritorio\bola-de-fuego-en-yucatan-mc3a9xico-7-mn2-ind.jpg"/>
          <p:cNvPicPr>
            <a:picLocks noChangeAspect="1" noChangeArrowheads="1"/>
          </p:cNvPicPr>
          <p:nvPr/>
        </p:nvPicPr>
        <p:blipFill>
          <a:blip r:embed="rId2"/>
          <a:srcRect/>
          <a:stretch>
            <a:fillRect/>
          </a:stretch>
        </p:blipFill>
        <p:spPr bwMode="auto">
          <a:xfrm>
            <a:off x="0" y="0"/>
            <a:ext cx="913288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Documents and Settings\Dell\Escritorio\delta-rocket-pressurant-tank.jpg"/>
          <p:cNvPicPr>
            <a:picLocks noChangeAspect="1" noChangeArrowheads="1"/>
          </p:cNvPicPr>
          <p:nvPr/>
        </p:nvPicPr>
        <p:blipFill>
          <a:blip r:embed="rId2"/>
          <a:srcRect/>
          <a:stretch>
            <a:fillRect/>
          </a:stretch>
        </p:blipFill>
        <p:spPr bwMode="auto">
          <a:xfrm>
            <a:off x="-736600" y="-142875"/>
            <a:ext cx="10318750" cy="7000875"/>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C:\Documents and Settings\Dell\Escritorio\basura_espacial.jpg"/>
          <p:cNvPicPr>
            <a:picLocks noChangeAspect="1" noChangeArrowheads="1"/>
          </p:cNvPicPr>
          <p:nvPr/>
        </p:nvPicPr>
        <p:blipFill>
          <a:blip r:embed="rId2"/>
          <a:srcRect/>
          <a:stretch>
            <a:fillRect/>
          </a:stretch>
        </p:blipFill>
        <p:spPr bwMode="auto">
          <a:xfrm>
            <a:off x="0" y="0"/>
            <a:ext cx="92360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desecho-espacial005.jpg"/>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chatarreros8.jpg"/>
          <p:cNvPicPr>
            <a:picLocks noChangeAspect="1" noChangeArrowheads="1"/>
          </p:cNvPicPr>
          <p:nvPr/>
        </p:nvPicPr>
        <p:blipFill>
          <a:blip r:embed="rId2"/>
          <a:srcRect/>
          <a:stretch>
            <a:fillRect/>
          </a:stretch>
        </p:blipFill>
        <p:spPr bwMode="auto">
          <a:xfrm>
            <a:off x="-609600" y="0"/>
            <a:ext cx="9753600" cy="7000875"/>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Dell\Escritorio\tumblr_l9kzkwnfLu1qzn60e.jpg"/>
          <p:cNvPicPr>
            <a:picLocks noChangeAspect="1" noChangeArrowheads="1"/>
          </p:cNvPicPr>
          <p:nvPr/>
        </p:nvPicPr>
        <p:blipFill>
          <a:blip r:embed="rId2"/>
          <a:srcRect/>
          <a:stretch>
            <a:fillRect/>
          </a:stretch>
        </p:blipFill>
        <p:spPr bwMode="auto">
          <a:xfrm>
            <a:off x="0" y="0"/>
            <a:ext cx="9167813"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Dell\Escritorio\chatarreros7.jpg"/>
          <p:cNvPicPr>
            <a:picLocks noChangeAspect="1" noChangeArrowheads="1"/>
          </p:cNvPicPr>
          <p:nvPr/>
        </p:nvPicPr>
        <p:blipFill>
          <a:blip r:embed="rId2"/>
          <a:srcRect/>
          <a:stretch>
            <a:fillRect/>
          </a:stretch>
        </p:blipFill>
        <p:spPr bwMode="auto">
          <a:xfrm>
            <a:off x="0" y="0"/>
            <a:ext cx="92868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Dell\Escritorio\94fc0d383400x600_jpg.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C:\Documents and Settings\Dell\Escritorio\image17.png"/>
          <p:cNvPicPr>
            <a:picLocks noChangeAspect="1" noChangeArrowheads="1"/>
          </p:cNvPicPr>
          <p:nvPr/>
        </p:nvPicPr>
        <p:blipFill>
          <a:blip r:embed="rId2"/>
          <a:srcRect/>
          <a:stretch>
            <a:fillRect/>
          </a:stretch>
        </p:blipFill>
        <p:spPr bwMode="auto">
          <a:xfrm>
            <a:off x="-285750" y="0"/>
            <a:ext cx="942975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C:\Documents and Settings\Dell\Escritorio\windowslivewriterbasureroespacial-113b4sj44.jpg"/>
          <p:cNvPicPr>
            <a:picLocks noChangeAspect="1" noChangeArrowheads="1"/>
          </p:cNvPicPr>
          <p:nvPr/>
        </p:nvPicPr>
        <p:blipFill>
          <a:blip r:embed="rId2"/>
          <a:srcRect/>
          <a:stretch>
            <a:fillRect/>
          </a:stretch>
        </p:blipFill>
        <p:spPr bwMode="auto">
          <a:xfrm>
            <a:off x="0" y="0"/>
            <a:ext cx="93376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C:\Documents and Settings\Dell\Escritorio\meteoro.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357222" y="1214422"/>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83972"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83973"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83974"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83975"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83976" name="Picture 2" descr="CARA"/>
          <p:cNvPicPr>
            <a:picLocks noChangeAspect="1" noChangeArrowheads="1"/>
          </p:cNvPicPr>
          <p:nvPr/>
        </p:nvPicPr>
        <p:blipFill>
          <a:blip r:embed="rId4"/>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4000" decel="100000"/>
                                        <p:tgtEl>
                                          <p:spTgt spid="6"/>
                                        </p:tgtEl>
                                      </p:cBhvr>
                                    </p:animEffect>
                                    <p:anim calcmode="lin" valueType="num">
                                      <p:cBhvr>
                                        <p:cTn id="8" dur="4000" decel="100000" fill="hold"/>
                                        <p:tgtEl>
                                          <p:spTgt spid="6"/>
                                        </p:tgtEl>
                                        <p:attrNameLst>
                                          <p:attrName>style.rotation</p:attrName>
                                        </p:attrNameLst>
                                      </p:cBhvr>
                                      <p:tavLst>
                                        <p:tav tm="0">
                                          <p:val>
                                            <p:fltVal val="-90"/>
                                          </p:val>
                                        </p:tav>
                                        <p:tav tm="100000">
                                          <p:val>
                                            <p:fltVal val="0"/>
                                          </p:val>
                                        </p:tav>
                                      </p:tavLst>
                                    </p:anim>
                                    <p:anim calcmode="lin" valueType="num">
                                      <p:cBhvr>
                                        <p:cTn id="9" dur="4000" decel="100000" fill="hold"/>
                                        <p:tgtEl>
                                          <p:spTgt spid="6"/>
                                        </p:tgtEl>
                                        <p:attrNameLst>
                                          <p:attrName>ppt_x</p:attrName>
                                        </p:attrNameLst>
                                      </p:cBhvr>
                                      <p:tavLst>
                                        <p:tav tm="0">
                                          <p:val>
                                            <p:strVal val="#ppt_x+0.4"/>
                                          </p:val>
                                        </p:tav>
                                        <p:tav tm="100000">
                                          <p:val>
                                            <p:strVal val="#ppt_x-0.05"/>
                                          </p:val>
                                        </p:tav>
                                      </p:tavLst>
                                    </p:anim>
                                    <p:anim calcmode="lin" valueType="num">
                                      <p:cBhvr>
                                        <p:cTn id="10" dur="4000" decel="100000" fill="hold"/>
                                        <p:tgtEl>
                                          <p:spTgt spid="6"/>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6"/>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STAMOS A SALV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ESTAMOS A SALVO.pptx</Template>
  <TotalTime>19</TotalTime>
  <Words>787</Words>
  <Application>Microsoft Office PowerPoint</Application>
  <PresentationFormat>Presentación en pantalla (4:3)</PresentationFormat>
  <Paragraphs>64</Paragraphs>
  <Slides>81</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81</vt:i4>
      </vt:variant>
    </vt:vector>
  </HeadingPairs>
  <TitlesOfParts>
    <vt:vector size="88" baseType="lpstr">
      <vt:lpstr>Arial</vt:lpstr>
      <vt:lpstr>Calibri</vt:lpstr>
      <vt:lpstr>Franklin Gothic Medium Cond</vt:lpstr>
      <vt:lpstr>Matura MT Script Capitals</vt:lpstr>
      <vt:lpstr>Tw Cen MT Condensed Extra Bold</vt:lpstr>
      <vt:lpstr>ESTAMOS A SALVO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2014-03-03T09:09:45Z</dcterms:created>
  <dcterms:modified xsi:type="dcterms:W3CDTF">2014-03-03T09:28:52Z</dcterms:modified>
</cp:coreProperties>
</file>