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56"/>
  </p:notesMasterIdLst>
  <p:sldIdLst>
    <p:sldId id="351" r:id="rId3"/>
    <p:sldId id="353" r:id="rId4"/>
    <p:sldId id="404" r:id="rId5"/>
    <p:sldId id="361" r:id="rId6"/>
    <p:sldId id="355" r:id="rId7"/>
    <p:sldId id="406" r:id="rId8"/>
    <p:sldId id="400" r:id="rId9"/>
    <p:sldId id="399" r:id="rId10"/>
    <p:sldId id="407" r:id="rId11"/>
    <p:sldId id="365" r:id="rId12"/>
    <p:sldId id="408" r:id="rId13"/>
    <p:sldId id="356" r:id="rId14"/>
    <p:sldId id="374" r:id="rId15"/>
    <p:sldId id="354" r:id="rId16"/>
    <p:sldId id="401" r:id="rId17"/>
    <p:sldId id="389" r:id="rId18"/>
    <p:sldId id="363" r:id="rId19"/>
    <p:sldId id="362" r:id="rId20"/>
    <p:sldId id="373" r:id="rId21"/>
    <p:sldId id="364" r:id="rId22"/>
    <p:sldId id="366" r:id="rId23"/>
    <p:sldId id="376" r:id="rId24"/>
    <p:sldId id="368" r:id="rId25"/>
    <p:sldId id="358" r:id="rId26"/>
    <p:sldId id="369" r:id="rId27"/>
    <p:sldId id="370" r:id="rId28"/>
    <p:sldId id="371" r:id="rId29"/>
    <p:sldId id="375" r:id="rId30"/>
    <p:sldId id="398" r:id="rId31"/>
    <p:sldId id="379" r:id="rId32"/>
    <p:sldId id="380" r:id="rId33"/>
    <p:sldId id="381" r:id="rId34"/>
    <p:sldId id="382" r:id="rId35"/>
    <p:sldId id="383" r:id="rId36"/>
    <p:sldId id="384" r:id="rId37"/>
    <p:sldId id="390" r:id="rId38"/>
    <p:sldId id="392" r:id="rId39"/>
    <p:sldId id="391" r:id="rId40"/>
    <p:sldId id="393" r:id="rId41"/>
    <p:sldId id="395" r:id="rId42"/>
    <p:sldId id="396" r:id="rId43"/>
    <p:sldId id="405" r:id="rId44"/>
    <p:sldId id="377" r:id="rId45"/>
    <p:sldId id="378" r:id="rId46"/>
    <p:sldId id="372" r:id="rId47"/>
    <p:sldId id="388" r:id="rId48"/>
    <p:sldId id="386" r:id="rId49"/>
    <p:sldId id="387" r:id="rId50"/>
    <p:sldId id="394" r:id="rId51"/>
    <p:sldId id="402" r:id="rId52"/>
    <p:sldId id="409" r:id="rId53"/>
    <p:sldId id="352" r:id="rId54"/>
    <p:sldId id="410" r:id="rId55"/>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AR7ZFOv1JXyl20BGuftQ==" hashData="LsFmY+c/vkz+c4AuUNnFs5bj7E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45" autoAdjust="0"/>
    <p:restoredTop sz="94664" autoAdjust="0"/>
  </p:normalViewPr>
  <p:slideViewPr>
    <p:cSldViewPr>
      <p:cViewPr varScale="1">
        <p:scale>
          <a:sx n="33" d="100"/>
          <a:sy n="33" d="100"/>
        </p:scale>
        <p:origin x="-510" y="-96"/>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6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6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6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6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6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6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6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6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6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6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6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E591D45-753E-4DB3-8ABB-D650683109E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Bar/>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248EECEF-CA93-4DCC-A4D1-250AAFEED11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9.gif"/><Relationship Id="rId4" Type="http://schemas.openxmlformats.org/officeDocument/2006/relationships/image" Target="../media/image4.gif"/></Relationships>
</file>

<file path=ppt/slides/_rels/slide5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26960_1395870452169_2777822_n.jpg"/>
          <p:cNvPicPr>
            <a:picLocks noChangeAspect="1" noChangeArrowheads="1"/>
          </p:cNvPicPr>
          <p:nvPr/>
        </p:nvPicPr>
        <p:blipFill>
          <a:blip r:embed="rId3" cstate="print"/>
          <a:srcRect/>
          <a:stretch>
            <a:fillRect/>
          </a:stretch>
        </p:blipFill>
        <p:spPr bwMode="auto">
          <a:xfrm>
            <a:off x="0" y="0"/>
            <a:ext cx="23774400" cy="1472247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print"/>
          <a:srcRect/>
          <a:stretch>
            <a:fillRect/>
          </a:stretch>
        </p:blipFill>
        <p:spPr bwMode="auto">
          <a:xfrm>
            <a:off x="1242938" y="11718955"/>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3886144" y="12719087"/>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6"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0" y="14562138"/>
            <a:ext cx="23774400" cy="160337"/>
          </a:xfrm>
          <a:prstGeom prst="rect">
            <a:avLst/>
          </a:prstGeom>
          <a:noFill/>
          <a:ln w="9525">
            <a:noFill/>
            <a:miter lim="800000"/>
            <a:headEnd/>
            <a:tailEnd/>
          </a:ln>
        </p:spPr>
      </p:pic>
      <p:pic>
        <p:nvPicPr>
          <p:cNvPr id="155656" name="Picture 8"/>
          <p:cNvPicPr>
            <a:picLocks noChangeAspect="1" noChangeArrowheads="1"/>
          </p:cNvPicPr>
          <p:nvPr/>
        </p:nvPicPr>
        <p:blipFill>
          <a:blip r:embed="rId7" cstate="print"/>
          <a:srcRect/>
          <a:stretch>
            <a:fillRect/>
          </a:stretch>
        </p:blipFill>
        <p:spPr bwMode="auto">
          <a:xfrm>
            <a:off x="1314376" y="860379"/>
            <a:ext cx="2665412" cy="1554163"/>
          </a:xfrm>
          <a:prstGeom prst="rect">
            <a:avLst/>
          </a:prstGeom>
          <a:noFill/>
          <a:ln w="9525">
            <a:noFill/>
            <a:round/>
            <a:headEnd/>
            <a:tailEnd/>
          </a:ln>
          <a:effectLst/>
        </p:spPr>
      </p:pic>
      <p:sp>
        <p:nvSpPr>
          <p:cNvPr id="155658" name="WordArt 5"/>
          <p:cNvSpPr>
            <a:spLocks noChangeArrowheads="1" noChangeShapeType="1" noTextEdit="1"/>
          </p:cNvSpPr>
          <p:nvPr/>
        </p:nvSpPr>
        <p:spPr bwMode="auto">
          <a:xfrm>
            <a:off x="11455153" y="931817"/>
            <a:ext cx="10719120" cy="5214974"/>
          </a:xfrm>
          <a:prstGeom prst="rect">
            <a:avLst/>
          </a:prstGeom>
        </p:spPr>
        <p:txBody>
          <a:bodyPr wrap="none" fromWordArt="1">
            <a:prstTxWarp prst="textPlain">
              <a:avLst>
                <a:gd name="adj" fmla="val 50000"/>
              </a:avLst>
            </a:prstTxWarp>
          </a:bodyPr>
          <a:lstStyle/>
          <a:p>
            <a:pPr algn="ctr"/>
            <a:r>
              <a:rPr lang="es-ES" sz="4000" b="1" i="1" kern="10" dirty="0" smtClean="0">
                <a:ln w="25400">
                  <a:solidFill>
                    <a:srgbClr val="EBEF39"/>
                  </a:solidFill>
                  <a:round/>
                  <a:headEnd/>
                  <a:tailEnd/>
                </a:ln>
                <a:solidFill>
                  <a:srgbClr val="E31C07"/>
                </a:solidFill>
                <a:latin typeface="Rockwell Extra Bold" pitchFamily="18" charset="0"/>
                <a:cs typeface="Times New Roman"/>
              </a:rPr>
              <a:t>¿ESTA  HUECA</a:t>
            </a:r>
          </a:p>
          <a:p>
            <a:pPr algn="ctr"/>
            <a:r>
              <a:rPr lang="es-ES" sz="4000" b="1" i="1" kern="10" dirty="0" smtClean="0">
                <a:ln w="25400">
                  <a:solidFill>
                    <a:srgbClr val="EBEF39"/>
                  </a:solidFill>
                  <a:round/>
                  <a:headEnd/>
                  <a:tailEnd/>
                </a:ln>
                <a:solidFill>
                  <a:srgbClr val="E31C07"/>
                </a:solidFill>
                <a:latin typeface="Rockwell Extra Bold" pitchFamily="18" charset="0"/>
                <a:cs typeface="Times New Roman"/>
              </a:rPr>
              <a:t> LA  TIERRA?</a:t>
            </a:r>
            <a:endParaRPr lang="es-ES" sz="4000" b="1" i="1" kern="10" dirty="0">
              <a:ln w="25400">
                <a:solidFill>
                  <a:srgbClr val="EBEF39"/>
                </a:solidFill>
                <a:round/>
                <a:headEnd/>
                <a:tailEnd/>
              </a:ln>
              <a:solidFill>
                <a:srgbClr val="E31C07"/>
              </a:solidFill>
              <a:latin typeface="Rockwell Extra Bold" pitchFamily="18" charset="0"/>
              <a:cs typeface="Times New Roman"/>
            </a:endParaRPr>
          </a:p>
        </p:txBody>
      </p:sp>
    </p:spTree>
  </p:cSld>
  <p:clrMapOvr>
    <a:masterClrMapping/>
  </p:clrMapOvr>
  <p:transition spd="slow" advTm="11000">
    <p:randomBar/>
    <p:sndAc>
      <p:stSnd loop="1">
        <p:snd r:embed="rId2" name="Banda-Sonora-La-guerra-de-las-galaxias-Principa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55658"/>
                                        </p:tgtEl>
                                        <p:attrNameLst>
                                          <p:attrName>style.visibility</p:attrName>
                                        </p:attrNameLst>
                                      </p:cBhvr>
                                      <p:to>
                                        <p:strVal val="visible"/>
                                      </p:to>
                                    </p:set>
                                    <p:anim calcmode="lin" valueType="num">
                                      <p:cBhvr additive="base">
                                        <p:cTn id="7" dur="5000" fill="hold"/>
                                        <p:tgtEl>
                                          <p:spTgt spid="155658"/>
                                        </p:tgtEl>
                                        <p:attrNameLst>
                                          <p:attrName>ppt_x</p:attrName>
                                        </p:attrNameLst>
                                      </p:cBhvr>
                                      <p:tavLst>
                                        <p:tav tm="0">
                                          <p:val>
                                            <p:strVal val="#ppt_x"/>
                                          </p:val>
                                        </p:tav>
                                        <p:tav tm="100000">
                                          <p:val>
                                            <p:strVal val="#ppt_x"/>
                                          </p:val>
                                        </p:tav>
                                      </p:tavLst>
                                    </p:anim>
                                    <p:anim calcmode="lin" valueType="num">
                                      <p:cBhvr additive="base">
                                        <p:cTn id="8" dur="5000" fill="hold"/>
                                        <p:tgtEl>
                                          <p:spTgt spid="155658"/>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5000" fill="hold"/>
                                        <p:tgtEl>
                                          <p:spTgt spid="1556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animBg="1"/>
      <p:bldP spid="15565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2050" name="3 Rectángulo"/>
          <p:cNvSpPr>
            <a:spLocks noChangeArrowheads="1"/>
          </p:cNvSpPr>
          <p:nvPr/>
        </p:nvSpPr>
        <p:spPr bwMode="auto">
          <a:xfrm>
            <a:off x="2228851" y="3220543"/>
            <a:ext cx="19130964" cy="8523358"/>
          </a:xfrm>
          <a:prstGeom prst="rect">
            <a:avLst/>
          </a:prstGeom>
          <a:noFill/>
          <a:ln w="9525">
            <a:noFill/>
            <a:miter lim="800000"/>
            <a:headEnd/>
            <a:tailEnd/>
          </a:ln>
        </p:spPr>
        <p:txBody>
          <a:bodyPr lIns="219977" tIns="109989" rIns="219977" bIns="109989">
            <a:spAutoFit/>
          </a:bodyPr>
          <a:lstStyle/>
          <a:p>
            <a:r>
              <a:rPr lang="es-ES" sz="8700" b="1" i="1" dirty="0" smtClean="0">
                <a:latin typeface="Calibri" pitchFamily="34" charset="0"/>
              </a:rPr>
              <a:t>¿Está hueca la Tierra? </a:t>
            </a:r>
            <a:r>
              <a:rPr lang="es-ES" sz="8700" b="1" i="1" dirty="0">
                <a:latin typeface="Calibri" pitchFamily="34" charset="0"/>
              </a:rPr>
              <a:t>una teoría que no es para nada nueva, sin embargo, desconocida e igualmente chocante para quienes hemos creído desde siempre que vivimos en un planeta macizo como nos enseñaron en la escuela.</a:t>
            </a:r>
          </a:p>
        </p:txBody>
      </p:sp>
      <p:pic>
        <p:nvPicPr>
          <p:cNvPr id="4" name="Picture 4" descr="pc12"/>
          <p:cNvPicPr>
            <a:picLocks noChangeAspect="1" noChangeArrowheads="1" noCrop="1"/>
          </p:cNvPicPr>
          <p:nvPr/>
        </p:nvPicPr>
        <p:blipFill>
          <a:blip r:embed="rId3" cstate="print"/>
          <a:srcRect/>
          <a:stretch>
            <a:fillRect/>
          </a:stretch>
        </p:blipFill>
        <p:spPr bwMode="auto">
          <a:xfrm>
            <a:off x="814310" y="12356994"/>
            <a:ext cx="2928958" cy="2365481"/>
          </a:xfrm>
          <a:prstGeom prst="rect">
            <a:avLst/>
          </a:prstGeom>
          <a:noFill/>
          <a:ln w="9525">
            <a:noFill/>
            <a:miter lim="800000"/>
            <a:headEnd/>
            <a:tailEnd/>
          </a:ln>
        </p:spPr>
      </p:pic>
    </p:spTree>
  </p:cSld>
  <p:clrMapOvr>
    <a:masterClrMapping/>
  </p:clrMapOvr>
  <p:transition spd="slow" advTm="1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26960_1395870452169_2777822_n.jpg"/>
          <p:cNvPicPr>
            <a:picLocks noChangeAspect="1" noChangeArrowheads="1"/>
          </p:cNvPicPr>
          <p:nvPr/>
        </p:nvPicPr>
        <p:blipFill>
          <a:blip r:embed="rId2" cstate="print"/>
          <a:srcRect/>
          <a:stretch>
            <a:fillRect/>
          </a:stretch>
        </p:blipFill>
        <p:spPr bwMode="auto">
          <a:xfrm>
            <a:off x="1" y="0"/>
            <a:ext cx="24426545"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C:\Documents and Settings\Dell\Escritorio\images.jpg"/>
          <p:cNvPicPr>
            <a:picLocks noChangeAspect="1" noChangeArrowheads="1"/>
          </p:cNvPicPr>
          <p:nvPr/>
        </p:nvPicPr>
        <p:blipFill>
          <a:blip r:embed="rId2" cstate="print"/>
          <a:srcRect/>
          <a:stretch>
            <a:fillRect/>
          </a:stretch>
        </p:blipFill>
        <p:spPr bwMode="auto">
          <a:xfrm>
            <a:off x="0" y="0"/>
            <a:ext cx="2412111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4098" name="1 Rectángulo"/>
          <p:cNvSpPr>
            <a:spLocks noChangeArrowheads="1"/>
          </p:cNvSpPr>
          <p:nvPr/>
        </p:nvSpPr>
        <p:spPr bwMode="auto">
          <a:xfrm>
            <a:off x="2385946" y="12715245"/>
            <a:ext cx="19145384" cy="2007230"/>
          </a:xfrm>
          <a:prstGeom prst="rect">
            <a:avLst/>
          </a:prstGeom>
          <a:noFill/>
          <a:ln w="9525">
            <a:noFill/>
            <a:miter lim="800000"/>
            <a:headEnd/>
            <a:tailEnd/>
          </a:ln>
        </p:spPr>
        <p:txBody>
          <a:bodyPr wrap="square" lIns="219977" tIns="109989" rIns="219977" bIns="109989">
            <a:spAutoFit/>
          </a:bodyPr>
          <a:lstStyle/>
          <a:p>
            <a:pPr algn="ctr"/>
            <a:r>
              <a:rPr lang="es-ES" sz="5800" b="1" i="1" dirty="0">
                <a:latin typeface="Arial Black" pitchFamily="34" charset="0"/>
              </a:rPr>
              <a:t>EL KILIMANJARO Y EL POPOCATEPETL BOCAS DE INGRESO A LA TIERRA HUECA? </a:t>
            </a:r>
          </a:p>
        </p:txBody>
      </p:sp>
      <p:pic>
        <p:nvPicPr>
          <p:cNvPr id="4099" name="Picture 3" descr="C:\Documents and Settings\Dell\Escritorio\untitled.bmp"/>
          <p:cNvPicPr>
            <a:picLocks noChangeAspect="1" noChangeArrowheads="1"/>
          </p:cNvPicPr>
          <p:nvPr/>
        </p:nvPicPr>
        <p:blipFill>
          <a:blip r:embed="rId3" cstate="print"/>
          <a:srcRect/>
          <a:stretch>
            <a:fillRect/>
          </a:stretch>
        </p:blipFill>
        <p:spPr bwMode="auto">
          <a:xfrm>
            <a:off x="0" y="1"/>
            <a:ext cx="23939500" cy="12219020"/>
          </a:xfrm>
          <a:prstGeom prst="rect">
            <a:avLst/>
          </a:prstGeom>
          <a:noFill/>
          <a:ln w="9525">
            <a:noFill/>
            <a:miter lim="800000"/>
            <a:headEnd/>
            <a:tailEnd/>
          </a:ln>
        </p:spPr>
      </p:pic>
    </p:spTree>
  </p:cSld>
  <p:clrMapOvr>
    <a:masterClrMapping/>
  </p:clrMapOvr>
  <p:transition spd="slow" advTm="1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images.jpg"/>
          <p:cNvPicPr>
            <a:picLocks noChangeAspect="1" noChangeArrowheads="1"/>
          </p:cNvPicPr>
          <p:nvPr/>
        </p:nvPicPr>
        <p:blipFill>
          <a:blip r:embed="rId2" cstate="print"/>
          <a:srcRect/>
          <a:stretch>
            <a:fillRect/>
          </a:stretch>
        </p:blipFill>
        <p:spPr bwMode="auto">
          <a:xfrm>
            <a:off x="0" y="0"/>
            <a:ext cx="2372487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hole1.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Agujero-en-Guatemala.jpg"/>
          <p:cNvPicPr>
            <a:picLocks noChangeAspect="1" noChangeArrowheads="1"/>
          </p:cNvPicPr>
          <p:nvPr/>
        </p:nvPicPr>
        <p:blipFill>
          <a:blip r:embed="rId2" cstate="print"/>
          <a:srcRect/>
          <a:stretch>
            <a:fillRect/>
          </a:stretch>
        </p:blipFill>
        <p:spPr bwMode="auto">
          <a:xfrm>
            <a:off x="1" y="0"/>
            <a:ext cx="2398490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agujeros terrestres.jpg"/>
          <p:cNvPicPr>
            <a:picLocks noChangeAspect="1" noChangeArrowheads="1"/>
          </p:cNvPicPr>
          <p:nvPr/>
        </p:nvPicPr>
        <p:blipFill>
          <a:blip r:embed="rId2" cstate="print"/>
          <a:srcRect/>
          <a:stretch>
            <a:fillRect/>
          </a:stretch>
        </p:blipFill>
        <p:spPr bwMode="auto">
          <a:xfrm>
            <a:off x="1" y="0"/>
            <a:ext cx="2395188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14338" name="2 Rectángulo"/>
          <p:cNvSpPr>
            <a:spLocks noChangeArrowheads="1"/>
          </p:cNvSpPr>
          <p:nvPr/>
        </p:nvSpPr>
        <p:spPr bwMode="auto">
          <a:xfrm>
            <a:off x="1814442" y="1717635"/>
            <a:ext cx="10458440" cy="3299892"/>
          </a:xfrm>
          <a:prstGeom prst="rect">
            <a:avLst/>
          </a:prstGeom>
          <a:noFill/>
          <a:ln w="9525">
            <a:noFill/>
            <a:miter lim="800000"/>
            <a:headEnd/>
            <a:tailEnd/>
          </a:ln>
        </p:spPr>
        <p:txBody>
          <a:bodyPr wrap="square" lIns="219977" tIns="109989" rIns="219977" bIns="109989">
            <a:spAutoFit/>
          </a:bodyPr>
          <a:lstStyle/>
          <a:p>
            <a:r>
              <a:rPr lang="es-ES" sz="4000" b="1" i="1" dirty="0">
                <a:latin typeface="Arial Black" pitchFamily="34" charset="0"/>
              </a:rPr>
              <a:t>UNOS MINEROS ENCONTRARON UN AGUJERO PERFECTO  EN NORUEGA EL AGUJERO PERFECTO DE VOLDA HALLADO EN UNA MONTAÑA  </a:t>
            </a:r>
            <a:r>
              <a:rPr lang="es-ES" sz="4000" dirty="0">
                <a:latin typeface="Calibri" pitchFamily="34" charset="0"/>
              </a:rPr>
              <a:t> </a:t>
            </a:r>
          </a:p>
        </p:txBody>
      </p:sp>
      <p:sp>
        <p:nvSpPr>
          <p:cNvPr id="14339" name="3 Rectángulo"/>
          <p:cNvSpPr>
            <a:spLocks noChangeArrowheads="1"/>
          </p:cNvSpPr>
          <p:nvPr/>
        </p:nvSpPr>
        <p:spPr bwMode="auto">
          <a:xfrm>
            <a:off x="1457252" y="9575815"/>
            <a:ext cx="21288524" cy="3915445"/>
          </a:xfrm>
          <a:prstGeom prst="rect">
            <a:avLst/>
          </a:prstGeom>
          <a:noFill/>
          <a:ln w="9525">
            <a:noFill/>
            <a:miter lim="800000"/>
            <a:headEnd/>
            <a:tailEnd/>
          </a:ln>
        </p:spPr>
        <p:txBody>
          <a:bodyPr wrap="square" lIns="219977" tIns="109989" rIns="219977" bIns="109989">
            <a:spAutoFit/>
          </a:bodyPr>
          <a:lstStyle/>
          <a:p>
            <a:r>
              <a:rPr lang="es-ES" sz="4800" b="1" i="1" dirty="0" smtClean="0">
                <a:latin typeface="Arial Black" pitchFamily="34" charset="0"/>
              </a:rPr>
              <a:t>Tiene unos 7 centímetros y se encontró en profundidad  y no tiene ninguna lógica como Martillo de Texas de más de 500 millones de años. Esto prueba que bajo Tierra siempre se ocultó una conspiración ancestral de tecnología secreta, seres desconocidos y ciudades ocultas.</a:t>
            </a:r>
            <a:endParaRPr lang="es-ES" sz="4800" b="1" i="1" dirty="0">
              <a:latin typeface="Arial Black" pitchFamily="34" charset="0"/>
            </a:endParaRPr>
          </a:p>
        </p:txBody>
      </p:sp>
      <p:pic>
        <p:nvPicPr>
          <p:cNvPr id="14340" name="Picture 3" descr="http://esencia21.files.wordpress.com/2009/09/agujero.jpg%3Fw%3D620"/>
          <p:cNvPicPr>
            <a:picLocks noChangeAspect="1" noChangeArrowheads="1"/>
          </p:cNvPicPr>
          <p:nvPr/>
        </p:nvPicPr>
        <p:blipFill>
          <a:blip r:embed="rId3" cstate="print"/>
          <a:srcRect/>
          <a:stretch>
            <a:fillRect/>
          </a:stretch>
        </p:blipFill>
        <p:spPr bwMode="auto">
          <a:xfrm>
            <a:off x="12601580" y="1717635"/>
            <a:ext cx="9686972" cy="6195708"/>
          </a:xfrm>
          <a:prstGeom prst="rect">
            <a:avLst/>
          </a:prstGeom>
          <a:noFill/>
          <a:ln w="9525">
            <a:noFill/>
            <a:miter lim="800000"/>
            <a:headEnd/>
            <a:tailEnd/>
          </a:ln>
        </p:spPr>
      </p:pic>
    </p:spTree>
  </p:cSld>
  <p:clrMapOvr>
    <a:masterClrMapping/>
  </p:clrMapOvr>
  <p:transition spd="slow" advTm="3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agujero.jpg"/>
          <p:cNvPicPr>
            <a:picLocks noChangeAspect="1" noChangeArrowheads="1"/>
          </p:cNvPicPr>
          <p:nvPr/>
        </p:nvPicPr>
        <p:blipFill>
          <a:blip r:embed="rId2" cstate="print"/>
          <a:srcRect/>
          <a:stretch>
            <a:fillRect/>
          </a:stretch>
        </p:blipFill>
        <p:spPr bwMode="auto">
          <a:xfrm>
            <a:off x="1" y="0"/>
            <a:ext cx="2421604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C:\Documents and Settings\Dell\Escritorio\cnt477181_h348_w619_aNoChange_captan-imagenes-de-un-supuesto-ovni-en-volcan-mexicano.jpg"/>
          <p:cNvPicPr>
            <a:picLocks noChangeAspect="1" noChangeArrowheads="1"/>
          </p:cNvPicPr>
          <p:nvPr/>
        </p:nvPicPr>
        <p:blipFill>
          <a:blip r:embed="rId2" cstate="print"/>
          <a:srcRect/>
          <a:stretch>
            <a:fillRect/>
          </a:stretch>
        </p:blipFill>
        <p:spPr bwMode="auto">
          <a:xfrm>
            <a:off x="1" y="0"/>
            <a:ext cx="2378678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23554" name="1 Rectángulo"/>
          <p:cNvSpPr>
            <a:spLocks noChangeArrowheads="1"/>
          </p:cNvSpPr>
          <p:nvPr/>
        </p:nvSpPr>
        <p:spPr bwMode="auto">
          <a:xfrm>
            <a:off x="1385814" y="10406920"/>
            <a:ext cx="20959826" cy="4315555"/>
          </a:xfrm>
          <a:prstGeom prst="rect">
            <a:avLst/>
          </a:prstGeom>
          <a:noFill/>
          <a:ln w="9525">
            <a:noFill/>
            <a:miter lim="800000"/>
            <a:headEnd/>
            <a:tailEnd/>
          </a:ln>
        </p:spPr>
        <p:txBody>
          <a:bodyPr wrap="square" lIns="219977" tIns="109989" rIns="219977" bIns="109989">
            <a:spAutoFit/>
          </a:bodyPr>
          <a:lstStyle/>
          <a:p>
            <a:r>
              <a:rPr lang="es-ES" sz="6000" b="1" i="1" dirty="0">
                <a:latin typeface="Arial Black" pitchFamily="34" charset="0"/>
              </a:rPr>
              <a:t>En esta imagen </a:t>
            </a:r>
            <a:r>
              <a:rPr lang="es-ES" sz="6000" b="1" i="1" dirty="0" smtClean="0">
                <a:latin typeface="Arial Black" pitchFamily="34" charset="0"/>
              </a:rPr>
              <a:t>podéis </a:t>
            </a:r>
            <a:r>
              <a:rPr lang="es-ES" sz="6000" b="1" i="1" dirty="0">
                <a:latin typeface="Arial Black" pitchFamily="34" charset="0"/>
              </a:rPr>
              <a:t>observar como en versiones anteriores del Google Earth </a:t>
            </a:r>
            <a:r>
              <a:rPr lang="es-ES" sz="6000" b="1" i="1" dirty="0" smtClean="0">
                <a:latin typeface="Arial Black" pitchFamily="34" charset="0"/>
              </a:rPr>
              <a:t>también </a:t>
            </a:r>
            <a:r>
              <a:rPr lang="es-ES" sz="6000" b="1" i="1" dirty="0">
                <a:latin typeface="Arial Black" pitchFamily="34" charset="0"/>
              </a:rPr>
              <a:t>encontramos un extraño circulo en el polo sur. </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 name="Picture 2" descr="C:\Documents and Settings\Dell\Escritorio\d3.jpg"/>
          <p:cNvPicPr>
            <a:picLocks noChangeAspect="1" noChangeArrowheads="1"/>
          </p:cNvPicPr>
          <p:nvPr/>
        </p:nvPicPr>
        <p:blipFill>
          <a:blip r:embed="rId3" cstate="print"/>
          <a:srcRect/>
          <a:stretch>
            <a:fillRect/>
          </a:stretch>
        </p:blipFill>
        <p:spPr bwMode="auto">
          <a:xfrm>
            <a:off x="1" y="1"/>
            <a:ext cx="23881715" cy="9504376"/>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maestroviejo.files.wordpress.com/2014/03/63ce7-innersunofhollowearth.jpg?w=500"/>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50178" name="Picture 2" descr="C:\Documents and Settings\Dell\Escritorio\tierra_hueca.jpg"/>
          <p:cNvPicPr>
            <a:picLocks noChangeAspect="1" noChangeArrowheads="1"/>
          </p:cNvPicPr>
          <p:nvPr/>
        </p:nvPicPr>
        <p:blipFill>
          <a:blip r:embed="rId3" cstate="print"/>
          <a:srcRect/>
          <a:stretch>
            <a:fillRect/>
          </a:stretch>
        </p:blipFill>
        <p:spPr bwMode="auto">
          <a:xfrm>
            <a:off x="2457384" y="0"/>
            <a:ext cx="18008284" cy="15335911"/>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38914" name="Picture 2" descr="C:\Documents and Settings\Dell\Escritorio\la-tierra-hueca-agartha.jpg"/>
          <p:cNvPicPr>
            <a:picLocks noChangeAspect="1" noChangeArrowheads="1"/>
          </p:cNvPicPr>
          <p:nvPr/>
        </p:nvPicPr>
        <p:blipFill>
          <a:blip r:embed="rId3" cstate="print"/>
          <a:srcRect/>
          <a:stretch>
            <a:fillRect/>
          </a:stretch>
        </p:blipFill>
        <p:spPr bwMode="auto">
          <a:xfrm>
            <a:off x="3343276" y="0"/>
            <a:ext cx="17376775"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12290" name="Picture 1" descr="C:\Documents and Settings\Dell\Escritorio\tierrahueca7.jpg"/>
          <p:cNvPicPr>
            <a:picLocks noChangeAspect="1" noChangeArrowheads="1"/>
          </p:cNvPicPr>
          <p:nvPr/>
        </p:nvPicPr>
        <p:blipFill>
          <a:blip r:embed="rId3" cstate="print"/>
          <a:srcRect/>
          <a:stretch>
            <a:fillRect/>
          </a:stretch>
        </p:blipFill>
        <p:spPr bwMode="auto">
          <a:xfrm>
            <a:off x="2742184" y="0"/>
            <a:ext cx="1669977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C:\Documents and Settings\Dell\Escritorio\tierra-hueca.jpg"/>
          <p:cNvPicPr>
            <a:picLocks noChangeAspect="1" noChangeArrowheads="1"/>
          </p:cNvPicPr>
          <p:nvPr/>
        </p:nvPicPr>
        <p:blipFill>
          <a:blip r:embed="rId2" cstate="print"/>
          <a:srcRect/>
          <a:stretch>
            <a:fillRect/>
          </a:stretch>
        </p:blipFill>
        <p:spPr bwMode="auto">
          <a:xfrm>
            <a:off x="1" y="0"/>
            <a:ext cx="2429859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La Asombrosa Teoria de la &quot;Tierra Hueca&quot;"/>
          <p:cNvPicPr>
            <a:picLocks noChangeAspect="1" noChangeArrowheads="1"/>
          </p:cNvPicPr>
          <p:nvPr/>
        </p:nvPicPr>
        <p:blipFill>
          <a:blip r:embed="rId2" cstate="print"/>
          <a:srcRect/>
          <a:stretch>
            <a:fillRect/>
          </a:stretch>
        </p:blipFill>
        <p:spPr bwMode="auto">
          <a:xfrm>
            <a:off x="1" y="-460079"/>
            <a:ext cx="24030305" cy="15642632"/>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C:\Documents and Settings\Dell\Escritorio\aperturapolar.jpg"/>
          <p:cNvPicPr>
            <a:picLocks noChangeAspect="1" noChangeArrowheads="1"/>
          </p:cNvPicPr>
          <p:nvPr/>
        </p:nvPicPr>
        <p:blipFill>
          <a:blip r:embed="rId2" cstate="print"/>
          <a:srcRect/>
          <a:stretch>
            <a:fillRect/>
          </a:stretch>
        </p:blipFill>
        <p:spPr bwMode="auto">
          <a:xfrm>
            <a:off x="1" y="0"/>
            <a:ext cx="23836314" cy="14722475"/>
          </a:xfrm>
          <a:prstGeom prst="rect">
            <a:avLst/>
          </a:prstGeom>
          <a:noFill/>
          <a:ln w="9525">
            <a:noFill/>
            <a:miter lim="800000"/>
            <a:headEnd/>
            <a:tailEnd/>
          </a:ln>
        </p:spPr>
      </p:pic>
      <p:sp>
        <p:nvSpPr>
          <p:cNvPr id="3" name="2 Rectángulo"/>
          <p:cNvSpPr/>
          <p:nvPr/>
        </p:nvSpPr>
        <p:spPr>
          <a:xfrm>
            <a:off x="9315432" y="11504641"/>
            <a:ext cx="11887200" cy="2739211"/>
          </a:xfrm>
          <a:prstGeom prst="rect">
            <a:avLst/>
          </a:prstGeom>
        </p:spPr>
        <p:txBody>
          <a:bodyPr>
            <a:spAutoFit/>
          </a:bodyPr>
          <a:lstStyle/>
          <a:p>
            <a:r>
              <a:rPr lang="es-ES" b="1" i="1" dirty="0" smtClean="0">
                <a:latin typeface="Arial Black" pitchFamily="34" charset="0"/>
              </a:rPr>
              <a:t>En esta imagen perteneciente al microsoft virtual earth se</a:t>
            </a:r>
          </a:p>
          <a:p>
            <a:r>
              <a:rPr lang="es-ES" b="1" i="1" dirty="0" smtClean="0">
                <a:latin typeface="Arial Black" pitchFamily="34" charset="0"/>
              </a:rPr>
              <a:t> puede observar un circulo blanco en el centro.</a:t>
            </a:r>
            <a:r>
              <a:rPr lang="es-ES" sz="3400" i="1" dirty="0" smtClean="0">
                <a:latin typeface="Arial Black" pitchFamily="34" charset="0"/>
              </a:rPr>
              <a:t> </a:t>
            </a:r>
            <a:endParaRPr lang="es-ES" i="1" dirty="0">
              <a:latin typeface="Arial Black" pitchFamily="34" charset="0"/>
            </a:endParaRPr>
          </a:p>
        </p:txBody>
      </p:sp>
    </p:spTree>
  </p:cSld>
  <p:clrMapOvr>
    <a:masterClrMapping/>
  </p:clrMapOvr>
  <p:transition spd="slow" advTm="19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15362" name="Rectangle 1"/>
          <p:cNvSpPr>
            <a:spLocks noChangeArrowheads="1"/>
          </p:cNvSpPr>
          <p:nvPr/>
        </p:nvSpPr>
        <p:spPr bwMode="auto">
          <a:xfrm>
            <a:off x="2028756" y="2932081"/>
            <a:ext cx="19545369" cy="10378753"/>
          </a:xfrm>
          <a:prstGeom prst="rect">
            <a:avLst/>
          </a:prstGeom>
          <a:noFill/>
          <a:ln w="9525">
            <a:noFill/>
            <a:miter lim="800000"/>
            <a:headEnd/>
            <a:tailEnd/>
          </a:ln>
        </p:spPr>
        <p:txBody>
          <a:bodyPr wrap="square" lIns="219977" tIns="109989" rIns="219977" bIns="109989" anchor="ctr">
            <a:spAutoFit/>
          </a:bodyPr>
          <a:lstStyle/>
          <a:p>
            <a:pPr algn="ctr"/>
            <a:r>
              <a:rPr lang="es-ES" sz="6000" b="1" i="1" dirty="0">
                <a:latin typeface="+mn-lt"/>
              </a:rPr>
              <a:t>Hay túneles en todo el mundo. Algunos son de la </a:t>
            </a:r>
            <a:r>
              <a:rPr lang="es-ES" sz="6000" b="1" i="1" dirty="0" smtClean="0">
                <a:latin typeface="+mn-lt"/>
              </a:rPr>
              <a:t>Atlántida </a:t>
            </a:r>
            <a:r>
              <a:rPr lang="es-ES" sz="6000" b="1" i="1" dirty="0">
                <a:latin typeface="+mn-lt"/>
              </a:rPr>
              <a:t>como los que van desde Cuzco por toda la Amazonia. Textos y e investigadores arqueológicos como Erik Von Daniken ya lo relataron. Emigrantes viven bajo tierra en Tijuana, México. Hasta en Madrid hay una enorme red de túneles bajo la ciudad, bajo el Cairo se encontró una ciudad de reptilianos, lo mismo en los </a:t>
            </a:r>
            <a:r>
              <a:rPr lang="es-ES" sz="6000" b="1" i="1" dirty="0" smtClean="0">
                <a:latin typeface="+mn-lt"/>
              </a:rPr>
              <a:t>Ángeles </a:t>
            </a:r>
            <a:r>
              <a:rPr lang="es-ES" sz="6000" b="1" i="1" dirty="0">
                <a:latin typeface="+mn-lt"/>
              </a:rPr>
              <a:t>en 1934 o los famosos túneles de Derinkuyu en Capadocia, Turquía, una enorme ciudad de decenas de pisos bajo Tierra.</a:t>
            </a:r>
          </a:p>
        </p:txBody>
      </p:sp>
    </p:spTree>
  </p:cSld>
  <p:clrMapOvr>
    <a:masterClrMapping/>
  </p:clrMapOvr>
  <p:transition spd="slow" advTm="4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Tierra-hueca-2012.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17410" name="1 Rectángulo"/>
          <p:cNvSpPr>
            <a:spLocks noChangeArrowheads="1"/>
          </p:cNvSpPr>
          <p:nvPr/>
        </p:nvSpPr>
        <p:spPr bwMode="auto">
          <a:xfrm>
            <a:off x="1485901" y="613436"/>
            <a:ext cx="21359814" cy="15063273"/>
          </a:xfrm>
          <a:prstGeom prst="rect">
            <a:avLst/>
          </a:prstGeom>
          <a:noFill/>
          <a:ln w="9525">
            <a:noFill/>
            <a:miter lim="800000"/>
            <a:headEnd/>
            <a:tailEnd/>
          </a:ln>
        </p:spPr>
        <p:txBody>
          <a:bodyPr lIns="219977" tIns="109989" rIns="219977" bIns="109989">
            <a:spAutoFit/>
          </a:bodyPr>
          <a:lstStyle/>
          <a:p>
            <a:r>
              <a:rPr lang="es-ES" b="1" i="1" dirty="0">
                <a:latin typeface="Calibri" pitchFamily="34" charset="0"/>
              </a:rPr>
              <a:t>En la actualidad, según la ciencia oficial, se teoriza con el hecho de que todos los planetas son macizos; y en el caso de la Tierra la compone una serie de capas geológicas las cuales descansan en un núcleo sólido. Aún no se ha podido comprobar dicha teoría, puesto que lo máximo que se ha podido profundizar la corteza terrestre ha sido la irrisoria cifra de 12.262 metros, frente a los 6.370 kilómetros que existen hasta llegar al centro del planeta.</a:t>
            </a:r>
          </a:p>
          <a:p>
            <a:endParaRPr lang="es-ES" b="1" i="1" dirty="0">
              <a:latin typeface="Calibri" pitchFamily="34" charset="0"/>
            </a:endParaRPr>
          </a:p>
          <a:p>
            <a:r>
              <a:rPr lang="es-ES" b="1" i="1" dirty="0">
                <a:latin typeface="Calibri" pitchFamily="34" charset="0"/>
              </a:rPr>
              <a:t>Muchos investigadores declaran que es imposible que la Tierra sea maciza, y sugieren sobre la posibilidad de que todos los planetas son huecos. Quizás sea esta una idea descabellada para algunos pero, ¿no lo fue también para los primeros científicos que postularon en contra de la teoría de Copérnico?, o ¿para aquellos que tuvieron que aceptar las observaciones de </a:t>
            </a:r>
            <a:r>
              <a:rPr lang="es-ES" b="1" i="1" dirty="0" smtClean="0">
                <a:latin typeface="Calibri" pitchFamily="34" charset="0"/>
              </a:rPr>
              <a:t>William </a:t>
            </a:r>
            <a:r>
              <a:rPr lang="es-ES" b="1" i="1" dirty="0">
                <a:latin typeface="Calibri" pitchFamily="34" charset="0"/>
              </a:rPr>
              <a:t>y Bessel que demostraron que el centro del universo no era el Sol?</a:t>
            </a:r>
          </a:p>
          <a:p>
            <a:endParaRPr lang="es-ES" b="1" i="1" dirty="0">
              <a:latin typeface="Calibri" pitchFamily="34" charset="0"/>
            </a:endParaRPr>
          </a:p>
          <a:p>
            <a:r>
              <a:rPr lang="es-ES" b="1" i="1" dirty="0">
                <a:latin typeface="Calibri" pitchFamily="34" charset="0"/>
              </a:rPr>
              <a:t>Creo que ha llegado el momento en la historia en que el ser humano debe mirar hacia su interior, quizás sea esta una gran alegoría de lo que nos deparará en un futuro muy próximo cuando revelen esta verdad, o simplemente por nuestra evolución tecnológica y espiritual sea posible demostrar lo que muchos ya comentan: que la Tierra es hueca y que posiblemente muchos de los avistamientos que suceden en los volcanes, océanos y otras zonas inexplicables sean nuestros más cercanos y aventajados vecinos.</a:t>
            </a:r>
          </a:p>
          <a:p>
            <a:endParaRPr lang="es-ES" b="1" i="1" dirty="0">
              <a:latin typeface="Calibri" pitchFamily="34" charset="0"/>
            </a:endParaRPr>
          </a:p>
          <a:p>
            <a:r>
              <a:rPr lang="es-ES" b="1" i="1" dirty="0">
                <a:latin typeface="Calibri" pitchFamily="34" charset="0"/>
              </a:rPr>
              <a:t>Mientras eso ocurra, algunos tendremos que dejar fluir nuestra imaginación... o no.</a:t>
            </a:r>
          </a:p>
          <a:p>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Tm="7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7170" name="Picture 1" descr="C:\Documents and Settings\Dell\Escritorio\d5.jpg"/>
          <p:cNvPicPr>
            <a:picLocks noChangeAspect="1" noChangeArrowheads="1"/>
          </p:cNvPicPr>
          <p:nvPr/>
        </p:nvPicPr>
        <p:blipFill>
          <a:blip r:embed="rId3" cstate="print"/>
          <a:srcRect/>
          <a:stretch>
            <a:fillRect/>
          </a:stretch>
        </p:blipFill>
        <p:spPr bwMode="auto">
          <a:xfrm>
            <a:off x="2043114" y="0"/>
            <a:ext cx="1906905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18434" name="Rectangle 1"/>
          <p:cNvSpPr>
            <a:spLocks noChangeArrowheads="1"/>
          </p:cNvSpPr>
          <p:nvPr/>
        </p:nvSpPr>
        <p:spPr bwMode="auto">
          <a:xfrm>
            <a:off x="1957318" y="1574759"/>
            <a:ext cx="19130964" cy="11695509"/>
          </a:xfrm>
          <a:prstGeom prst="rect">
            <a:avLst/>
          </a:prstGeom>
          <a:noFill/>
          <a:ln w="9525">
            <a:noFill/>
            <a:miter lim="800000"/>
            <a:headEnd/>
            <a:tailEnd/>
          </a:ln>
        </p:spPr>
        <p:txBody>
          <a:bodyPr lIns="0" tIns="0" rIns="0" bIns="0" anchor="ctr">
            <a:spAutoFit/>
          </a:bodyPr>
          <a:lstStyle/>
          <a:p>
            <a:r>
              <a:rPr lang="es-ES" sz="3800" b="1" i="1" dirty="0">
                <a:cs typeface="Arial" charset="0"/>
              </a:rPr>
              <a:t>¿</a:t>
            </a:r>
            <a:r>
              <a:rPr lang="es-ES" sz="4000" b="1" i="1" dirty="0">
                <a:cs typeface="Arial" charset="0"/>
              </a:rPr>
              <a:t>Que Pruebas sustentan esta </a:t>
            </a:r>
            <a:r>
              <a:rPr lang="es-ES" sz="4000" b="1" i="1" dirty="0" smtClean="0">
                <a:cs typeface="Arial" charset="0"/>
              </a:rPr>
              <a:t>teoría? </a:t>
            </a:r>
            <a:r>
              <a:rPr lang="es-ES" sz="4000" b="1" i="1" dirty="0">
                <a:cs typeface="Arial" charset="0"/>
              </a:rPr>
              <a:t/>
            </a:r>
            <a:br>
              <a:rPr lang="es-ES" sz="4000" b="1" i="1" dirty="0">
                <a:cs typeface="Arial" charset="0"/>
              </a:rPr>
            </a:br>
            <a:r>
              <a:rPr lang="es-ES" sz="4000" b="1" i="1" dirty="0">
                <a:cs typeface="Arial" charset="0"/>
              </a:rPr>
              <a:t/>
            </a:r>
            <a:br>
              <a:rPr lang="es-ES" sz="4000" b="1" i="1" dirty="0">
                <a:cs typeface="Arial" charset="0"/>
              </a:rPr>
            </a:br>
            <a:r>
              <a:rPr lang="es-ES" sz="4000" b="1" i="1" dirty="0">
                <a:cs typeface="Arial" charset="0"/>
              </a:rPr>
              <a:t>Las pruebas que exponen los defensores de la idea de la Tierra Hueca son muchas, y muy variadas, ahora </a:t>
            </a:r>
            <a:r>
              <a:rPr lang="es-ES" sz="4000" b="1" i="1" dirty="0" smtClean="0">
                <a:cs typeface="Arial" charset="0"/>
              </a:rPr>
              <a:t>expondré </a:t>
            </a:r>
            <a:r>
              <a:rPr lang="es-ES" sz="4000" b="1" i="1" dirty="0">
                <a:cs typeface="Arial" charset="0"/>
              </a:rPr>
              <a:t>algunas de ellas. </a:t>
            </a:r>
            <a:br>
              <a:rPr lang="es-ES" sz="4000" b="1" i="1" dirty="0">
                <a:cs typeface="Arial" charset="0"/>
              </a:rPr>
            </a:br>
            <a:r>
              <a:rPr lang="es-ES" sz="4000" b="1" i="1" dirty="0">
                <a:cs typeface="Arial" charset="0"/>
              </a:rPr>
              <a:t/>
            </a:r>
            <a:br>
              <a:rPr lang="es-ES" sz="4000" b="1" i="1" dirty="0">
                <a:cs typeface="Arial" charset="0"/>
              </a:rPr>
            </a:br>
            <a:r>
              <a:rPr lang="es-ES" sz="4000" b="1" i="1" dirty="0" smtClean="0">
                <a:cs typeface="Arial" charset="0"/>
              </a:rPr>
              <a:t>Según </a:t>
            </a:r>
            <a:r>
              <a:rPr lang="es-ES" sz="4000" b="1" i="1" dirty="0">
                <a:cs typeface="Arial" charset="0"/>
              </a:rPr>
              <a:t>unos estudios realizados mediante ondas de baja frecuencia aplicados a la tierra, se descubre que entre los 450 y 500 km de </a:t>
            </a:r>
            <a:r>
              <a:rPr lang="es-ES" sz="4000" b="1" i="1" dirty="0" smtClean="0">
                <a:cs typeface="Arial" charset="0"/>
              </a:rPr>
              <a:t>profundidad, </a:t>
            </a:r>
            <a:r>
              <a:rPr lang="es-ES" sz="4000" b="1" i="1" dirty="0">
                <a:cs typeface="Arial" charset="0"/>
              </a:rPr>
              <a:t>existe un cambio en la superficie, una especie de linealidad que delimita con otra franja de la tierra, que se capta pues las ondas </a:t>
            </a:r>
            <a:r>
              <a:rPr lang="es-ES" sz="4000" b="1" i="1" dirty="0" smtClean="0">
                <a:cs typeface="Arial" charset="0"/>
              </a:rPr>
              <a:t>enviadas </a:t>
            </a:r>
            <a:r>
              <a:rPr lang="es-ES" sz="4000" b="1" i="1" dirty="0">
                <a:cs typeface="Arial" charset="0"/>
              </a:rPr>
              <a:t>trasmiten un pequeño silencio, que se prolonga y vuelve a desparecer, y a la </a:t>
            </a:r>
            <a:r>
              <a:rPr lang="es-ES" sz="4000" b="1" i="1" dirty="0" smtClean="0">
                <a:cs typeface="Arial" charset="0"/>
              </a:rPr>
              <a:t>profundidad </a:t>
            </a:r>
            <a:r>
              <a:rPr lang="es-ES" sz="4000" b="1" i="1" dirty="0">
                <a:cs typeface="Arial" charset="0"/>
              </a:rPr>
              <a:t>de 1000 km aproximadamente, no hay </a:t>
            </a:r>
            <a:r>
              <a:rPr lang="es-ES" sz="4000" b="1" i="1" dirty="0" smtClean="0">
                <a:cs typeface="Arial" charset="0"/>
              </a:rPr>
              <a:t>ningún </a:t>
            </a:r>
            <a:r>
              <a:rPr lang="es-ES" sz="4000" b="1" i="1" dirty="0">
                <a:cs typeface="Arial" charset="0"/>
              </a:rPr>
              <a:t>tipo de señal por parte de la onda, nada, solo pequeños ruidos y silencio.           </a:t>
            </a:r>
            <a:br>
              <a:rPr lang="es-ES" sz="4000" b="1" i="1" dirty="0">
                <a:cs typeface="Arial" charset="0"/>
              </a:rPr>
            </a:br>
            <a:r>
              <a:rPr lang="es-ES" sz="4000" b="1" i="1" dirty="0">
                <a:cs typeface="Arial" charset="0"/>
              </a:rPr>
              <a:t/>
            </a:r>
            <a:br>
              <a:rPr lang="es-ES" sz="4000" b="1" i="1" dirty="0">
                <a:cs typeface="Arial" charset="0"/>
              </a:rPr>
            </a:br>
            <a:r>
              <a:rPr lang="es-ES" sz="4000" b="1" i="1" dirty="0">
                <a:cs typeface="Arial" charset="0"/>
              </a:rPr>
              <a:t>Los </a:t>
            </a:r>
            <a:r>
              <a:rPr lang="es-ES" sz="4000" b="1" i="1" dirty="0" smtClean="0">
                <a:cs typeface="Arial" charset="0"/>
              </a:rPr>
              <a:t>científicos </a:t>
            </a:r>
            <a:r>
              <a:rPr lang="es-ES" sz="4000" b="1" i="1" dirty="0">
                <a:cs typeface="Arial" charset="0"/>
              </a:rPr>
              <a:t>han llegado a afirmar que cada 30 metros la temperatura de la tierra aumenta un grado, lo que </a:t>
            </a:r>
            <a:r>
              <a:rPr lang="es-ES" sz="4000" b="1" i="1" dirty="0" smtClean="0">
                <a:cs typeface="Arial" charset="0"/>
              </a:rPr>
              <a:t>significaría </a:t>
            </a:r>
            <a:r>
              <a:rPr lang="es-ES" sz="4000" b="1" i="1" dirty="0">
                <a:cs typeface="Arial" charset="0"/>
              </a:rPr>
              <a:t>que a 6500 km de </a:t>
            </a:r>
            <a:r>
              <a:rPr lang="es-ES" sz="4000" b="1" i="1" dirty="0" smtClean="0">
                <a:cs typeface="Arial" charset="0"/>
              </a:rPr>
              <a:t>profundidad, </a:t>
            </a:r>
            <a:r>
              <a:rPr lang="es-ES" sz="4000" b="1" i="1" dirty="0">
                <a:cs typeface="Arial" charset="0"/>
              </a:rPr>
              <a:t>que es lo que tiene el radio de la </a:t>
            </a:r>
            <a:r>
              <a:rPr lang="es-ES" sz="4000" b="1" i="1" dirty="0" smtClean="0">
                <a:cs typeface="Arial" charset="0"/>
              </a:rPr>
              <a:t>circunferencia </a:t>
            </a:r>
            <a:r>
              <a:rPr lang="es-ES" sz="4000" b="1" i="1" dirty="0">
                <a:cs typeface="Arial" charset="0"/>
              </a:rPr>
              <a:t>de la tierra, la temperatura seria de 220000ºC ¿como es posible</a:t>
            </a:r>
            <a:r>
              <a:rPr lang="es-ES" sz="4000" b="1" i="1" dirty="0" smtClean="0">
                <a:cs typeface="Arial" charset="0"/>
              </a:rPr>
              <a:t>?, eso significaría </a:t>
            </a:r>
            <a:r>
              <a:rPr lang="es-ES" sz="4000" b="1" i="1" dirty="0">
                <a:cs typeface="Arial" charset="0"/>
              </a:rPr>
              <a:t>que el interior de la tierra </a:t>
            </a:r>
            <a:r>
              <a:rPr lang="es-ES" sz="4000" b="1" i="1" dirty="0" smtClean="0">
                <a:cs typeface="Arial" charset="0"/>
              </a:rPr>
              <a:t>tendría </a:t>
            </a:r>
            <a:r>
              <a:rPr lang="es-ES" sz="4000" b="1" i="1" dirty="0">
                <a:cs typeface="Arial" charset="0"/>
              </a:rPr>
              <a:t>una temperatura </a:t>
            </a:r>
            <a:r>
              <a:rPr lang="es-ES" sz="4000" b="1" i="1" dirty="0" smtClean="0">
                <a:cs typeface="Arial" charset="0"/>
              </a:rPr>
              <a:t>muchísimo </a:t>
            </a:r>
            <a:r>
              <a:rPr lang="es-ES" sz="4000" b="1" i="1" dirty="0">
                <a:cs typeface="Arial" charset="0"/>
              </a:rPr>
              <a:t>mayor que la superficie del sol, que es de 6000 ºC, algo que parece ser inviable. </a:t>
            </a:r>
          </a:p>
        </p:txBody>
      </p:sp>
      <p:sp>
        <p:nvSpPr>
          <p:cNvPr id="18435" name="AutoShape 2" descr="planetas huecos"/>
          <p:cNvSpPr>
            <a:spLocks noChangeAspect="1" noChangeArrowheads="1"/>
          </p:cNvSpPr>
          <p:nvPr/>
        </p:nvSpPr>
        <p:spPr bwMode="auto">
          <a:xfrm>
            <a:off x="12221529" y="330575"/>
            <a:ext cx="792480" cy="654332"/>
          </a:xfrm>
          <a:prstGeom prst="rect">
            <a:avLst/>
          </a:prstGeom>
          <a:noFill/>
          <a:ln w="9525">
            <a:noFill/>
            <a:miter lim="800000"/>
            <a:headEnd/>
            <a:tailEnd/>
          </a:ln>
        </p:spPr>
        <p:txBody>
          <a:bodyPr lIns="219977" tIns="109989" rIns="219977" bIns="109989"/>
          <a:lstStyle/>
          <a:p>
            <a:endParaRPr lang="es-ES">
              <a:latin typeface="Calibri" pitchFamily="34" charset="0"/>
            </a:endParaRPr>
          </a:p>
        </p:txBody>
      </p:sp>
    </p:spTree>
  </p:cSld>
  <p:clrMapOvr>
    <a:masterClrMapping/>
  </p:clrMapOvr>
  <p:transition spd="slow" advTm="4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19458" name="1 Rectángulo"/>
          <p:cNvSpPr>
            <a:spLocks noChangeArrowheads="1"/>
          </p:cNvSpPr>
          <p:nvPr/>
        </p:nvSpPr>
        <p:spPr bwMode="auto">
          <a:xfrm>
            <a:off x="14101778" y="1533592"/>
            <a:ext cx="9301147" cy="13856628"/>
          </a:xfrm>
          <a:prstGeom prst="rect">
            <a:avLst/>
          </a:prstGeom>
          <a:noFill/>
          <a:ln w="9525">
            <a:noFill/>
            <a:miter lim="800000"/>
            <a:headEnd/>
            <a:tailEnd/>
          </a:ln>
        </p:spPr>
        <p:txBody>
          <a:bodyPr wrap="square" lIns="219977" tIns="109989" rIns="219977" bIns="109989">
            <a:spAutoFit/>
          </a:bodyPr>
          <a:lstStyle/>
          <a:p>
            <a:r>
              <a:rPr lang="es-ES" sz="4000" b="1" i="1" dirty="0">
                <a:latin typeface="Arial Black" pitchFamily="34" charset="0"/>
              </a:rPr>
              <a:t>Imagen del polo norte tomada en 1996 por el transbordador Columbia STS-75 (Cabe destacar que si la </a:t>
            </a:r>
            <a:r>
              <a:rPr lang="es-ES" sz="4000" b="1" i="1" dirty="0" smtClean="0">
                <a:latin typeface="Arial Black" pitchFamily="34" charset="0"/>
              </a:rPr>
              <a:t>teoría </a:t>
            </a:r>
            <a:r>
              <a:rPr lang="es-ES" sz="4000" b="1" i="1" dirty="0">
                <a:latin typeface="Arial Black" pitchFamily="34" charset="0"/>
              </a:rPr>
              <a:t>fuese cierta, de ese supuesto orificio </a:t>
            </a:r>
            <a:r>
              <a:rPr lang="es-ES" sz="4000" b="1" i="1" dirty="0" smtClean="0">
                <a:latin typeface="Arial Black" pitchFamily="34" charset="0"/>
              </a:rPr>
              <a:t>debería </a:t>
            </a:r>
            <a:r>
              <a:rPr lang="es-ES" sz="4000" b="1" i="1" dirty="0">
                <a:latin typeface="Arial Black" pitchFamily="34" charset="0"/>
              </a:rPr>
              <a:t>salir luz procedente del sol interno) </a:t>
            </a:r>
            <a:br>
              <a:rPr lang="es-ES" sz="4000" b="1" i="1" dirty="0">
                <a:latin typeface="Arial Black" pitchFamily="34" charset="0"/>
              </a:rPr>
            </a:br>
            <a:r>
              <a:rPr lang="es-ES" sz="4000" b="1" i="1" dirty="0">
                <a:latin typeface="Arial Black" pitchFamily="34" charset="0"/>
              </a:rPr>
              <a:t/>
            </a:r>
            <a:br>
              <a:rPr lang="es-ES" sz="4000" b="1" i="1" dirty="0">
                <a:latin typeface="Arial Black" pitchFamily="34" charset="0"/>
              </a:rPr>
            </a:br>
            <a:r>
              <a:rPr lang="es-ES" sz="4000" b="1" i="1" dirty="0">
                <a:latin typeface="Arial Black" pitchFamily="34" charset="0"/>
              </a:rPr>
              <a:t>Esta </a:t>
            </a:r>
            <a:r>
              <a:rPr lang="es-ES" sz="4000" b="1" i="1" dirty="0" smtClean="0">
                <a:latin typeface="Arial Black" pitchFamily="34" charset="0"/>
              </a:rPr>
              <a:t>teoría </a:t>
            </a:r>
            <a:r>
              <a:rPr lang="es-ES" sz="4000" b="1" i="1" dirty="0">
                <a:latin typeface="Arial Black" pitchFamily="34" charset="0"/>
              </a:rPr>
              <a:t>da </a:t>
            </a:r>
            <a:r>
              <a:rPr lang="es-ES" sz="4000" b="1" i="1" dirty="0" smtClean="0">
                <a:latin typeface="Arial Black" pitchFamily="34" charset="0"/>
              </a:rPr>
              <a:t>además </a:t>
            </a:r>
            <a:r>
              <a:rPr lang="es-ES" sz="4000" b="1" i="1" dirty="0">
                <a:latin typeface="Arial Black" pitchFamily="34" charset="0"/>
              </a:rPr>
              <a:t>una explicación a la aurora boreal, el brillo que aparece en el cielo durante las noches en los polos, ya que afirma que estas luces se producen como resultado de que la luz del sol interno sale atraves de los orificios polares y este es reflejado en la atmosfera, creando esos efectos luminosos. </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19459" name="Picture 2" descr="teorias de la tierra"/>
          <p:cNvPicPr>
            <a:picLocks noChangeAspect="1" noChangeArrowheads="1"/>
          </p:cNvPicPr>
          <p:nvPr/>
        </p:nvPicPr>
        <p:blipFill>
          <a:blip r:embed="rId3" cstate="print"/>
          <a:srcRect/>
          <a:stretch>
            <a:fillRect/>
          </a:stretch>
        </p:blipFill>
        <p:spPr bwMode="auto">
          <a:xfrm>
            <a:off x="742872" y="2360577"/>
            <a:ext cx="12815889" cy="10581780"/>
          </a:xfrm>
          <a:prstGeom prst="rect">
            <a:avLst/>
          </a:prstGeom>
          <a:noFill/>
          <a:ln w="9525">
            <a:noFill/>
            <a:miter lim="800000"/>
            <a:headEnd/>
            <a:tailEnd/>
          </a:ln>
        </p:spPr>
      </p:pic>
    </p:spTree>
  </p:cSld>
  <p:clrMapOvr>
    <a:masterClrMapping/>
  </p:clrMapOvr>
  <p:transition spd="slow" advTm="4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20482" name="1 Rectángulo"/>
          <p:cNvSpPr>
            <a:spLocks noChangeArrowheads="1"/>
          </p:cNvSpPr>
          <p:nvPr/>
        </p:nvSpPr>
        <p:spPr bwMode="auto">
          <a:xfrm>
            <a:off x="1528690" y="1789073"/>
            <a:ext cx="20931334" cy="13364185"/>
          </a:xfrm>
          <a:prstGeom prst="rect">
            <a:avLst/>
          </a:prstGeom>
          <a:noFill/>
          <a:ln w="9525">
            <a:noFill/>
            <a:miter lim="800000"/>
            <a:headEnd/>
            <a:tailEnd/>
          </a:ln>
        </p:spPr>
        <p:txBody>
          <a:bodyPr wrap="square" lIns="219977" tIns="109989" rIns="219977" bIns="109989">
            <a:spAutoFit/>
          </a:bodyPr>
          <a:lstStyle/>
          <a:p>
            <a:r>
              <a:rPr lang="es-ES" sz="4800" b="1" i="1" dirty="0">
                <a:latin typeface="Arial Black" pitchFamily="34" charset="0"/>
              </a:rPr>
              <a:t>I</a:t>
            </a:r>
            <a:r>
              <a:rPr lang="es-ES" sz="4800" b="1" i="1" dirty="0" smtClean="0">
                <a:latin typeface="Arial Black" pitchFamily="34" charset="0"/>
              </a:rPr>
              <a:t>cebergs </a:t>
            </a:r>
            <a:r>
              <a:rPr lang="es-ES" sz="4800" b="1" i="1" dirty="0">
                <a:latin typeface="Arial Black" pitchFamily="34" charset="0"/>
              </a:rPr>
              <a:t>formados en los polos son de agua dulce, algo que parece imposible ya que no existe ninguna masa de agua dulce en ese territorio capaz de formarlos, por lo que afirman que proviene de los </a:t>
            </a:r>
            <a:r>
              <a:rPr lang="es-ES" sz="4800" b="1" i="1" dirty="0" smtClean="0">
                <a:latin typeface="Arial Black" pitchFamily="34" charset="0"/>
              </a:rPr>
              <a:t>ríos </a:t>
            </a:r>
            <a:r>
              <a:rPr lang="es-ES" sz="4800" b="1" i="1" dirty="0">
                <a:latin typeface="Arial Black" pitchFamily="34" charset="0"/>
              </a:rPr>
              <a:t>y lagos que se encuentran en la capa interna de la tierra. </a:t>
            </a:r>
            <a:br>
              <a:rPr lang="es-ES" sz="4800" b="1" i="1" dirty="0">
                <a:latin typeface="Arial Black" pitchFamily="34" charset="0"/>
              </a:rPr>
            </a:br>
            <a:r>
              <a:rPr lang="es-ES" sz="4800" b="1" i="1" dirty="0">
                <a:latin typeface="Arial Black" pitchFamily="34" charset="0"/>
              </a:rPr>
              <a:t/>
            </a:r>
            <a:br>
              <a:rPr lang="es-ES" sz="4800" b="1" i="1" dirty="0">
                <a:latin typeface="Arial Black" pitchFamily="34" charset="0"/>
              </a:rPr>
            </a:br>
            <a:r>
              <a:rPr lang="es-ES" sz="4800" b="1" i="1" dirty="0">
                <a:latin typeface="Arial Black" pitchFamily="34" charset="0"/>
              </a:rPr>
              <a:t>Otra </a:t>
            </a:r>
            <a:r>
              <a:rPr lang="es-ES" sz="4800" b="1" i="1" dirty="0" smtClean="0">
                <a:latin typeface="Arial Black" pitchFamily="34" charset="0"/>
              </a:rPr>
              <a:t>explicación </a:t>
            </a:r>
            <a:r>
              <a:rPr lang="es-ES" sz="4800" b="1" i="1" dirty="0">
                <a:latin typeface="Arial Black" pitchFamily="34" charset="0"/>
              </a:rPr>
              <a:t>que ofrecen es la existencia de polen y ciertas muestras de </a:t>
            </a:r>
            <a:r>
              <a:rPr lang="es-ES" sz="4800" b="1" i="1" dirty="0" smtClean="0">
                <a:latin typeface="Arial Black" pitchFamily="34" charset="0"/>
              </a:rPr>
              <a:t>vegetación </a:t>
            </a:r>
            <a:r>
              <a:rPr lang="es-ES" sz="4800" b="1" i="1" dirty="0">
                <a:latin typeface="Arial Black" pitchFamily="34" charset="0"/>
              </a:rPr>
              <a:t>en los icebergs de los polos, ya que estos proceden de la vegetación de la capa interna de la tierra. </a:t>
            </a:r>
            <a:br>
              <a:rPr lang="es-ES" sz="4800" b="1" i="1" dirty="0">
                <a:latin typeface="Arial Black" pitchFamily="34" charset="0"/>
              </a:rPr>
            </a:br>
            <a:r>
              <a:rPr lang="es-ES" sz="4800" b="1" i="1" dirty="0">
                <a:latin typeface="Arial Black" pitchFamily="34" charset="0"/>
              </a:rPr>
              <a:t/>
            </a:r>
            <a:br>
              <a:rPr lang="es-ES" sz="4800" b="1" i="1" dirty="0">
                <a:latin typeface="Arial Black" pitchFamily="34" charset="0"/>
              </a:rPr>
            </a:br>
            <a:r>
              <a:rPr lang="es-ES" sz="4800" b="1" i="1" dirty="0">
                <a:latin typeface="Arial Black" pitchFamily="34" charset="0"/>
              </a:rPr>
              <a:t>Muchas otras explicaciones que dan son por ejemplo la existencia de vientos en los polos que transportan tierra, cuando </a:t>
            </a:r>
            <a:r>
              <a:rPr lang="es-ES" sz="4800" b="1" i="1" dirty="0" smtClean="0">
                <a:latin typeface="Arial Black" pitchFamily="34" charset="0"/>
              </a:rPr>
              <a:t>allí </a:t>
            </a:r>
            <a:r>
              <a:rPr lang="es-ES" sz="4800" b="1" i="1" dirty="0">
                <a:latin typeface="Arial Black" pitchFamily="34" charset="0"/>
              </a:rPr>
              <a:t>no hay, porque el viento del norte se hace cada vez mas </a:t>
            </a:r>
            <a:r>
              <a:rPr lang="es-ES" sz="4800" b="1" i="1" dirty="0" smtClean="0">
                <a:latin typeface="Arial Black" pitchFamily="34" charset="0"/>
              </a:rPr>
              <a:t>cálido a medida </a:t>
            </a:r>
            <a:r>
              <a:rPr lang="es-ES" sz="4800" b="1" i="1" dirty="0">
                <a:latin typeface="Arial Black" pitchFamily="34" charset="0"/>
              </a:rPr>
              <a:t>que se esta mas cerca del polo, o porque muchas aves migran al norte en invierno, entre otras. </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3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24578" name="Picture 2" descr="asombrosa"/>
          <p:cNvPicPr>
            <a:picLocks noChangeAspect="1" noChangeArrowheads="1"/>
          </p:cNvPicPr>
          <p:nvPr/>
        </p:nvPicPr>
        <p:blipFill>
          <a:blip r:embed="rId3" cstate="print"/>
          <a:srcRect/>
          <a:stretch>
            <a:fillRect/>
          </a:stretch>
        </p:blipFill>
        <p:spPr bwMode="auto">
          <a:xfrm>
            <a:off x="1" y="0"/>
            <a:ext cx="16959298" cy="14906506"/>
          </a:xfrm>
          <a:prstGeom prst="rect">
            <a:avLst/>
          </a:prstGeom>
          <a:noFill/>
          <a:ln w="9525">
            <a:noFill/>
            <a:miter lim="800000"/>
            <a:headEnd/>
            <a:tailEnd/>
          </a:ln>
        </p:spPr>
      </p:pic>
      <p:sp>
        <p:nvSpPr>
          <p:cNvPr id="24579" name="3 Rectángulo"/>
          <p:cNvSpPr>
            <a:spLocks noChangeArrowheads="1"/>
          </p:cNvSpPr>
          <p:nvPr/>
        </p:nvSpPr>
        <p:spPr bwMode="auto">
          <a:xfrm>
            <a:off x="17816554" y="8004179"/>
            <a:ext cx="5014911" cy="5515883"/>
          </a:xfrm>
          <a:prstGeom prst="rect">
            <a:avLst/>
          </a:prstGeom>
          <a:noFill/>
          <a:ln w="9525">
            <a:noFill/>
            <a:miter lim="800000"/>
            <a:headEnd/>
            <a:tailEnd/>
          </a:ln>
        </p:spPr>
        <p:txBody>
          <a:bodyPr lIns="219977" tIns="109989" rIns="219977" bIns="109989">
            <a:spAutoFit/>
          </a:bodyPr>
          <a:lstStyle/>
          <a:p>
            <a:pPr algn="ctr"/>
            <a:r>
              <a:rPr lang="es-ES" b="1" i="1" dirty="0">
                <a:latin typeface="Arial Black" pitchFamily="34" charset="0"/>
              </a:rPr>
              <a:t>En esta </a:t>
            </a:r>
            <a:r>
              <a:rPr lang="es-ES" b="1" i="1" dirty="0" smtClean="0">
                <a:latin typeface="Arial Black" pitchFamily="34" charset="0"/>
              </a:rPr>
              <a:t>imagen, </a:t>
            </a:r>
            <a:r>
              <a:rPr lang="es-ES" b="1" i="1" dirty="0">
                <a:latin typeface="Arial Black" pitchFamily="34" charset="0"/>
              </a:rPr>
              <a:t>se puede observar en el Google Earth, un gran circulo en el centro del polo </a:t>
            </a:r>
            <a:endParaRPr lang="es-ES" i="1" dirty="0">
              <a:latin typeface="Arial Black" pitchFamily="34" charset="0"/>
            </a:endParaRPr>
          </a:p>
        </p:txBody>
      </p:sp>
    </p:spTree>
  </p:cSld>
  <p:clrMapOvr>
    <a:masterClrMapping/>
  </p:clrMapOvr>
  <p:transition spd="slow" advTm="1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maps.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4" name="Picture 1" descr="C:\Documents and Settings\Dell\Escritorio\tierrahueca3.jpg"/>
          <p:cNvPicPr>
            <a:picLocks noChangeAspect="1" noChangeArrowheads="1"/>
          </p:cNvPicPr>
          <p:nvPr/>
        </p:nvPicPr>
        <p:blipFill>
          <a:blip r:embed="rId3" cstate="print"/>
          <a:srcRect/>
          <a:stretch>
            <a:fillRect/>
          </a:stretch>
        </p:blipFill>
        <p:spPr bwMode="auto">
          <a:xfrm>
            <a:off x="0" y="1003255"/>
            <a:ext cx="23852824" cy="12719088"/>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SIN_TT~1.JPG"/>
          <p:cNvPicPr>
            <a:picLocks noChangeAspect="1" noChangeArrowheads="1"/>
          </p:cNvPicPr>
          <p:nvPr/>
        </p:nvPicPr>
        <p:blipFill>
          <a:blip r:embed="rId2" cstate="print"/>
          <a:srcRect/>
          <a:stretch>
            <a:fillRect/>
          </a:stretch>
        </p:blipFill>
        <p:spPr bwMode="auto">
          <a:xfrm>
            <a:off x="-1584960" y="-460077"/>
            <a:ext cx="25359360" cy="157039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30722" name="Picture 2" descr="C:\Documents and Settings\Dell\Escritorio\170561main_jupiter_aurora_450.jpg"/>
          <p:cNvPicPr>
            <a:picLocks noChangeAspect="1" noChangeArrowheads="1"/>
          </p:cNvPicPr>
          <p:nvPr/>
        </p:nvPicPr>
        <p:blipFill>
          <a:blip r:embed="rId3" cstate="print"/>
          <a:srcRect/>
          <a:stretch>
            <a:fillRect/>
          </a:stretch>
        </p:blipFill>
        <p:spPr bwMode="auto">
          <a:xfrm>
            <a:off x="8743928" y="0"/>
            <a:ext cx="15030472" cy="14722475"/>
          </a:xfrm>
          <a:prstGeom prst="rect">
            <a:avLst/>
          </a:prstGeom>
          <a:noFill/>
          <a:ln w="9525">
            <a:noFill/>
            <a:miter lim="800000"/>
            <a:headEnd/>
            <a:tailEnd/>
          </a:ln>
        </p:spPr>
      </p:pic>
      <p:sp>
        <p:nvSpPr>
          <p:cNvPr id="3" name="2 Rectángulo"/>
          <p:cNvSpPr/>
          <p:nvPr/>
        </p:nvSpPr>
        <p:spPr>
          <a:xfrm>
            <a:off x="457120" y="2003387"/>
            <a:ext cx="7858180" cy="10926068"/>
          </a:xfrm>
          <a:prstGeom prst="rect">
            <a:avLst/>
          </a:prstGeom>
        </p:spPr>
        <p:txBody>
          <a:bodyPr wrap="square">
            <a:spAutoFit/>
          </a:bodyPr>
          <a:lstStyle/>
          <a:p>
            <a:pPr algn="ctr"/>
            <a:r>
              <a:rPr lang="es-ES" sz="4400" b="1" i="1" dirty="0" smtClean="0">
                <a:latin typeface="Arial Black" pitchFamily="34" charset="0"/>
              </a:rPr>
              <a:t>También se respaldan en la idea de que los elementos del universo se forman alrededor de un sol, tómese de ejemplo nuestro propio sistema solar, planetas, satélites, cometas...Y posiblemente todos huecos y todos alrededor del sol, o incluso las mismísimas estrellas, su proceso de formación es semejante, en forma de "huevo", huecas por dentro. </a:t>
            </a:r>
            <a:endParaRPr lang="es-ES" dirty="0">
              <a:latin typeface="Arial Black" pitchFamily="34" charset="0"/>
            </a:endParaRPr>
          </a:p>
        </p:txBody>
      </p:sp>
    </p:spTree>
  </p:cSld>
  <p:clrMapOvr>
    <a:masterClrMapping/>
  </p:clrMapOvr>
  <p:transition spd="slow" advTm="2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Aurora-Borealis-Saturno.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32770" name="Picture 2" descr="C:\Documents and Settings\Dell\Escritorio\hs-1998-05-a-web_print.jpg"/>
          <p:cNvPicPr>
            <a:picLocks noChangeAspect="1" noChangeArrowheads="1"/>
          </p:cNvPicPr>
          <p:nvPr/>
        </p:nvPicPr>
        <p:blipFill>
          <a:blip r:embed="rId3" cstate="print"/>
          <a:srcRect/>
          <a:stretch>
            <a:fillRect/>
          </a:stretch>
        </p:blipFill>
        <p:spPr bwMode="auto">
          <a:xfrm>
            <a:off x="3900490" y="0"/>
            <a:ext cx="16233456"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33794" name="Picture 2" descr="C:\Documents and Settings\Dell\Escritorio\hst_jupiter_aurorae.jpg"/>
          <p:cNvPicPr>
            <a:picLocks noChangeAspect="1" noChangeArrowheads="1"/>
          </p:cNvPicPr>
          <p:nvPr/>
        </p:nvPicPr>
        <p:blipFill>
          <a:blip r:embed="rId3" cstate="print"/>
          <a:srcRect/>
          <a:stretch>
            <a:fillRect/>
          </a:stretch>
        </p:blipFill>
        <p:spPr bwMode="auto">
          <a:xfrm>
            <a:off x="2528822" y="-177215"/>
            <a:ext cx="17459325" cy="1489969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wallpaper1325502.jpg"/>
          <p:cNvPicPr>
            <a:picLocks noChangeAspect="1" noChangeArrowheads="1"/>
          </p:cNvPicPr>
          <p:nvPr/>
        </p:nvPicPr>
        <p:blipFill>
          <a:blip r:embed="rId2" cstate="print"/>
          <a:srcRect/>
          <a:stretch>
            <a:fillRect/>
          </a:stretch>
        </p:blipFill>
        <p:spPr bwMode="auto">
          <a:xfrm>
            <a:off x="0" y="0"/>
            <a:ext cx="24125239"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41986" name="Picture 2" descr="C:\Documents and Settings\Dell\Escritorio\tierra-hueca-polo_norte.jpg"/>
          <p:cNvPicPr>
            <a:picLocks noChangeAspect="1" noChangeArrowheads="1"/>
          </p:cNvPicPr>
          <p:nvPr/>
        </p:nvPicPr>
        <p:blipFill>
          <a:blip r:embed="rId3" cstate="print"/>
          <a:srcRect/>
          <a:stretch>
            <a:fillRect/>
          </a:stretch>
        </p:blipFill>
        <p:spPr bwMode="auto">
          <a:xfrm>
            <a:off x="3100326" y="0"/>
            <a:ext cx="16716375"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40962" name="Picture 2" descr="C:\Documents and Settings\Dell\Escritorio\tierra_hueca1.jpg"/>
          <p:cNvPicPr>
            <a:picLocks noChangeAspect="1" noChangeArrowheads="1"/>
          </p:cNvPicPr>
          <p:nvPr/>
        </p:nvPicPr>
        <p:blipFill>
          <a:blip r:embed="rId3" cstate="print"/>
          <a:srcRect/>
          <a:stretch>
            <a:fillRect/>
          </a:stretch>
        </p:blipFill>
        <p:spPr bwMode="auto">
          <a:xfrm>
            <a:off x="3386078" y="0"/>
            <a:ext cx="1641474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43010" name="Picture 2" descr="C:\Documents and Settings\Dell\Escritorio\tierra-hueca-tierra.jpg"/>
          <p:cNvPicPr>
            <a:picLocks noChangeAspect="1" noChangeArrowheads="1"/>
          </p:cNvPicPr>
          <p:nvPr/>
        </p:nvPicPr>
        <p:blipFill>
          <a:blip r:embed="rId3" cstate="print"/>
          <a:srcRect/>
          <a:stretch>
            <a:fillRect/>
          </a:stretch>
        </p:blipFill>
        <p:spPr bwMode="auto">
          <a:xfrm>
            <a:off x="0" y="1717635"/>
            <a:ext cx="23774400" cy="11041856"/>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44034" name="Picture 2" descr="C:\Documents and Settings\Dell\Escritorio\sdgs.jpg"/>
          <p:cNvPicPr>
            <a:picLocks noChangeAspect="1" noChangeArrowheads="1"/>
          </p:cNvPicPr>
          <p:nvPr/>
        </p:nvPicPr>
        <p:blipFill>
          <a:blip r:embed="rId3" cstate="print"/>
          <a:srcRect/>
          <a:stretch>
            <a:fillRect/>
          </a:stretch>
        </p:blipFill>
        <p:spPr bwMode="auto">
          <a:xfrm>
            <a:off x="3886144" y="574627"/>
            <a:ext cx="15973425" cy="13188884"/>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45058" name="Picture 2" descr="C:\Documents and Settings\Dell\Escritorio\polosurgooglee.jpg"/>
          <p:cNvPicPr>
            <a:picLocks noChangeAspect="1" noChangeArrowheads="1"/>
          </p:cNvPicPr>
          <p:nvPr/>
        </p:nvPicPr>
        <p:blipFill>
          <a:blip r:embed="rId3" cstate="print"/>
          <a:srcRect/>
          <a:stretch>
            <a:fillRect/>
          </a:stretch>
        </p:blipFill>
        <p:spPr bwMode="auto">
          <a:xfrm>
            <a:off x="1671566" y="574627"/>
            <a:ext cx="19502574" cy="13385422"/>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54274" name="Picture 2" descr="C:\Documents and Settings\Dell\Escritorio\int1.jpg"/>
          <p:cNvPicPr>
            <a:picLocks noChangeAspect="1" noChangeArrowheads="1"/>
          </p:cNvPicPr>
          <p:nvPr/>
        </p:nvPicPr>
        <p:blipFill>
          <a:blip r:embed="rId3" cstate="print"/>
          <a:srcRect/>
          <a:stretch>
            <a:fillRect/>
          </a:stretch>
        </p:blipFill>
        <p:spPr bwMode="auto">
          <a:xfrm>
            <a:off x="3243202" y="0"/>
            <a:ext cx="178308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manuscrito208.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27650" name="Picture 2" descr="C:\Documents and Settings\Dell\Escritorio\manuscrito162.jpg"/>
          <p:cNvPicPr>
            <a:picLocks noChangeAspect="1" noChangeArrowheads="1"/>
          </p:cNvPicPr>
          <p:nvPr/>
        </p:nvPicPr>
        <p:blipFill>
          <a:blip r:embed="rId3" cstate="print"/>
          <a:srcRect/>
          <a:stretch>
            <a:fillRect/>
          </a:stretch>
        </p:blipFill>
        <p:spPr bwMode="auto">
          <a:xfrm>
            <a:off x="1814442" y="3575023"/>
            <a:ext cx="20100925" cy="8281392"/>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sp>
        <p:nvSpPr>
          <p:cNvPr id="21506" name="1 Rectángulo"/>
          <p:cNvSpPr>
            <a:spLocks noChangeArrowheads="1"/>
          </p:cNvSpPr>
          <p:nvPr/>
        </p:nvSpPr>
        <p:spPr bwMode="auto">
          <a:xfrm>
            <a:off x="4271911" y="4294035"/>
            <a:ext cx="17273586" cy="7439487"/>
          </a:xfrm>
          <a:prstGeom prst="rect">
            <a:avLst/>
          </a:prstGeom>
          <a:noFill/>
          <a:ln w="9525">
            <a:noFill/>
            <a:miter lim="800000"/>
            <a:headEnd/>
            <a:tailEnd/>
          </a:ln>
        </p:spPr>
        <p:txBody>
          <a:bodyPr lIns="219977" tIns="109989" rIns="219977" bIns="109989">
            <a:spAutoFit/>
          </a:bodyPr>
          <a:lstStyle/>
          <a:p>
            <a:r>
              <a:rPr lang="es-ES" sz="6700" b="1" i="1" dirty="0">
                <a:latin typeface="Calibri" pitchFamily="34" charset="0"/>
              </a:rPr>
              <a:t>Supuesto complot de la NASA. </a:t>
            </a:r>
            <a:br>
              <a:rPr lang="es-ES" sz="6700" b="1" i="1" dirty="0">
                <a:latin typeface="Calibri" pitchFamily="34" charset="0"/>
              </a:rPr>
            </a:br>
            <a:r>
              <a:rPr lang="es-ES" sz="6700" b="1" i="1" dirty="0">
                <a:latin typeface="Calibri" pitchFamily="34" charset="0"/>
              </a:rPr>
              <a:t/>
            </a:r>
            <a:br>
              <a:rPr lang="es-ES" sz="6700" b="1" i="1" dirty="0">
                <a:latin typeface="Calibri" pitchFamily="34" charset="0"/>
              </a:rPr>
            </a:br>
            <a:r>
              <a:rPr lang="es-ES" sz="6700" b="1" i="1" dirty="0">
                <a:latin typeface="Calibri" pitchFamily="34" charset="0"/>
              </a:rPr>
              <a:t>Los defensores de esta </a:t>
            </a:r>
            <a:r>
              <a:rPr lang="es-ES" sz="6700" b="1" i="1" dirty="0" smtClean="0">
                <a:latin typeface="Calibri" pitchFamily="34" charset="0"/>
              </a:rPr>
              <a:t>teoría </a:t>
            </a:r>
            <a:r>
              <a:rPr lang="es-ES" sz="6700" b="1" i="1" dirty="0">
                <a:latin typeface="Calibri" pitchFamily="34" charset="0"/>
              </a:rPr>
              <a:t>afirman que la existencia de las </a:t>
            </a:r>
            <a:r>
              <a:rPr lang="es-ES" sz="6700" b="1" i="1" dirty="0" smtClean="0">
                <a:latin typeface="Calibri" pitchFamily="34" charset="0"/>
              </a:rPr>
              <a:t>cavidades ártica </a:t>
            </a:r>
            <a:r>
              <a:rPr lang="es-ES" sz="6700" b="1" i="1" dirty="0">
                <a:latin typeface="Calibri" pitchFamily="34" charset="0"/>
              </a:rPr>
              <a:t>y </a:t>
            </a:r>
            <a:r>
              <a:rPr lang="es-ES" sz="6700" b="1" i="1" dirty="0" smtClean="0">
                <a:latin typeface="Calibri" pitchFamily="34" charset="0"/>
              </a:rPr>
              <a:t>Antártica </a:t>
            </a:r>
            <a:r>
              <a:rPr lang="es-ES" sz="6700" b="1" i="1" dirty="0">
                <a:latin typeface="Calibri" pitchFamily="34" charset="0"/>
              </a:rPr>
              <a:t>esta completamente censurada por la NASA, y que las </a:t>
            </a:r>
            <a:r>
              <a:rPr lang="es-ES" sz="6700" b="1" i="1" dirty="0" smtClean="0">
                <a:latin typeface="Calibri" pitchFamily="34" charset="0"/>
              </a:rPr>
              <a:t>imágenes </a:t>
            </a:r>
            <a:r>
              <a:rPr lang="es-ES" sz="6700" b="1" i="1" dirty="0">
                <a:latin typeface="Calibri" pitchFamily="34" charset="0"/>
              </a:rPr>
              <a:t>de los polos que hay </a:t>
            </a:r>
            <a:r>
              <a:rPr lang="es-ES" sz="6700" b="1" i="1" dirty="0" smtClean="0">
                <a:latin typeface="Calibri" pitchFamily="34" charset="0"/>
              </a:rPr>
              <a:t>dicen que se </a:t>
            </a:r>
            <a:r>
              <a:rPr lang="es-ES" sz="6700" b="1" i="1" dirty="0">
                <a:latin typeface="Calibri" pitchFamily="34" charset="0"/>
              </a:rPr>
              <a:t>encuentran completamente </a:t>
            </a:r>
            <a:r>
              <a:rPr lang="es-ES" sz="6700" b="1" i="1" dirty="0" smtClean="0">
                <a:latin typeface="Calibri" pitchFamily="34" charset="0"/>
              </a:rPr>
              <a:t>retocadas.</a:t>
            </a:r>
            <a:endParaRPr lang="es-ES" sz="6700" b="1" i="1" dirty="0">
              <a:latin typeface="Calibri" pitchFamily="34" charset="0"/>
            </a:endParaRPr>
          </a:p>
        </p:txBody>
      </p:sp>
    </p:spTree>
  </p:cSld>
  <p:clrMapOvr>
    <a:masterClrMapping/>
  </p:clrMapOvr>
  <p:transition spd="slow" advTm="2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inner_earth.jpg"/>
          <p:cNvPicPr>
            <a:picLocks noChangeAspect="1" noChangeArrowheads="1"/>
          </p:cNvPicPr>
          <p:nvPr/>
        </p:nvPicPr>
        <p:blipFill>
          <a:blip r:embed="rId2" cstate="print"/>
          <a:srcRect/>
          <a:stretch>
            <a:fillRect/>
          </a:stretch>
        </p:blipFill>
        <p:spPr bwMode="auto">
          <a:xfrm>
            <a:off x="0" y="0"/>
            <a:ext cx="23960139" cy="14722475"/>
          </a:xfrm>
          <a:prstGeom prst="rect">
            <a:avLst/>
          </a:prstGeom>
          <a:noFill/>
          <a:ln w="9525">
            <a:noFill/>
            <a:miter lim="800000"/>
            <a:headEnd/>
            <a:tailEnd/>
          </a:ln>
        </p:spPr>
      </p:pic>
    </p:spTree>
  </p:cSld>
  <p:clrMapOvr>
    <a:masterClrMapping/>
  </p:clrMapOvr>
  <p:transition spd="slow" advTm="6000">
    <p:randomBa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asfa.jpg"/>
          <p:cNvPicPr>
            <a:picLocks noChangeAspect="1" noChangeArrowheads="1"/>
          </p:cNvPicPr>
          <p:nvPr/>
        </p:nvPicPr>
        <p:blipFill>
          <a:blip r:embed="rId2" cstate="print"/>
          <a:srcRect/>
          <a:stretch>
            <a:fillRect/>
          </a:stretch>
        </p:blipFill>
        <p:spPr bwMode="auto">
          <a:xfrm>
            <a:off x="1" y="-306717"/>
            <a:ext cx="24030305" cy="15029193"/>
          </a:xfrm>
          <a:prstGeom prst="rect">
            <a:avLst/>
          </a:prstGeom>
          <a:noFill/>
          <a:ln w="9525">
            <a:noFill/>
            <a:miter lim="800000"/>
            <a:headEnd/>
            <a:tailEnd/>
          </a:ln>
        </p:spPr>
      </p:pic>
    </p:spTree>
  </p:cSld>
  <p:clrMapOvr>
    <a:masterClrMapping/>
  </p:clrMapOvr>
  <p:transition spd="slow" advTm="6000">
    <p:randomBa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36866" name="Picture 2" descr="C:\Documents and Settings\Dell\Escritorio\page15.jpg"/>
          <p:cNvPicPr>
            <a:picLocks noChangeAspect="1" noChangeArrowheads="1"/>
          </p:cNvPicPr>
          <p:nvPr/>
        </p:nvPicPr>
        <p:blipFill>
          <a:blip r:embed="rId3" cstate="print"/>
          <a:srcRect/>
          <a:stretch>
            <a:fillRect/>
          </a:stretch>
        </p:blipFill>
        <p:spPr bwMode="auto">
          <a:xfrm>
            <a:off x="5743532" y="0"/>
            <a:ext cx="1132586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55298" name="Picture 2" descr="C:\Documents and Settings\Dell\Escritorio\hollow-earth.jpg"/>
          <p:cNvPicPr>
            <a:picLocks noChangeAspect="1" noChangeArrowheads="1"/>
          </p:cNvPicPr>
          <p:nvPr/>
        </p:nvPicPr>
        <p:blipFill>
          <a:blip r:embed="rId3" cstate="print"/>
          <a:srcRect b="11667"/>
          <a:stretch>
            <a:fillRect/>
          </a:stretch>
        </p:blipFill>
        <p:spPr bwMode="auto">
          <a:xfrm>
            <a:off x="3750296" y="0"/>
            <a:ext cx="1713790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lum bright="77000" contrast="28000"/>
          </a:blip>
          <a:srcRect/>
          <a:stretch>
            <a:fillRect/>
          </a:stretch>
        </p:blipFill>
        <p:spPr bwMode="auto">
          <a:xfrm>
            <a:off x="0" y="-20242"/>
            <a:ext cx="23774400" cy="14742717"/>
          </a:xfrm>
          <a:prstGeom prst="rect">
            <a:avLst/>
          </a:prstGeom>
          <a:noFill/>
          <a:ln w="9525">
            <a:solidFill>
              <a:srgbClr val="00B0F0"/>
            </a:solidFill>
            <a:miter lim="800000"/>
            <a:headEnd/>
            <a:tailEnd/>
          </a:ln>
        </p:spPr>
      </p:pic>
      <p:pic>
        <p:nvPicPr>
          <p:cNvPr id="51202" name="Picture 2" descr="C:\Documents and Settings\Dell\Escritorio\tierra_hueca76666.jpg"/>
          <p:cNvPicPr>
            <a:picLocks noChangeAspect="1" noChangeArrowheads="1"/>
          </p:cNvPicPr>
          <p:nvPr/>
        </p:nvPicPr>
        <p:blipFill>
          <a:blip r:embed="rId3" cstate="print"/>
          <a:srcRect/>
          <a:stretch>
            <a:fillRect/>
          </a:stretch>
        </p:blipFill>
        <p:spPr bwMode="auto">
          <a:xfrm>
            <a:off x="2600260" y="0"/>
            <a:ext cx="178308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C:\Documents and Settings\Dell\Escritorio\images.jpg"/>
          <p:cNvPicPr>
            <a:picLocks noChangeAspect="1" noChangeArrowheads="1"/>
          </p:cNvPicPr>
          <p:nvPr/>
        </p:nvPicPr>
        <p:blipFill>
          <a:blip r:embed="rId2" cstate="print"/>
          <a:srcRect/>
          <a:stretch>
            <a:fillRect/>
          </a:stretch>
        </p:blipFill>
        <p:spPr bwMode="auto">
          <a:xfrm>
            <a:off x="0" y="0"/>
            <a:ext cx="24121110" cy="14722475"/>
          </a:xfrm>
          <a:prstGeom prst="rect">
            <a:avLst/>
          </a:prstGeom>
          <a:noFill/>
          <a:ln w="9525">
            <a:noFill/>
            <a:miter lim="800000"/>
            <a:headEnd/>
            <a:tailEnd/>
          </a:ln>
        </p:spPr>
      </p:pic>
    </p:spTree>
  </p:cSld>
  <p:clrMapOvr>
    <a:masterClrMapping/>
  </p:clrMapOvr>
  <p:transition spd="slow" advTm="6000">
    <p:randomBa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26960_1395870452169_2777822_n.jpg"/>
          <p:cNvPicPr>
            <a:picLocks noChangeAspect="1" noChangeArrowheads="1"/>
          </p:cNvPicPr>
          <p:nvPr/>
        </p:nvPicPr>
        <p:blipFill>
          <a:blip r:embed="rId2" cstate="print"/>
          <a:srcRect/>
          <a:stretch>
            <a:fillRect/>
          </a:stretch>
        </p:blipFill>
        <p:spPr bwMode="auto">
          <a:xfrm>
            <a:off x="1" y="0"/>
            <a:ext cx="24426545" cy="14722475"/>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14744720" y="1074693"/>
            <a:ext cx="7993062" cy="4102100"/>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Un </a:t>
            </a: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Fuerte Abrazo </a:t>
            </a:r>
            <a:endPar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endParaRP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Que tengas un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buen día!</a:t>
            </a:r>
          </a:p>
        </p:txBody>
      </p:sp>
      <p:pic>
        <p:nvPicPr>
          <p:cNvPr id="193540" name="Picture 4" descr="CARA"/>
          <p:cNvPicPr>
            <a:picLocks noChangeAspect="1" noChangeArrowheads="1"/>
          </p:cNvPicPr>
          <p:nvPr/>
        </p:nvPicPr>
        <p:blipFill>
          <a:blip r:embed="rId3" cstate="print"/>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193541" name="Image 2" descr="swirlrainbw3.gif"/>
          <p:cNvPicPr>
            <a:picLocks noChangeAspect="1"/>
          </p:cNvPicPr>
          <p:nvPr/>
        </p:nvPicPr>
        <p:blipFill>
          <a:blip r:embed="rId4" cstate="print"/>
          <a:srcRect/>
          <a:stretch>
            <a:fillRect/>
          </a:stretch>
        </p:blipFill>
        <p:spPr bwMode="auto">
          <a:xfrm rot="10800000">
            <a:off x="0" y="0"/>
            <a:ext cx="23774400" cy="149225"/>
          </a:xfrm>
          <a:prstGeom prst="rect">
            <a:avLst/>
          </a:prstGeom>
          <a:noFill/>
          <a:ln w="9525">
            <a:noFill/>
            <a:miter lim="800000"/>
            <a:headEnd/>
            <a:tailEnd/>
          </a:ln>
        </p:spPr>
      </p:pic>
      <p:pic>
        <p:nvPicPr>
          <p:cNvPr id="193542" name="Image 2" descr="swirlrainbw3.gif"/>
          <p:cNvPicPr>
            <a:picLocks noChangeAspect="1"/>
          </p:cNvPicPr>
          <p:nvPr/>
        </p:nvPicPr>
        <p:blipFill>
          <a:blip r:embed="rId4" cstate="print"/>
          <a:srcRect/>
          <a:stretch>
            <a:fillRect/>
          </a:stretch>
        </p:blipFill>
        <p:spPr bwMode="auto">
          <a:xfrm rot="10800000">
            <a:off x="0" y="14573250"/>
            <a:ext cx="23774400" cy="149225"/>
          </a:xfrm>
          <a:prstGeom prst="rect">
            <a:avLst/>
          </a:prstGeom>
          <a:noFill/>
          <a:ln w="9525">
            <a:noFill/>
            <a:miter lim="800000"/>
            <a:headEnd/>
            <a:tailEnd/>
          </a:ln>
        </p:spPr>
      </p:pic>
      <p:pic>
        <p:nvPicPr>
          <p:cNvPr id="193543" name="Image 2" descr="swirlrainbw3.gif"/>
          <p:cNvPicPr>
            <a:picLocks noChangeAspect="1"/>
          </p:cNvPicPr>
          <p:nvPr/>
        </p:nvPicPr>
        <p:blipFill>
          <a:blip r:embed="rId4"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4" cstate="print"/>
          <a:srcRect/>
          <a:stretch>
            <a:fillRect/>
          </a:stretch>
        </p:blipFill>
        <p:spPr bwMode="auto">
          <a:xfrm rot="5400000">
            <a:off x="16322675" y="7270750"/>
            <a:ext cx="14722475" cy="180975"/>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spd="slow" advTm="1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STA HUECA LA TIERRA">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¿ESTA HUECA LA TIERRA</Template>
  <TotalTime>2</TotalTime>
  <Words>741</Words>
  <Application>Microsoft Office PowerPoint</Application>
  <PresentationFormat>Personalizado</PresentationFormat>
  <Paragraphs>57</Paragraphs>
  <Slides>53</Slides>
  <Notes>0</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¿ESTA HUECA LA TIERRA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2014-07-22T16:08:10Z</dcterms:created>
  <dcterms:modified xsi:type="dcterms:W3CDTF">2014-07-22T16:11:01Z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