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705" r:id="rId2"/>
  </p:sldMasterIdLst>
  <p:sldIdLst>
    <p:sldId id="348" r:id="rId3"/>
    <p:sldId id="377" r:id="rId4"/>
    <p:sldId id="396" r:id="rId5"/>
    <p:sldId id="378" r:id="rId6"/>
    <p:sldId id="379" r:id="rId7"/>
    <p:sldId id="383" r:id="rId8"/>
    <p:sldId id="397" r:id="rId9"/>
    <p:sldId id="350" r:id="rId10"/>
    <p:sldId id="351" r:id="rId11"/>
    <p:sldId id="352" r:id="rId12"/>
    <p:sldId id="353" r:id="rId13"/>
    <p:sldId id="354" r:id="rId14"/>
    <p:sldId id="356" r:id="rId15"/>
    <p:sldId id="357" r:id="rId16"/>
    <p:sldId id="358" r:id="rId17"/>
    <p:sldId id="359" r:id="rId18"/>
    <p:sldId id="360" r:id="rId19"/>
    <p:sldId id="361" r:id="rId20"/>
    <p:sldId id="362" r:id="rId21"/>
    <p:sldId id="363" r:id="rId22"/>
    <p:sldId id="364" r:id="rId23"/>
    <p:sldId id="365" r:id="rId24"/>
    <p:sldId id="366" r:id="rId25"/>
    <p:sldId id="367" r:id="rId26"/>
    <p:sldId id="368" r:id="rId27"/>
    <p:sldId id="369" r:id="rId28"/>
    <p:sldId id="370" r:id="rId29"/>
    <p:sldId id="371" r:id="rId30"/>
    <p:sldId id="372" r:id="rId31"/>
    <p:sldId id="395" r:id="rId32"/>
    <p:sldId id="388" r:id="rId33"/>
    <p:sldId id="398" r:id="rId34"/>
    <p:sldId id="402" r:id="rId35"/>
    <p:sldId id="403" r:id="rId36"/>
    <p:sldId id="381" r:id="rId37"/>
    <p:sldId id="380" r:id="rId38"/>
    <p:sldId id="384" r:id="rId39"/>
    <p:sldId id="389" r:id="rId40"/>
    <p:sldId id="375" r:id="rId41"/>
    <p:sldId id="373" r:id="rId42"/>
    <p:sldId id="376" r:id="rId43"/>
    <p:sldId id="374" r:id="rId44"/>
    <p:sldId id="391" r:id="rId45"/>
    <p:sldId id="390" r:id="rId46"/>
    <p:sldId id="392" r:id="rId47"/>
    <p:sldId id="342" r:id="rId48"/>
    <p:sldId id="338" r:id="rId49"/>
    <p:sldId id="385" r:id="rId5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l2tq80cwDPnl1trl4eFrfw" hashData="vhl5xir8dUZ49UiPj4PRdHKSkq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FF"/>
    <a:srgbClr val="FF33CC"/>
    <a:srgbClr val="66FF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p:txBody>
          <a:bodyPr/>
          <a:lstStyle>
            <a:lvl1pPr>
              <a:defRPr/>
            </a:lvl1pPr>
          </a:lstStyle>
          <a:p>
            <a:pPr>
              <a:defRPr/>
            </a:pPr>
            <a:fld id="{DBB608ED-757E-4EFB-82B0-54601B80444C}" type="slidenum">
              <a:rPr lang="es-ES_tradnl"/>
              <a:pPr>
                <a:defRPr/>
              </a:pPr>
              <a:t>‹Nº›</a:t>
            </a:fld>
            <a:endParaRPr lang="es-ES_tradnl"/>
          </a:p>
        </p:txBody>
      </p:sp>
    </p:spTree>
  </p:cSld>
  <p:clrMapOvr>
    <a:masterClrMapping/>
  </p:clrMapOvr>
  <p:transition spd="slow">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p:txBody>
          <a:bodyPr/>
          <a:lstStyle>
            <a:lvl1pPr>
              <a:defRPr/>
            </a:lvl1pPr>
          </a:lstStyle>
          <a:p>
            <a:pPr>
              <a:defRPr/>
            </a:pPr>
            <a:fld id="{226728A1-665E-42DE-A6D3-DBF1573B8921}" type="slidenum">
              <a:rPr lang="es-ES_tradnl"/>
              <a:pPr>
                <a:defRPr/>
              </a:pPr>
              <a:t>‹Nº›</a:t>
            </a:fld>
            <a:endParaRPr lang="es-ES_tradnl"/>
          </a:p>
        </p:txBody>
      </p:sp>
    </p:spTree>
  </p:cSld>
  <p:clrMapOvr>
    <a:masterClrMapping/>
  </p:clrMapOvr>
  <p:transition spd="slow">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p:txBody>
          <a:bodyPr/>
          <a:lstStyle>
            <a:lvl1pPr>
              <a:defRPr/>
            </a:lvl1pPr>
          </a:lstStyle>
          <a:p>
            <a:pPr>
              <a:defRPr/>
            </a:pPr>
            <a:fld id="{7693A109-29B6-4173-A60B-7748B14FE24D}" type="slidenum">
              <a:rPr lang="es-ES_tradnl"/>
              <a:pPr>
                <a:defRPr/>
              </a:pPr>
              <a:t>‹Nº›</a:t>
            </a:fld>
            <a:endParaRPr lang="es-ES_tradnl"/>
          </a:p>
        </p:txBody>
      </p:sp>
    </p:spTree>
  </p:cSld>
  <p:clrMapOvr>
    <a:masterClrMapping/>
  </p:clrMapOvr>
  <p:transition spd="slow">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p:txBody>
          <a:bodyPr/>
          <a:lstStyle>
            <a:lvl1pPr>
              <a:defRPr/>
            </a:lvl1pPr>
          </a:lstStyle>
          <a:p>
            <a:pPr>
              <a:defRPr/>
            </a:pPr>
            <a:fld id="{31C85FF9-ACA5-4180-B9A6-438F797B3E39}" type="slidenum">
              <a:rPr lang="es-ES_tradnl"/>
              <a:pPr>
                <a:defRPr/>
              </a:pPr>
              <a:t>‹Nº›</a:t>
            </a:fld>
            <a:endParaRPr lang="es-ES_tradnl"/>
          </a:p>
        </p:txBody>
      </p:sp>
    </p:spTree>
  </p:cSld>
  <p:clrMapOvr>
    <a:masterClrMapping/>
  </p:clrMapOvr>
  <p:transition spd="slow">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p:txBody>
          <a:bodyPr/>
          <a:lstStyle>
            <a:lvl1pPr>
              <a:defRPr/>
            </a:lvl1pPr>
          </a:lstStyle>
          <a:p>
            <a:pPr>
              <a:defRPr/>
            </a:pPr>
            <a:fld id="{2A6385B9-CC21-4D93-A17F-8B0137A629FE}" type="slidenum">
              <a:rPr lang="es-ES_tradnl"/>
              <a:pPr>
                <a:defRPr/>
              </a:pPr>
              <a:t>‹Nº›</a:t>
            </a:fld>
            <a:endParaRPr lang="es-ES_tradnl"/>
          </a:p>
        </p:txBody>
      </p:sp>
    </p:spTree>
  </p:cSld>
  <p:clrMapOvr>
    <a:masterClrMapping/>
  </p:clrMapOvr>
  <p:transition spd="slow">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p:txBody>
          <a:bodyPr/>
          <a:lstStyle>
            <a:lvl1pPr>
              <a:defRPr/>
            </a:lvl1pPr>
          </a:lstStyle>
          <a:p>
            <a:pPr>
              <a:defRPr/>
            </a:pPr>
            <a:fld id="{6B42F536-2424-4C06-AE8D-6765AC240480}" type="slidenum">
              <a:rPr lang="es-ES_tradnl"/>
              <a:pPr>
                <a:defRPr/>
              </a:pPr>
              <a:t>‹Nº›</a:t>
            </a:fld>
            <a:endParaRPr lang="es-ES_tradnl"/>
          </a:p>
        </p:txBody>
      </p:sp>
    </p:spTree>
  </p:cSld>
  <p:clrMapOvr>
    <a:masterClrMapping/>
  </p:clrMapOvr>
  <p:transition spd="slow">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p:txBody>
          <a:bodyPr/>
          <a:lstStyle>
            <a:lvl1pPr>
              <a:defRPr/>
            </a:lvl1pPr>
          </a:lstStyle>
          <a:p>
            <a:pPr>
              <a:defRPr/>
            </a:pPr>
            <a:fld id="{10ACDB8E-F045-4FBA-A04D-234C512E1F92}" type="slidenum">
              <a:rPr lang="es-ES_tradnl"/>
              <a:pPr>
                <a:defRPr/>
              </a:pPr>
              <a:t>‹Nº›</a:t>
            </a:fld>
            <a:endParaRPr lang="es-ES_tradnl"/>
          </a:p>
        </p:txBody>
      </p:sp>
    </p:spTree>
  </p:cSld>
  <p:clrMapOvr>
    <a:masterClrMapping/>
  </p:clrMapOvr>
  <p:transition spd="slow">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p:txBody>
          <a:bodyPr/>
          <a:lstStyle>
            <a:lvl1pPr>
              <a:defRPr/>
            </a:lvl1pPr>
          </a:lstStyle>
          <a:p>
            <a:pPr>
              <a:defRPr/>
            </a:pPr>
            <a:fld id="{57871778-8E97-48DC-B4EE-1CCC273DB1BB}" type="slidenum">
              <a:rPr lang="es-ES_tradnl"/>
              <a:pPr>
                <a:defRPr/>
              </a:pPr>
              <a:t>‹Nº›</a:t>
            </a:fld>
            <a:endParaRPr lang="es-ES_tradnl"/>
          </a:p>
        </p:txBody>
      </p:sp>
    </p:spTree>
  </p:cSld>
  <p:clrMapOvr>
    <a:masterClrMapping/>
  </p:clrMapOvr>
  <p:transition spd="slow">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p:txBody>
          <a:bodyPr/>
          <a:lstStyle>
            <a:lvl1pPr>
              <a:defRPr/>
            </a:lvl1pPr>
          </a:lstStyle>
          <a:p>
            <a:pPr>
              <a:defRPr/>
            </a:pPr>
            <a:fld id="{4F628523-FB5D-48E6-BC2B-926F189373B7}" type="slidenum">
              <a:rPr lang="es-ES_tradnl"/>
              <a:pPr>
                <a:defRPr/>
              </a:pPr>
              <a:t>‹Nº›</a:t>
            </a:fld>
            <a:endParaRPr lang="es-ES_tradnl"/>
          </a:p>
        </p:txBody>
      </p:sp>
    </p:spTree>
  </p:cSld>
  <p:clrMapOvr>
    <a:masterClrMapping/>
  </p:clrMapOvr>
  <p:transition spd="slow">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p:txBody>
          <a:bodyPr/>
          <a:lstStyle>
            <a:lvl1pPr>
              <a:defRPr/>
            </a:lvl1pPr>
          </a:lstStyle>
          <a:p>
            <a:pPr>
              <a:defRPr/>
            </a:pPr>
            <a:fld id="{7AC4B932-230F-41DD-AC08-779018FAE8F8}" type="slidenum">
              <a:rPr lang="es-ES_tradnl"/>
              <a:pPr>
                <a:defRPr/>
              </a:pPr>
              <a:t>‹Nº›</a:t>
            </a:fld>
            <a:endParaRPr lang="es-ES_tradnl"/>
          </a:p>
        </p:txBody>
      </p:sp>
    </p:spTree>
  </p:cSld>
  <p:clrMapOvr>
    <a:masterClrMapping/>
  </p:clrMapOvr>
  <p:transition spd="slow">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p:txBody>
          <a:bodyPr/>
          <a:lstStyle>
            <a:lvl1pPr>
              <a:defRPr/>
            </a:lvl1pPr>
          </a:lstStyle>
          <a:p>
            <a:pPr>
              <a:defRPr/>
            </a:pPr>
            <a:fld id="{79E4E151-93ED-40A9-B6F7-EA5043C61D60}" type="slidenum">
              <a:rPr lang="es-ES_tradnl"/>
              <a:pPr>
                <a:defRPr/>
              </a:pPr>
              <a:t>‹Nº›</a:t>
            </a:fld>
            <a:endParaRPr lang="es-ES_tradnl"/>
          </a:p>
        </p:txBody>
      </p:sp>
    </p:spTree>
  </p:cSld>
  <p:clrMapOvr>
    <a:masterClrMapping/>
  </p:clrMapOvr>
  <p:transition spd="slow">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437C969-78A7-4486-9F35-953BA7A7A9D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B050"/>
            </a:gs>
            <a:gs pos="25000">
              <a:srgbClr val="FF6633"/>
            </a:gs>
            <a:gs pos="50000">
              <a:srgbClr val="FFFF00"/>
            </a:gs>
            <a:gs pos="75000">
              <a:srgbClr val="01A78F"/>
            </a:gs>
            <a:gs pos="100000">
              <a:srgbClr val="3366FF"/>
            </a:gs>
          </a:gsLst>
          <a:lin ang="5400000"/>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67D61734-5C27-4043-BBD6-5E0B9731C5F5}"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transition spd="slow">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8F62C6E-37B5-49DB-BF00-E50F51F2DA2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706"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3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7.gif"/><Relationship Id="rId4" Type="http://schemas.openxmlformats.org/officeDocument/2006/relationships/image" Target="../media/image44.gif"/></Relationships>
</file>

<file path=ppt/slides/_rels/slide3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8" Type="http://schemas.openxmlformats.org/officeDocument/2006/relationships/image" Target="../media/image52.jpeg"/><Relationship Id="rId13" Type="http://schemas.openxmlformats.org/officeDocument/2006/relationships/image" Target="../media/image57.jpeg"/><Relationship Id="rId3" Type="http://schemas.openxmlformats.org/officeDocument/2006/relationships/image" Target="../media/image47.jpeg"/><Relationship Id="rId7" Type="http://schemas.openxmlformats.org/officeDocument/2006/relationships/image" Target="../media/image51.jpeg"/><Relationship Id="rId12" Type="http://schemas.openxmlformats.org/officeDocument/2006/relationships/image" Target="../media/image56.jpeg"/><Relationship Id="rId2" Type="http://schemas.openxmlformats.org/officeDocument/2006/relationships/image" Target="../media/image7.gif"/><Relationship Id="rId16" Type="http://schemas.openxmlformats.org/officeDocument/2006/relationships/image" Target="../media/image60.jpeg"/><Relationship Id="rId1" Type="http://schemas.openxmlformats.org/officeDocument/2006/relationships/slideLayout" Target="../slideLayouts/slideLayout7.xml"/><Relationship Id="rId6" Type="http://schemas.openxmlformats.org/officeDocument/2006/relationships/image" Target="../media/image50.jpeg"/><Relationship Id="rId11" Type="http://schemas.openxmlformats.org/officeDocument/2006/relationships/image" Target="../media/image55.jpeg"/><Relationship Id="rId5" Type="http://schemas.openxmlformats.org/officeDocument/2006/relationships/image" Target="../media/image49.jpeg"/><Relationship Id="rId15" Type="http://schemas.openxmlformats.org/officeDocument/2006/relationships/image" Target="../media/image59.jpeg"/><Relationship Id="rId10" Type="http://schemas.openxmlformats.org/officeDocument/2006/relationships/image" Target="../media/image54.jpeg"/><Relationship Id="rId4" Type="http://schemas.openxmlformats.org/officeDocument/2006/relationships/image" Target="../media/image48.jpeg"/><Relationship Id="rId9" Type="http://schemas.openxmlformats.org/officeDocument/2006/relationships/image" Target="../media/image53.jpeg"/><Relationship Id="rId14" Type="http://schemas.openxmlformats.org/officeDocument/2006/relationships/image" Target="../media/image58.jpeg"/></Relationships>
</file>

<file path=ppt/slides/_rels/slide40.xml.rels><?xml version="1.0" encoding="UTF-8" standalone="yes"?>
<Relationships xmlns="http://schemas.openxmlformats.org/package/2006/relationships"><Relationship Id="rId8" Type="http://schemas.openxmlformats.org/officeDocument/2006/relationships/image" Target="../media/image66.jpeg"/><Relationship Id="rId13" Type="http://schemas.openxmlformats.org/officeDocument/2006/relationships/image" Target="../media/image71.jpeg"/><Relationship Id="rId3" Type="http://schemas.openxmlformats.org/officeDocument/2006/relationships/image" Target="../media/image61.jpeg"/><Relationship Id="rId7" Type="http://schemas.openxmlformats.org/officeDocument/2006/relationships/image" Target="../media/image65.jpeg"/><Relationship Id="rId12" Type="http://schemas.openxmlformats.org/officeDocument/2006/relationships/image" Target="../media/image70.jpeg"/><Relationship Id="rId2" Type="http://schemas.openxmlformats.org/officeDocument/2006/relationships/image" Target="../media/image7.gif"/><Relationship Id="rId16" Type="http://schemas.openxmlformats.org/officeDocument/2006/relationships/image" Target="../media/image74.jpeg"/><Relationship Id="rId1" Type="http://schemas.openxmlformats.org/officeDocument/2006/relationships/slideLayout" Target="../slideLayouts/slideLayout7.xml"/><Relationship Id="rId6" Type="http://schemas.openxmlformats.org/officeDocument/2006/relationships/image" Target="../media/image64.jpeg"/><Relationship Id="rId11" Type="http://schemas.openxmlformats.org/officeDocument/2006/relationships/image" Target="../media/image69.jpeg"/><Relationship Id="rId5" Type="http://schemas.openxmlformats.org/officeDocument/2006/relationships/image" Target="../media/image63.jpeg"/><Relationship Id="rId15" Type="http://schemas.openxmlformats.org/officeDocument/2006/relationships/image" Target="../media/image73.jpeg"/><Relationship Id="rId10" Type="http://schemas.openxmlformats.org/officeDocument/2006/relationships/image" Target="../media/image68.jpeg"/><Relationship Id="rId4" Type="http://schemas.openxmlformats.org/officeDocument/2006/relationships/image" Target="../media/image62.jpeg"/><Relationship Id="rId9" Type="http://schemas.openxmlformats.org/officeDocument/2006/relationships/image" Target="../media/image67.jpeg"/><Relationship Id="rId14" Type="http://schemas.openxmlformats.org/officeDocument/2006/relationships/image" Target="../media/image72.jpeg"/></Relationships>
</file>

<file path=ppt/slides/_rels/slide41.xml.rels><?xml version="1.0" encoding="UTF-8" standalone="yes"?>
<Relationships xmlns="http://schemas.openxmlformats.org/package/2006/relationships"><Relationship Id="rId8" Type="http://schemas.openxmlformats.org/officeDocument/2006/relationships/image" Target="../media/image80.jpeg"/><Relationship Id="rId13" Type="http://schemas.openxmlformats.org/officeDocument/2006/relationships/image" Target="../media/image85.jpeg"/><Relationship Id="rId3" Type="http://schemas.openxmlformats.org/officeDocument/2006/relationships/image" Target="../media/image75.jpeg"/><Relationship Id="rId7" Type="http://schemas.openxmlformats.org/officeDocument/2006/relationships/image" Target="../media/image79.jpeg"/><Relationship Id="rId12" Type="http://schemas.openxmlformats.org/officeDocument/2006/relationships/image" Target="../media/image84.jpeg"/><Relationship Id="rId2" Type="http://schemas.openxmlformats.org/officeDocument/2006/relationships/image" Target="../media/image7.gif"/><Relationship Id="rId16" Type="http://schemas.openxmlformats.org/officeDocument/2006/relationships/image" Target="../media/image88.jpeg"/><Relationship Id="rId1" Type="http://schemas.openxmlformats.org/officeDocument/2006/relationships/slideLayout" Target="../slideLayouts/slideLayout7.xml"/><Relationship Id="rId6" Type="http://schemas.openxmlformats.org/officeDocument/2006/relationships/image" Target="../media/image78.jpeg"/><Relationship Id="rId11" Type="http://schemas.openxmlformats.org/officeDocument/2006/relationships/image" Target="../media/image83.jpeg"/><Relationship Id="rId5" Type="http://schemas.openxmlformats.org/officeDocument/2006/relationships/image" Target="../media/image77.jpeg"/><Relationship Id="rId15" Type="http://schemas.openxmlformats.org/officeDocument/2006/relationships/image" Target="../media/image87.jpeg"/><Relationship Id="rId10" Type="http://schemas.openxmlformats.org/officeDocument/2006/relationships/image" Target="../media/image82.jpeg"/><Relationship Id="rId4" Type="http://schemas.openxmlformats.org/officeDocument/2006/relationships/image" Target="../media/image76.jpeg"/><Relationship Id="rId9" Type="http://schemas.openxmlformats.org/officeDocument/2006/relationships/image" Target="../media/image81.jpeg"/><Relationship Id="rId14" Type="http://schemas.openxmlformats.org/officeDocument/2006/relationships/image" Target="../media/image86.jpeg"/></Relationships>
</file>

<file path=ppt/slides/_rels/slide42.xml.rels><?xml version="1.0" encoding="UTF-8" standalone="yes"?>
<Relationships xmlns="http://schemas.openxmlformats.org/package/2006/relationships"><Relationship Id="rId8" Type="http://schemas.openxmlformats.org/officeDocument/2006/relationships/image" Target="../media/image94.jpeg"/><Relationship Id="rId13" Type="http://schemas.openxmlformats.org/officeDocument/2006/relationships/image" Target="../media/image99.jpeg"/><Relationship Id="rId3" Type="http://schemas.openxmlformats.org/officeDocument/2006/relationships/image" Target="../media/image89.jpeg"/><Relationship Id="rId7" Type="http://schemas.openxmlformats.org/officeDocument/2006/relationships/image" Target="../media/image93.jpeg"/><Relationship Id="rId12" Type="http://schemas.openxmlformats.org/officeDocument/2006/relationships/image" Target="../media/image98.jpeg"/><Relationship Id="rId2" Type="http://schemas.openxmlformats.org/officeDocument/2006/relationships/image" Target="../media/image7.gif"/><Relationship Id="rId16" Type="http://schemas.openxmlformats.org/officeDocument/2006/relationships/image" Target="../media/image102.jpeg"/><Relationship Id="rId1" Type="http://schemas.openxmlformats.org/officeDocument/2006/relationships/slideLayout" Target="../slideLayouts/slideLayout7.xml"/><Relationship Id="rId6" Type="http://schemas.openxmlformats.org/officeDocument/2006/relationships/image" Target="../media/image92.jpeg"/><Relationship Id="rId11" Type="http://schemas.openxmlformats.org/officeDocument/2006/relationships/image" Target="../media/image97.jpeg"/><Relationship Id="rId5" Type="http://schemas.openxmlformats.org/officeDocument/2006/relationships/image" Target="../media/image91.jpeg"/><Relationship Id="rId15" Type="http://schemas.openxmlformats.org/officeDocument/2006/relationships/image" Target="../media/image101.jpeg"/><Relationship Id="rId10" Type="http://schemas.openxmlformats.org/officeDocument/2006/relationships/image" Target="../media/image96.jpeg"/><Relationship Id="rId4" Type="http://schemas.openxmlformats.org/officeDocument/2006/relationships/image" Target="../media/image90.jpeg"/><Relationship Id="rId9" Type="http://schemas.openxmlformats.org/officeDocument/2006/relationships/image" Target="../media/image95.jpeg"/><Relationship Id="rId14" Type="http://schemas.openxmlformats.org/officeDocument/2006/relationships/image" Target="../media/image100.jpeg"/></Relationships>
</file>

<file path=ppt/slides/_rels/slide4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4.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7.gif"/><Relationship Id="rId1" Type="http://schemas.openxmlformats.org/officeDocument/2006/relationships/slideLayout" Target="../slideLayouts/slideLayout7.xml"/><Relationship Id="rId6" Type="http://schemas.openxmlformats.org/officeDocument/2006/relationships/image" Target="../media/image105.jpeg"/><Relationship Id="rId5" Type="http://schemas.openxmlformats.org/officeDocument/2006/relationships/image" Target="../media/image5.gif"/><Relationship Id="rId4" Type="http://schemas.openxmlformats.org/officeDocument/2006/relationships/image" Target="../media/image4.jpeg"/></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0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0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0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3" descr="C:\Documents and Settings\Dell\Escritorio\parejas y mas\Nueva carpeta (2)\Acuario-rayas-azul-rosa-31000.gif"/>
          <p:cNvPicPr>
            <a:picLocks noChangeAspect="1" noChangeArrowheads="1" noCrop="1"/>
          </p:cNvPicPr>
          <p:nvPr/>
        </p:nvPicPr>
        <p:blipFill>
          <a:blip r:embed="rId3"/>
          <a:srcRect/>
          <a:stretch>
            <a:fillRect/>
          </a:stretch>
        </p:blipFill>
        <p:spPr bwMode="auto">
          <a:xfrm>
            <a:off x="0" y="0"/>
            <a:ext cx="9144000" cy="7000875"/>
          </a:xfrm>
          <a:prstGeom prst="rect">
            <a:avLst/>
          </a:prstGeom>
          <a:noFill/>
          <a:ln w="9525">
            <a:noFill/>
            <a:miter lim="800000"/>
            <a:headEnd/>
            <a:tailEnd/>
          </a:ln>
        </p:spPr>
      </p:pic>
      <p:pic>
        <p:nvPicPr>
          <p:cNvPr id="11" name="Picture 3" descr="illusion-017"/>
          <p:cNvPicPr>
            <a:picLocks noChangeAspect="1" noChangeArrowheads="1" noCrop="1"/>
          </p:cNvPicPr>
          <p:nvPr/>
        </p:nvPicPr>
        <p:blipFill>
          <a:blip r:embed="rId4">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857224" y="1285860"/>
            <a:ext cx="7500958" cy="3416302"/>
          </a:xfrm>
          <a:prstGeom prst="rect">
            <a:avLst/>
          </a:prstGeom>
        </p:spPr>
        <p:txBody>
          <a:bodyPr lIns="91422" tIns="45711" rIns="91422" bIns="45711">
            <a:spAutoFit/>
          </a:bodyPr>
          <a:lstStyle/>
          <a:p>
            <a:pPr algn="ctr">
              <a:defRPr/>
            </a:pPr>
            <a:r>
              <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El s</a:t>
            </a:r>
            <a:r>
              <a:rPr lang="es-ES" sz="72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ignificado </a:t>
            </a:r>
            <a:r>
              <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de las cartas del TAROT</a:t>
            </a:r>
          </a:p>
        </p:txBody>
      </p:sp>
      <p:pic>
        <p:nvPicPr>
          <p:cNvPr id="13317"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a:srcRect/>
          <a:stretch>
            <a:fillRect/>
          </a:stretch>
        </p:blipFill>
        <p:spPr bwMode="auto">
          <a:xfrm>
            <a:off x="285750" y="5429250"/>
            <a:ext cx="1000125" cy="1052513"/>
          </a:xfrm>
          <a:prstGeom prst="rect">
            <a:avLst/>
          </a:prstGeom>
          <a:noFill/>
          <a:ln w="38100">
            <a:solidFill>
              <a:srgbClr val="1CDEF8"/>
            </a:solidFill>
            <a:miter lim="800000"/>
            <a:headEnd/>
            <a:tailEnd/>
          </a:ln>
        </p:spPr>
      </p:pic>
      <p:sp>
        <p:nvSpPr>
          <p:cNvPr id="15" name="14 Rectángulo"/>
          <p:cNvSpPr/>
          <p:nvPr/>
        </p:nvSpPr>
        <p:spPr>
          <a:xfrm>
            <a:off x="1500166"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p>
        </p:txBody>
      </p:sp>
      <p:pic>
        <p:nvPicPr>
          <p:cNvPr id="13323" name="Picture 4" descr="pc12"/>
          <p:cNvPicPr>
            <a:picLocks noChangeAspect="1" noChangeArrowheads="1" noCrop="1"/>
          </p:cNvPicPr>
          <p:nvPr/>
        </p:nvPicPr>
        <p:blipFill>
          <a:blip r:embed="rId8"/>
          <a:srcRect/>
          <a:stretch>
            <a:fillRect/>
          </a:stretch>
        </p:blipFill>
        <p:spPr bwMode="auto">
          <a:xfrm>
            <a:off x="4429125" y="6000750"/>
            <a:ext cx="844550" cy="682625"/>
          </a:xfrm>
          <a:prstGeom prst="rect">
            <a:avLst/>
          </a:prstGeom>
          <a:noFill/>
          <a:ln w="9525">
            <a:noFill/>
            <a:miter lim="800000"/>
            <a:headEnd/>
            <a:tailEnd/>
          </a:ln>
        </p:spPr>
      </p:pic>
      <p:sp>
        <p:nvSpPr>
          <p:cNvPr id="13324" name="12 CuadroTexto"/>
          <p:cNvSpPr txBox="1">
            <a:spLocks noChangeArrowheads="1"/>
          </p:cNvSpPr>
          <p:nvPr/>
        </p:nvSpPr>
        <p:spPr bwMode="auto">
          <a:xfrm>
            <a:off x="5286375" y="5929313"/>
            <a:ext cx="2428875" cy="646112"/>
          </a:xfrm>
          <a:prstGeom prst="rect">
            <a:avLst/>
          </a:prstGeom>
          <a:noFill/>
          <a:ln w="9525">
            <a:noFill/>
            <a:miter lim="800000"/>
            <a:headEnd/>
            <a:tailEnd/>
          </a:ln>
        </p:spPr>
        <p:txBody>
          <a:bodyPr>
            <a:spAutoFit/>
          </a:bodyPr>
          <a:lstStyle/>
          <a:p>
            <a:r>
              <a:rPr lang="es-ES" b="1"/>
              <a:t>PASALAS TODAS </a:t>
            </a:r>
          </a:p>
          <a:p>
            <a:r>
              <a:rPr lang="es-ES" b="1"/>
              <a:t>TU PARA LEER</a:t>
            </a:r>
          </a:p>
        </p:txBody>
      </p:sp>
    </p:spTree>
  </p:cSld>
  <p:clrMapOvr>
    <a:masterClrMapping/>
  </p:clrMapOvr>
  <p:transition spd="slow">
    <p:zoom/>
    <p:sndAc>
      <p:stSnd loop="1">
        <p:snd r:embed="rId2" name="Stanley Black - It's Magic.MP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14339" name="Picture 2" descr="C:\Documents and Settings\Dell\Escritorio\Nueva carpeta\790452bonweekenddentelledelune176.gif"/>
          <p:cNvPicPr>
            <a:picLocks noChangeAspect="1" noChangeArrowheads="1" noCrop="1"/>
          </p:cNvPicPr>
          <p:nvPr/>
        </p:nvPicPr>
        <p:blipFill>
          <a:blip r:embed="rId3"/>
          <a:srcRect/>
          <a:stretch>
            <a:fillRect/>
          </a:stretch>
        </p:blipFill>
        <p:spPr bwMode="auto">
          <a:xfrm>
            <a:off x="-500098" y="-642966"/>
            <a:ext cx="8929688" cy="10120313"/>
          </a:xfrm>
          <a:prstGeom prst="rect">
            <a:avLst/>
          </a:prstGeom>
          <a:noFill/>
          <a:ln w="9525">
            <a:noFill/>
            <a:miter lim="800000"/>
            <a:headEnd/>
            <a:tailEnd/>
          </a:ln>
        </p:spPr>
      </p:pic>
      <p:sp>
        <p:nvSpPr>
          <p:cNvPr id="14340" name="Rectangle 4"/>
          <p:cNvSpPr>
            <a:spLocks noChangeArrowheads="1"/>
          </p:cNvSpPr>
          <p:nvPr/>
        </p:nvSpPr>
        <p:spPr bwMode="auto">
          <a:xfrm flipH="1">
            <a:off x="6572264" y="6357958"/>
            <a:ext cx="2392362" cy="366712"/>
          </a:xfrm>
          <a:prstGeom prst="rect">
            <a:avLst/>
          </a:prstGeom>
          <a:solidFill>
            <a:srgbClr val="FFFF00"/>
          </a:solidFill>
          <a:ln w="9525">
            <a:noFill/>
            <a:miter lim="800000"/>
            <a:headEnd/>
            <a:tailEnd/>
          </a:ln>
        </p:spPr>
        <p:txBody>
          <a:bodyPr>
            <a:spAutoFit/>
          </a:bodyPr>
          <a:lstStyle/>
          <a:p>
            <a:fld id="{37D27FC5-57F7-41A2-AFD4-68A24B338C97}" type="datetime9">
              <a:rPr lang="ro-RO" b="1"/>
              <a:pPr/>
              <a:t>23.03.2014 12:05:17</a:t>
            </a:fld>
            <a:endParaRPr lang="en-US" b="1" dirty="0"/>
          </a:p>
        </p:txBody>
      </p:sp>
      <p:sp>
        <p:nvSpPr>
          <p:cNvPr id="14342" name="WordArt 7"/>
          <p:cNvSpPr>
            <a:spLocks noChangeArrowheads="1" noChangeShapeType="1" noTextEdit="1"/>
          </p:cNvSpPr>
          <p:nvPr/>
        </p:nvSpPr>
        <p:spPr bwMode="auto">
          <a:xfrm>
            <a:off x="928662" y="6072206"/>
            <a:ext cx="2779738" cy="785794"/>
          </a:xfrm>
          <a:prstGeom prst="rect">
            <a:avLst/>
          </a:prstGeom>
        </p:spPr>
        <p:txBody>
          <a:bodyPr wrap="none" fromWordArt="1">
            <a:prstTxWarp prst="textPlain">
              <a:avLst>
                <a:gd name="adj" fmla="val 50000"/>
              </a:avLst>
            </a:prstTxWarp>
          </a:bodyPr>
          <a:lstStyle/>
          <a:p>
            <a:pPr algn="ctr"/>
            <a:r>
              <a:rPr lang="en-US" sz="2400" b="1" i="1" kern="10" dirty="0">
                <a:ln w="12700">
                  <a:solidFill>
                    <a:schemeClr val="bg1"/>
                  </a:solidFill>
                  <a:round/>
                  <a:headEnd/>
                  <a:tailEnd/>
                </a:ln>
                <a:solidFill>
                  <a:srgbClr val="FF0000"/>
                </a:solidFill>
                <a:effectLst>
                  <a:outerShdw dist="35921" dir="2700000" algn="ctr" rotWithShape="0">
                    <a:srgbClr val="808080">
                      <a:alpha val="79999"/>
                    </a:srgbClr>
                  </a:outerShdw>
                </a:effectLst>
                <a:latin typeface="Times New Roman"/>
                <a:cs typeface="Times New Roman"/>
              </a:rPr>
              <a:t>Stanley Black&amp; His Orchestra</a:t>
            </a:r>
          </a:p>
          <a:p>
            <a:pPr algn="ctr"/>
            <a:r>
              <a:rPr lang="en-US" sz="2400" b="1" i="1" kern="10" dirty="0">
                <a:ln w="12700">
                  <a:solidFill>
                    <a:schemeClr val="bg1"/>
                  </a:solidFill>
                  <a:round/>
                  <a:headEnd/>
                  <a:tailEnd/>
                </a:ln>
                <a:solidFill>
                  <a:srgbClr val="FF0000"/>
                </a:solidFill>
                <a:effectLst>
                  <a:outerShdw dist="35921" dir="2700000" algn="ctr" rotWithShape="0">
                    <a:srgbClr val="808080">
                      <a:alpha val="79999"/>
                    </a:srgbClr>
                  </a:outerShdw>
                </a:effectLst>
                <a:latin typeface="Times New Roman"/>
                <a:cs typeface="Times New Roman"/>
              </a:rPr>
              <a:t>It's Magic</a:t>
            </a:r>
            <a:endParaRPr lang="es-ES" sz="2400" b="1" i="1" kern="10" dirty="0">
              <a:ln w="12700">
                <a:solidFill>
                  <a:schemeClr val="bg1"/>
                </a:solidFill>
                <a:round/>
                <a:headEnd/>
                <a:tailEnd/>
              </a:ln>
              <a:solidFill>
                <a:srgbClr val="FF0000"/>
              </a:solidFill>
              <a:effectLst>
                <a:outerShdw dist="35921" dir="2700000" algn="ctr" rotWithShape="0">
                  <a:srgbClr val="808080">
                    <a:alpha val="79999"/>
                  </a:srgbClr>
                </a:outerShdw>
              </a:effectLst>
              <a:latin typeface="Times New Roman"/>
              <a:cs typeface="Times New Roman"/>
            </a:endParaRPr>
          </a:p>
        </p:txBody>
      </p:sp>
      <p:pic>
        <p:nvPicPr>
          <p:cNvPr id="14343" name="Picture 8" descr="22"/>
          <p:cNvPicPr>
            <a:picLocks noChangeAspect="1" noChangeArrowheads="1" noCrop="1"/>
          </p:cNvPicPr>
          <p:nvPr/>
        </p:nvPicPr>
        <p:blipFill>
          <a:blip r:embed="rId4"/>
          <a:srcRect/>
          <a:stretch>
            <a:fillRect/>
          </a:stretch>
        </p:blipFill>
        <p:spPr bwMode="auto">
          <a:xfrm>
            <a:off x="1643042" y="4500570"/>
            <a:ext cx="1662113" cy="1471613"/>
          </a:xfrm>
          <a:prstGeom prst="rect">
            <a:avLst/>
          </a:prstGeom>
          <a:noFill/>
          <a:ln w="9525">
            <a:noFill/>
            <a:miter lim="800000"/>
            <a:headEnd/>
            <a:tailEnd/>
          </a:ln>
        </p:spPr>
      </p:pic>
      <p:sp>
        <p:nvSpPr>
          <p:cNvPr id="2053" name="WordArt 5"/>
          <p:cNvSpPr>
            <a:spLocks noChangeArrowheads="1" noChangeShapeType="1" noTextEdit="1"/>
          </p:cNvSpPr>
          <p:nvPr/>
        </p:nvSpPr>
        <p:spPr bwMode="auto">
          <a:xfrm>
            <a:off x="179388" y="333375"/>
            <a:ext cx="3455987" cy="1257300"/>
          </a:xfrm>
          <a:prstGeom prst="rect">
            <a:avLst/>
          </a:prstGeom>
        </p:spPr>
        <p:txBody>
          <a:bodyPr wrap="none" fromWordArt="1">
            <a:prstTxWarp prst="textPlain">
              <a:avLst>
                <a:gd name="adj" fmla="val 50000"/>
              </a:avLst>
            </a:prstTxWarp>
          </a:bodyPr>
          <a:lstStyle/>
          <a:p>
            <a:pPr algn="ctr"/>
            <a:endParaRPr lang="es-ES" sz="4400" b="1" i="1" kern="10">
              <a:ln w="38100">
                <a:solidFill>
                  <a:schemeClr val="bg1"/>
                </a:solidFill>
                <a:round/>
                <a:headEnd/>
                <a:tailEnd/>
              </a:ln>
              <a:solidFill>
                <a:schemeClr val="bg1"/>
              </a:solidFill>
              <a:effectLst>
                <a:outerShdw dist="35921" dir="2700000" algn="ctr" rotWithShape="0">
                  <a:srgbClr val="808080">
                    <a:alpha val="79999"/>
                  </a:srgbClr>
                </a:outerShdw>
              </a:effectLst>
              <a:latin typeface="Times New Roman"/>
              <a:cs typeface="Times New Roman"/>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afterEffect" nodePh="1">
                                  <p:stCondLst>
                                    <p:cond delay="0"/>
                                  </p:stCondLst>
                                  <p:endCondLst>
                                    <p:cond evt="begin" delay="0">
                                      <p:tn val="5"/>
                                    </p:cond>
                                  </p:endCondLst>
                                  <p:childTnLst>
                                    <p:set>
                                      <p:cBhvr>
                                        <p:cTn id="6" dur="1" fill="hold">
                                          <p:stCondLst>
                                            <p:cond delay="0"/>
                                          </p:stCondLst>
                                        </p:cTn>
                                        <p:tgtEl>
                                          <p:spTgt spid="2053"/>
                                        </p:tgtEl>
                                        <p:attrNameLst>
                                          <p:attrName>style.visibility</p:attrName>
                                        </p:attrNameLst>
                                      </p:cBhvr>
                                      <p:to>
                                        <p:strVal val="visible"/>
                                      </p:to>
                                    </p:set>
                                    <p:anim calcmode="lin" valueType="num">
                                      <p:cBhvr additive="base">
                                        <p:cTn id="7" dur="2000" fill="hold"/>
                                        <p:tgtEl>
                                          <p:spTgt spid="2053"/>
                                        </p:tgtEl>
                                        <p:attrNameLst>
                                          <p:attrName>ppt_x</p:attrName>
                                        </p:attrNameLst>
                                      </p:cBhvr>
                                      <p:tavLst>
                                        <p:tav tm="0">
                                          <p:val>
                                            <p:strVal val="#ppt_x"/>
                                          </p:val>
                                        </p:tav>
                                        <p:tav tm="100000">
                                          <p:val>
                                            <p:strVal val="#ppt_x"/>
                                          </p:val>
                                        </p:tav>
                                      </p:tavLst>
                                    </p:anim>
                                    <p:anim calcmode="lin" valueType="num">
                                      <p:cBhvr additive="base">
                                        <p:cTn id="8" dur="2000" fill="hold"/>
                                        <p:tgtEl>
                                          <p:spTgt spid="2053"/>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9" presetClass="emph" presetSubtype="0" nodeType="afterEffect">
                                  <p:stCondLst>
                                    <p:cond delay="0"/>
                                  </p:stCondLst>
                                  <p:childTnLst>
                                    <p:set>
                                      <p:cBhvr rctx="PPT">
                                        <p:cTn id="11" dur="indefinite"/>
                                        <p:tgtEl>
                                          <p:spTgt spid="10"/>
                                        </p:tgtEl>
                                        <p:attrNameLst>
                                          <p:attrName>style.opacity</p:attrName>
                                        </p:attrNameLst>
                                      </p:cBhvr>
                                      <p:to>
                                        <p:strVal val="0.25"/>
                                      </p:to>
                                    </p:set>
                                    <p:animEffect filter="image" prLst="opacity: 0.25">
                                      <p:cBhvr rctx="IE">
                                        <p:cTn id="12"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Documents and Settings\Dell\Escritorio\echar-las-cartas-del-tarot.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 name="Picture 3" descr="illusion-010"/>
          <p:cNvPicPr>
            <a:picLocks noChangeAspect="1" noChangeArrowheads="1"/>
          </p:cNvPicPr>
          <p:nvPr/>
        </p:nvPicPr>
        <p:blipFill>
          <a:blip r:embed="rId3">
            <a:lum bright="42000" contrast="-62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15363" name="1 Rectángulo"/>
          <p:cNvSpPr>
            <a:spLocks noChangeArrowheads="1"/>
          </p:cNvSpPr>
          <p:nvPr/>
        </p:nvSpPr>
        <p:spPr bwMode="auto">
          <a:xfrm>
            <a:off x="357188" y="428625"/>
            <a:ext cx="8572500" cy="6247864"/>
          </a:xfrm>
          <a:prstGeom prst="rect">
            <a:avLst/>
          </a:prstGeom>
          <a:noFill/>
          <a:ln w="9525">
            <a:noFill/>
            <a:miter lim="800000"/>
            <a:headEnd/>
            <a:tailEnd/>
          </a:ln>
        </p:spPr>
        <p:txBody>
          <a:bodyPr>
            <a:spAutoFit/>
          </a:bodyPr>
          <a:lstStyle/>
          <a:p>
            <a:r>
              <a:rPr lang="es-ES" sz="1600" b="1" i="1" dirty="0">
                <a:latin typeface="Bookman Old Style" pitchFamily="18" charset="0"/>
              </a:rPr>
              <a:t>La función primaria del tarot es ORIENTAR al consultante sobre las opciones que se le presentan en la tirada, tratando de encontrar la más adecuada para ayudar a resolver su problemática.</a:t>
            </a:r>
          </a:p>
          <a:p>
            <a:r>
              <a:rPr lang="es-ES" sz="1600" b="1" i="1" dirty="0">
                <a:latin typeface="Bookman Old Style" pitchFamily="18" charset="0"/>
              </a:rPr>
              <a:t/>
            </a:r>
            <a:br>
              <a:rPr lang="es-ES" sz="1600" b="1" i="1" dirty="0">
                <a:latin typeface="Bookman Old Style" pitchFamily="18" charset="0"/>
              </a:rPr>
            </a:br>
            <a:r>
              <a:rPr lang="es-ES" sz="1600" b="1" i="1" dirty="0">
                <a:latin typeface="Bookman Old Style" pitchFamily="18" charset="0"/>
              </a:rPr>
              <a:t>Aquí es necesario formular una advertencia esencial: es imprescindible tener presente los alcances y limitaciones del Tarot con el propósito de evitar que se lo desvirtúe con manejos deshonestos.</a:t>
            </a:r>
          </a:p>
          <a:p>
            <a:endParaRPr lang="es-ES" sz="1600" b="1" i="1" dirty="0">
              <a:latin typeface="Bookman Old Style" pitchFamily="18" charset="0"/>
            </a:endParaRPr>
          </a:p>
          <a:p>
            <a:r>
              <a:rPr lang="es-ES" sz="1600" b="1" i="1" dirty="0">
                <a:latin typeface="Bookman Old Style" pitchFamily="18" charset="0"/>
              </a:rPr>
              <a:t>La función del tarotista es MOSTRAR al consultante los aspectos positivos y negativos de la situación, para que pueda prevenirse contra posibles inconvenientes, y aprovechar las ventajas que se le presenten, nunca DECIDIR qué debe hacer el consultante. Una vez presentados los pro y los contra de la situación, la decisión corre por cuenta de quien realiza la consulta.</a:t>
            </a:r>
            <a:br>
              <a:rPr lang="es-ES" sz="1600" b="1" i="1" dirty="0">
                <a:latin typeface="Bookman Old Style" pitchFamily="18" charset="0"/>
              </a:rPr>
            </a:br>
            <a:endParaRPr lang="es-ES" sz="1600" b="1" i="1" dirty="0">
              <a:latin typeface="Bookman Old Style" pitchFamily="18" charset="0"/>
            </a:endParaRPr>
          </a:p>
          <a:p>
            <a:r>
              <a:rPr lang="es-ES" sz="1600" b="1" i="1" dirty="0">
                <a:latin typeface="Bookman Old Style" pitchFamily="18" charset="0"/>
              </a:rPr>
              <a:t>Esto es importante que lo tenga en claro el consultante para poder evitar los manejos de personas inescrupulosas, que se colocan en asesores permanentes, y a los cuales se les debe consultar todos los pasos a seguir, creando una dependencia ilimitada del consultante con el “tarotista” quién así tendrá asegurado un cliente permanente, o un ingreso fijo por esa razón.</a:t>
            </a:r>
          </a:p>
          <a:p>
            <a:endParaRPr lang="es-ES" sz="1600" b="1" i="1" dirty="0">
              <a:latin typeface="Bookman Old Style" pitchFamily="18" charset="0"/>
            </a:endParaRPr>
          </a:p>
          <a:p>
            <a:r>
              <a:rPr lang="es-ES" sz="1600" b="1" i="1" dirty="0">
                <a:latin typeface="Bookman Old Style" pitchFamily="18" charset="0"/>
              </a:rPr>
              <a:t>La otra utilización del tarot, la más válida (y quizás la razón de su creación, según se desprende de la utilización que se hacía de los primeros mazos) es la del camino del autoconocimiento, donde cada arcano se transforma en un peldaño, para ascender por una hipotética escalera. </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16387" name="Picture 2" descr="C:\Documents and Settings\Dell\Escritorio\gfantasy68.gif"/>
          <p:cNvPicPr>
            <a:picLocks noChangeAspect="1" noChangeArrowheads="1" noCrop="1"/>
          </p:cNvPicPr>
          <p:nvPr/>
        </p:nvPicPr>
        <p:blipFill>
          <a:blip r:embed="rId3"/>
          <a:srcRect/>
          <a:stretch>
            <a:fillRect/>
          </a:stretch>
        </p:blipFill>
        <p:spPr bwMode="auto">
          <a:xfrm>
            <a:off x="214281" y="357166"/>
            <a:ext cx="5019927" cy="6143668"/>
          </a:xfrm>
          <a:prstGeom prst="rect">
            <a:avLst/>
          </a:prstGeom>
          <a:noFill/>
          <a:ln w="9525">
            <a:noFill/>
            <a:miter lim="800000"/>
            <a:headEnd/>
            <a:tailEnd/>
          </a:ln>
        </p:spPr>
      </p:pic>
      <p:sp>
        <p:nvSpPr>
          <p:cNvPr id="16388" name="2 Rectángulo"/>
          <p:cNvSpPr>
            <a:spLocks noChangeArrowheads="1"/>
          </p:cNvSpPr>
          <p:nvPr/>
        </p:nvSpPr>
        <p:spPr bwMode="auto">
          <a:xfrm>
            <a:off x="5500688" y="1000125"/>
            <a:ext cx="3286125" cy="5262563"/>
          </a:xfrm>
          <a:prstGeom prst="rect">
            <a:avLst/>
          </a:prstGeom>
          <a:noFill/>
          <a:ln w="9525">
            <a:noFill/>
            <a:miter lim="800000"/>
            <a:headEnd/>
            <a:tailEnd/>
          </a:ln>
        </p:spPr>
        <p:txBody>
          <a:bodyPr>
            <a:spAutoFit/>
          </a:bodyPr>
          <a:lstStyle/>
          <a:p>
            <a:pPr algn="ctr"/>
            <a:r>
              <a:rPr lang="es-ES" sz="2800" b="1" i="1">
                <a:latin typeface="Agency FB" pitchFamily="34" charset="0"/>
              </a:rPr>
              <a:t>Los distintos pisos, representados por cada arcano, son paradas de aprendizaje, en nuestro viaje terreno evolutivo, para tratar así de comprender nuestro paso por la vida y las distintas etapas de desarrollo por las que deberemos atravesar para llegar a la meta</a:t>
            </a:r>
            <a:r>
              <a:rPr lang="es-ES" sz="2800" b="1">
                <a:latin typeface="Agency FB" pitchFamily="34" charset="0"/>
              </a:rPr>
              <a:t>.</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8" descr="C:\Documents and Settings\Dell\Escritorio\parejas y mas\Nueva carpeta (2)\Trippin-2-colorido-RESUMEN.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785813" y="714375"/>
            <a:ext cx="7572375" cy="5357813"/>
          </a:xfrm>
          <a:prstGeom prst="rect">
            <a:avLst/>
          </a:prstGeom>
          <a:solidFill>
            <a:srgbClr val="66FF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1" name="Picture 3" descr="C:\Documents and Settings\Dell\Escritorio\cortesan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 name="Picture 3" descr="illusion-010"/>
          <p:cNvPicPr>
            <a:picLocks noChangeAspect="1" noChangeArrowheads="1"/>
          </p:cNvPicPr>
          <p:nvPr/>
        </p:nvPicPr>
        <p:blipFill>
          <a:blip r:embed="rId3">
            <a:lum bright="42000" contrast="-62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pic>
        <p:nvPicPr>
          <p:cNvPr id="21507" name="Picture 1" descr="http://1-ps.googleusercontent.com/h/www.losarcanos.com/rider/xr0.jpg.pagespeed.ic.5n1wyVasE0.jpg"/>
          <p:cNvPicPr>
            <a:picLocks noChangeAspect="1" noChangeArrowheads="1"/>
          </p:cNvPicPr>
          <p:nvPr/>
        </p:nvPicPr>
        <p:blipFill>
          <a:blip r:embed="rId3"/>
          <a:srcRect/>
          <a:stretch>
            <a:fillRect/>
          </a:stretch>
        </p:blipFill>
        <p:spPr bwMode="auto">
          <a:xfrm>
            <a:off x="500063" y="571500"/>
            <a:ext cx="3403600" cy="5813425"/>
          </a:xfrm>
          <a:prstGeom prst="rect">
            <a:avLst/>
          </a:prstGeom>
          <a:noFill/>
          <a:ln w="9525">
            <a:noFill/>
            <a:miter lim="800000"/>
            <a:headEnd/>
            <a:tailEnd/>
          </a:ln>
        </p:spPr>
      </p:pic>
      <p:sp>
        <p:nvSpPr>
          <p:cNvPr id="21508" name="4 Rectángulo"/>
          <p:cNvSpPr>
            <a:spLocks noChangeArrowheads="1"/>
          </p:cNvSpPr>
          <p:nvPr/>
        </p:nvSpPr>
        <p:spPr bwMode="auto">
          <a:xfrm>
            <a:off x="4643438" y="1143000"/>
            <a:ext cx="3857625" cy="5078413"/>
          </a:xfrm>
          <a:prstGeom prst="rect">
            <a:avLst/>
          </a:prstGeom>
          <a:noFill/>
          <a:ln w="9525">
            <a:noFill/>
            <a:miter lim="800000"/>
            <a:headEnd/>
            <a:tailEnd/>
          </a:ln>
        </p:spPr>
        <p:txBody>
          <a:bodyPr>
            <a:spAutoFit/>
          </a:bodyPr>
          <a:lstStyle/>
          <a:p>
            <a:pPr algn="ctr"/>
            <a:r>
              <a:rPr lang="es-ES" b="1"/>
              <a:t>EL LOCO </a:t>
            </a:r>
            <a:endParaRPr lang="es-ES"/>
          </a:p>
          <a:p>
            <a:pPr algn="ctr"/>
            <a:r>
              <a:rPr lang="es-ES" b="1"/>
              <a:t>[0] El Loco Carencia de sentido común. Potencial fuerza de voluntad y destreza. El espíritu en busca de experiencia. Audacia, extravagancia. Negligencia, poca reflexión. Desorientación, inmadurez, desequilibrio. Ligereza. Indiscreción y superficialidad. </a:t>
            </a:r>
            <a:br>
              <a:rPr lang="es-ES" b="1"/>
            </a:br>
            <a:r>
              <a:rPr lang="es-ES" b="1"/>
              <a:t>---------- INVERTIDO ----------</a:t>
            </a:r>
            <a:br>
              <a:rPr lang="es-ES" b="1"/>
            </a:br>
            <a:r>
              <a:rPr lang="es-ES" b="1"/>
              <a:t>Pasiones y obsesiones, indecisión, irracionalidad, apatía, complicaciones. Decisiones equivocadas, caída, abandono, inmovilización. Locura. Desborde psíquico y/o emocional. Viaje obstaculizado. </a:t>
            </a:r>
            <a:endParaRPr lang="es-ES"/>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2531" name="1 Rectángulo"/>
          <p:cNvSpPr>
            <a:spLocks noChangeArrowheads="1"/>
          </p:cNvSpPr>
          <p:nvPr/>
        </p:nvSpPr>
        <p:spPr bwMode="auto">
          <a:xfrm>
            <a:off x="4857750" y="785813"/>
            <a:ext cx="3643313" cy="5078412"/>
          </a:xfrm>
          <a:prstGeom prst="rect">
            <a:avLst/>
          </a:prstGeom>
          <a:noFill/>
          <a:ln w="9525">
            <a:noFill/>
            <a:miter lim="800000"/>
            <a:headEnd/>
            <a:tailEnd/>
          </a:ln>
        </p:spPr>
        <p:txBody>
          <a:bodyPr>
            <a:spAutoFit/>
          </a:bodyPr>
          <a:lstStyle/>
          <a:p>
            <a:pPr algn="ctr"/>
            <a:r>
              <a:rPr lang="es-ES" b="1"/>
              <a:t>EL MAGO </a:t>
            </a:r>
            <a:endParaRPr lang="es-ES"/>
          </a:p>
          <a:p>
            <a:pPr algn="ctr"/>
            <a:r>
              <a:rPr lang="es-ES" b="1"/>
              <a:t>[I] El Mago, El Alquimista, El Prestidigitador Originalidad. Iniciativa, centro de acción, inteligencia espontánea. Posesión de sí mismo, autonomía, emancipación de todo prejuicio. Elocuencia, destreza, habilidad, finura, diplomacia. Abogado, orador, diplomático o político. </a:t>
            </a:r>
            <a:br>
              <a:rPr lang="es-ES" b="1"/>
            </a:br>
            <a:r>
              <a:rPr lang="es-ES" b="1"/>
              <a:t>---------- INVERTIDO ----------</a:t>
            </a:r>
            <a:br>
              <a:rPr lang="es-ES" b="1"/>
            </a:br>
            <a:r>
              <a:rPr lang="es-ES" b="1"/>
              <a:t>Carente de escrúpulos, arribista, intrigante, embustero, pillo, estafador, charlatán. Indecisión, ineptitud, voluntad débil, retraso, inseguridad. Voluntad aplicada a malos fines</a:t>
            </a:r>
            <a:endParaRPr lang="es-ES"/>
          </a:p>
        </p:txBody>
      </p:sp>
      <p:pic>
        <p:nvPicPr>
          <p:cNvPr id="22532" name="Picture 2" descr="http://www.losarcanos.com/rider/r1.jpg"/>
          <p:cNvPicPr>
            <a:picLocks noChangeAspect="1" noChangeArrowheads="1"/>
          </p:cNvPicPr>
          <p:nvPr/>
        </p:nvPicPr>
        <p:blipFill>
          <a:blip r:embed="rId3"/>
          <a:srcRect/>
          <a:stretch>
            <a:fillRect/>
          </a:stretch>
        </p:blipFill>
        <p:spPr bwMode="auto">
          <a:xfrm>
            <a:off x="285750" y="428625"/>
            <a:ext cx="3554413" cy="607218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3555" name="1 Rectángulo"/>
          <p:cNvSpPr>
            <a:spLocks noChangeArrowheads="1"/>
          </p:cNvSpPr>
          <p:nvPr/>
        </p:nvSpPr>
        <p:spPr bwMode="auto">
          <a:xfrm>
            <a:off x="5214938" y="1000125"/>
            <a:ext cx="3357562" cy="4524375"/>
          </a:xfrm>
          <a:prstGeom prst="rect">
            <a:avLst/>
          </a:prstGeom>
          <a:noFill/>
          <a:ln w="9525">
            <a:noFill/>
            <a:miter lim="800000"/>
            <a:headEnd/>
            <a:tailEnd/>
          </a:ln>
        </p:spPr>
        <p:txBody>
          <a:bodyPr>
            <a:spAutoFit/>
          </a:bodyPr>
          <a:lstStyle/>
          <a:p>
            <a:pPr algn="ctr"/>
            <a:r>
              <a:rPr lang="es-ES" b="1"/>
              <a:t>LA SACERDOTISA </a:t>
            </a:r>
            <a:endParaRPr lang="es-ES"/>
          </a:p>
          <a:p>
            <a:pPr algn="ctr"/>
            <a:r>
              <a:rPr lang="es-ES" b="1"/>
              <a:t>[III] La Sacerdotisa Paciencia, silencio, discreción, reserva, meditación, modestia, resignación y piedad. Decisión meditada. </a:t>
            </a:r>
            <a:br>
              <a:rPr lang="es-ES" b="1"/>
            </a:br>
            <a:r>
              <a:rPr lang="es-ES" b="1"/>
              <a:t>---------- INVERTIDO ----------</a:t>
            </a:r>
            <a:br>
              <a:rPr lang="es-ES" b="1"/>
            </a:br>
            <a:r>
              <a:rPr lang="es-ES" b="1"/>
              <a:t>Disimulo, intenciones ocultas, rencor, pereza, intolerancia, fanatismo. Se vuelve pesada y pasiva, es como una carga. Retraso, tensión y torpeza en las relaciones. Decisión inmediata.</a:t>
            </a:r>
            <a:endParaRPr lang="es-ES"/>
          </a:p>
        </p:txBody>
      </p:sp>
      <p:pic>
        <p:nvPicPr>
          <p:cNvPr id="23556" name="Picture 2" descr="http://www.losarcanos.com/rider/r2.jpg"/>
          <p:cNvPicPr>
            <a:picLocks noChangeAspect="1" noChangeArrowheads="1"/>
          </p:cNvPicPr>
          <p:nvPr/>
        </p:nvPicPr>
        <p:blipFill>
          <a:blip r:embed="rId3"/>
          <a:srcRect/>
          <a:stretch>
            <a:fillRect/>
          </a:stretch>
        </p:blipFill>
        <p:spPr bwMode="auto">
          <a:xfrm>
            <a:off x="357188" y="500063"/>
            <a:ext cx="3470275" cy="592931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24579" name="1 Rectángulo"/>
          <p:cNvSpPr>
            <a:spLocks noChangeArrowheads="1"/>
          </p:cNvSpPr>
          <p:nvPr/>
        </p:nvSpPr>
        <p:spPr bwMode="auto">
          <a:xfrm>
            <a:off x="4857750" y="1714500"/>
            <a:ext cx="3714750" cy="4246563"/>
          </a:xfrm>
          <a:prstGeom prst="rect">
            <a:avLst/>
          </a:prstGeom>
          <a:noFill/>
          <a:ln w="9525">
            <a:noFill/>
            <a:miter lim="800000"/>
            <a:headEnd/>
            <a:tailEnd/>
          </a:ln>
        </p:spPr>
        <p:txBody>
          <a:bodyPr>
            <a:spAutoFit/>
          </a:bodyPr>
          <a:lstStyle/>
          <a:p>
            <a:pPr algn="ctr"/>
            <a:r>
              <a:rPr lang="es-ES" b="1"/>
              <a:t>LA EMPERATRIZ </a:t>
            </a:r>
            <a:endParaRPr lang="es-ES"/>
          </a:p>
          <a:p>
            <a:pPr algn="ctr"/>
            <a:r>
              <a:rPr lang="es-ES" b="1"/>
              <a:t>[III] La Emperatriz Comprensión, inteligencia, instrucción. Encanto, afabilidad, elegancia, distinción. Cortesía, abundancia, riqueza. Matrimonio, fecundidad, dulzura. </a:t>
            </a:r>
            <a:br>
              <a:rPr lang="es-ES" b="1"/>
            </a:br>
            <a:r>
              <a:rPr lang="es-ES" b="1"/>
              <a:t>---------- INVERTIDO ----------</a:t>
            </a:r>
            <a:br>
              <a:rPr lang="es-ES" b="1"/>
            </a:br>
            <a:r>
              <a:rPr lang="es-ES" b="1"/>
              <a:t>Afectación, pose, frivolidad, coquetería, vanidad. Desdén, presunción. Lujo innecesario. Sensible a los halagos. Falta de refinamiento. Discusiones en todos los planos. Esterilidad. </a:t>
            </a:r>
            <a:endParaRPr lang="es-ES"/>
          </a:p>
        </p:txBody>
      </p:sp>
      <p:pic>
        <p:nvPicPr>
          <p:cNvPr id="24580" name="Picture 2" descr="http://www.losarcanos.com/rider/r3.jpg"/>
          <p:cNvPicPr>
            <a:picLocks noChangeAspect="1" noChangeArrowheads="1"/>
          </p:cNvPicPr>
          <p:nvPr/>
        </p:nvPicPr>
        <p:blipFill>
          <a:blip r:embed="rId3"/>
          <a:srcRect/>
          <a:stretch>
            <a:fillRect/>
          </a:stretch>
        </p:blipFill>
        <p:spPr bwMode="auto">
          <a:xfrm>
            <a:off x="428625" y="714375"/>
            <a:ext cx="3429000" cy="58578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25603" name="1 Rectángulo"/>
          <p:cNvSpPr>
            <a:spLocks noChangeArrowheads="1"/>
          </p:cNvSpPr>
          <p:nvPr/>
        </p:nvSpPr>
        <p:spPr bwMode="auto">
          <a:xfrm>
            <a:off x="5357813" y="1785938"/>
            <a:ext cx="3143250" cy="3416300"/>
          </a:xfrm>
          <a:prstGeom prst="rect">
            <a:avLst/>
          </a:prstGeom>
          <a:noFill/>
          <a:ln w="9525">
            <a:noFill/>
            <a:miter lim="800000"/>
            <a:headEnd/>
            <a:tailEnd/>
          </a:ln>
        </p:spPr>
        <p:txBody>
          <a:bodyPr>
            <a:spAutoFit/>
          </a:bodyPr>
          <a:lstStyle/>
          <a:p>
            <a:pPr algn="ctr"/>
            <a:r>
              <a:rPr lang="es-ES" b="1"/>
              <a:t>EL EMPERADOR </a:t>
            </a:r>
            <a:endParaRPr lang="es-ES"/>
          </a:p>
          <a:p>
            <a:pPr algn="ctr"/>
            <a:r>
              <a:rPr lang="es-ES" b="1"/>
              <a:t>[IV] El Emperador Poder, voluntad, energía, certeza, constancia, firmeza, rigor, exactitud, equidad y positivismo. Realización. Protector poderoso. </a:t>
            </a:r>
            <a:br>
              <a:rPr lang="es-ES" b="1"/>
            </a:br>
            <a:r>
              <a:rPr lang="es-ES" b="1"/>
              <a:t>---------- INVERTIDO ----------</a:t>
            </a:r>
            <a:br>
              <a:rPr lang="es-ES" b="1"/>
            </a:br>
            <a:r>
              <a:rPr lang="es-ES" b="1"/>
              <a:t>Testarudez, falta de idealismo. Adversario obstinado. Caída, pérdida de los bienes. </a:t>
            </a:r>
            <a:endParaRPr lang="es-ES"/>
          </a:p>
        </p:txBody>
      </p:sp>
      <p:pic>
        <p:nvPicPr>
          <p:cNvPr id="25604" name="Picture 2" descr="http://1-ps.googleusercontent.com/h/www.losarcanos.com/rider/xr4.jpg.pagespeed.ic.SMc0A7zMKp.jpg"/>
          <p:cNvPicPr>
            <a:picLocks noChangeAspect="1" noChangeArrowheads="1"/>
          </p:cNvPicPr>
          <p:nvPr/>
        </p:nvPicPr>
        <p:blipFill>
          <a:blip r:embed="rId3"/>
          <a:srcRect/>
          <a:stretch>
            <a:fillRect/>
          </a:stretch>
        </p:blipFill>
        <p:spPr bwMode="auto">
          <a:xfrm>
            <a:off x="571500" y="357188"/>
            <a:ext cx="3636963" cy="621506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26627" name="1 Rectángulo"/>
          <p:cNvSpPr>
            <a:spLocks noChangeArrowheads="1"/>
          </p:cNvSpPr>
          <p:nvPr/>
        </p:nvSpPr>
        <p:spPr bwMode="auto">
          <a:xfrm>
            <a:off x="4714875" y="1143000"/>
            <a:ext cx="4143375" cy="5354638"/>
          </a:xfrm>
          <a:prstGeom prst="rect">
            <a:avLst/>
          </a:prstGeom>
          <a:noFill/>
          <a:ln w="9525">
            <a:noFill/>
            <a:miter lim="800000"/>
            <a:headEnd/>
            <a:tailEnd/>
          </a:ln>
        </p:spPr>
        <p:txBody>
          <a:bodyPr>
            <a:spAutoFit/>
          </a:bodyPr>
          <a:lstStyle/>
          <a:p>
            <a:pPr algn="ctr"/>
            <a:r>
              <a:rPr lang="es-ES" b="1"/>
              <a:t>EL SUMO SACERDOTE </a:t>
            </a:r>
            <a:endParaRPr lang="es-ES"/>
          </a:p>
          <a:p>
            <a:pPr algn="ctr"/>
            <a:r>
              <a:rPr lang="es-ES" b="1"/>
              <a:t>[V] El Sumo Sacerdote, El Papa Sabiduría, perseverancia, enseñanzas, consejos equitativos, generosidad e indulgencia, mansedumbre. Ayuda de los superiores, organización. La carga que representa al consultante (usted), en la forma de la voz interior. Dogma. </a:t>
            </a:r>
            <a:br>
              <a:rPr lang="es-ES" b="1"/>
            </a:br>
            <a:r>
              <a:rPr lang="es-ES" b="1"/>
              <a:t>---------- INVERTIDO ----------</a:t>
            </a:r>
            <a:br>
              <a:rPr lang="es-ES" b="1"/>
            </a:br>
            <a:r>
              <a:rPr lang="es-ES" b="1"/>
              <a:t>Jefe sentencioso, excesivamente crítico, moralista estrecho de miras, profesor autoritario, teórico limitado, consejero desprovisto de sentido práctico, carencia de apoyo espiritual. Inconvencional, ilógico, supersticioso, incapaz de actuar coherente y racionalmente. </a:t>
            </a:r>
            <a:endParaRPr lang="es-ES"/>
          </a:p>
        </p:txBody>
      </p:sp>
      <p:pic>
        <p:nvPicPr>
          <p:cNvPr id="26628" name="Picture 2" descr="http://1-ps.googleusercontent.com/h/www.losarcanos.com/rider/xr5.jpg.pagespeed.ic.Mt_AYgZZrV.jpg"/>
          <p:cNvPicPr>
            <a:picLocks noChangeAspect="1" noChangeArrowheads="1"/>
          </p:cNvPicPr>
          <p:nvPr/>
        </p:nvPicPr>
        <p:blipFill>
          <a:blip r:embed="rId3"/>
          <a:srcRect/>
          <a:stretch>
            <a:fillRect/>
          </a:stretch>
        </p:blipFill>
        <p:spPr bwMode="auto">
          <a:xfrm>
            <a:off x="357188" y="642938"/>
            <a:ext cx="3429000" cy="58578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27651" name="1 Rectángulo"/>
          <p:cNvSpPr>
            <a:spLocks noChangeArrowheads="1"/>
          </p:cNvSpPr>
          <p:nvPr/>
        </p:nvSpPr>
        <p:spPr bwMode="auto">
          <a:xfrm>
            <a:off x="4643438" y="1285875"/>
            <a:ext cx="4071937" cy="4248150"/>
          </a:xfrm>
          <a:prstGeom prst="rect">
            <a:avLst/>
          </a:prstGeom>
          <a:noFill/>
          <a:ln w="9525">
            <a:noFill/>
            <a:miter lim="800000"/>
            <a:headEnd/>
            <a:tailEnd/>
          </a:ln>
        </p:spPr>
        <p:txBody>
          <a:bodyPr>
            <a:spAutoFit/>
          </a:bodyPr>
          <a:lstStyle/>
          <a:p>
            <a:pPr algn="ctr"/>
            <a:r>
              <a:rPr lang="es-ES" b="1"/>
              <a:t>LOS ENAMORADOS </a:t>
            </a:r>
            <a:endParaRPr lang="es-ES"/>
          </a:p>
          <a:p>
            <a:pPr algn="ctr"/>
            <a:r>
              <a:rPr lang="es-ES" b="1"/>
              <a:t>[VI] Los Enamorados Elección o decisión. Unión, matrimonio, amor, la unión de los opuestos, atracción, balance, apertura a la inspiración. Pruebas superadas. Armonía de la vida interior y el mundo exterior. </a:t>
            </a:r>
            <a:br>
              <a:rPr lang="es-ES" b="1"/>
            </a:br>
            <a:r>
              <a:rPr lang="es-ES" b="1"/>
              <a:t>---------- INVERTIDO ----------</a:t>
            </a:r>
            <a:br>
              <a:rPr lang="es-ES" b="1"/>
            </a:br>
            <a:r>
              <a:rPr lang="es-ES" b="1"/>
              <a:t>Desorden, fracaso, divorcio, amor desgraciado y contrariedades de todo tipo. Matrimonio frustrado, tentación peligrosa. Peligro de ser seducido. Inconducta, libertinaje y debilidad. Peleas, infidelidad. Inestabilidad emocional.</a:t>
            </a:r>
            <a:endParaRPr lang="es-ES"/>
          </a:p>
        </p:txBody>
      </p:sp>
      <p:pic>
        <p:nvPicPr>
          <p:cNvPr id="27652" name="Picture 2" descr="http://1-ps.googleusercontent.com/h/www.losarcanos.com/rider/xr6.jpg.pagespeed.ic.Ej1MwoeTiE.jpg"/>
          <p:cNvPicPr>
            <a:picLocks noChangeAspect="1" noChangeArrowheads="1"/>
          </p:cNvPicPr>
          <p:nvPr/>
        </p:nvPicPr>
        <p:blipFill>
          <a:blip r:embed="rId3"/>
          <a:srcRect/>
          <a:stretch>
            <a:fillRect/>
          </a:stretch>
        </p:blipFill>
        <p:spPr bwMode="auto">
          <a:xfrm>
            <a:off x="428625" y="500063"/>
            <a:ext cx="3429000" cy="58578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28675" name="1 Rectángulo"/>
          <p:cNvSpPr>
            <a:spLocks noChangeArrowheads="1"/>
          </p:cNvSpPr>
          <p:nvPr/>
        </p:nvSpPr>
        <p:spPr bwMode="auto">
          <a:xfrm>
            <a:off x="4857750" y="1643063"/>
            <a:ext cx="4000500" cy="4524375"/>
          </a:xfrm>
          <a:prstGeom prst="rect">
            <a:avLst/>
          </a:prstGeom>
          <a:noFill/>
          <a:ln w="9525">
            <a:noFill/>
            <a:miter lim="800000"/>
            <a:headEnd/>
            <a:tailEnd/>
          </a:ln>
        </p:spPr>
        <p:txBody>
          <a:bodyPr>
            <a:spAutoFit/>
          </a:bodyPr>
          <a:lstStyle/>
          <a:p>
            <a:pPr algn="ctr"/>
            <a:r>
              <a:rPr lang="es-ES" b="1"/>
              <a:t>EL CARRO </a:t>
            </a:r>
            <a:endParaRPr lang="es-ES"/>
          </a:p>
          <a:p>
            <a:pPr algn="ctr"/>
            <a:r>
              <a:rPr lang="es-ES" b="1"/>
              <a:t>[VII] El Carro Triunfo, victoria, superación de obstáculos, esperanza, conquista. Buena noticia inesperada. Gran autocontrol, habilidad para determinar el propio destino. Gran fuerza física y mental. Velocidad. Viaje. </a:t>
            </a:r>
            <a:br>
              <a:rPr lang="es-ES" b="1"/>
            </a:br>
            <a:r>
              <a:rPr lang="es-ES" b="1"/>
              <a:t>---------- INVERTIDO ----------</a:t>
            </a:r>
            <a:br>
              <a:rPr lang="es-ES" b="1"/>
            </a:br>
            <a:r>
              <a:rPr lang="es-ES" b="1"/>
              <a:t>Desorden generalizado. Enfermedad. Peligroso descontrol. Peligro de un accidente violento. Malas noticias. Fatiga. Falta de tacto. Mala conducta. Actividad afiebrada y sin reposo. </a:t>
            </a:r>
            <a:endParaRPr lang="es-ES"/>
          </a:p>
        </p:txBody>
      </p:sp>
      <p:pic>
        <p:nvPicPr>
          <p:cNvPr id="28676" name="Picture 2" descr="http://1-ps.googleusercontent.com/h/www.losarcanos.com/rider/xr7.jpg.pagespeed.ic.rmiRBDz43M.jpg"/>
          <p:cNvPicPr>
            <a:picLocks noChangeAspect="1" noChangeArrowheads="1"/>
          </p:cNvPicPr>
          <p:nvPr/>
        </p:nvPicPr>
        <p:blipFill>
          <a:blip r:embed="rId3"/>
          <a:srcRect/>
          <a:stretch>
            <a:fillRect/>
          </a:stretch>
        </p:blipFill>
        <p:spPr bwMode="auto">
          <a:xfrm>
            <a:off x="285750" y="357188"/>
            <a:ext cx="3643313" cy="6224587"/>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29699" name="1 Rectángulo"/>
          <p:cNvSpPr>
            <a:spLocks noChangeArrowheads="1"/>
          </p:cNvSpPr>
          <p:nvPr/>
        </p:nvSpPr>
        <p:spPr bwMode="auto">
          <a:xfrm>
            <a:off x="4572000" y="1143000"/>
            <a:ext cx="3786188" cy="5078413"/>
          </a:xfrm>
          <a:prstGeom prst="rect">
            <a:avLst/>
          </a:prstGeom>
          <a:noFill/>
          <a:ln w="9525">
            <a:noFill/>
            <a:miter lim="800000"/>
            <a:headEnd/>
            <a:tailEnd/>
          </a:ln>
        </p:spPr>
        <p:txBody>
          <a:bodyPr>
            <a:spAutoFit/>
          </a:bodyPr>
          <a:lstStyle/>
          <a:p>
            <a:pPr algn="ctr"/>
            <a:r>
              <a:rPr lang="es-ES" b="1"/>
              <a:t>LA JUSTICIA </a:t>
            </a:r>
            <a:endParaRPr lang="es-ES"/>
          </a:p>
          <a:p>
            <a:pPr algn="ctr"/>
            <a:r>
              <a:rPr lang="es-ES" b="1"/>
              <a:t>[VIII] La Justicia Justicia, armonía, equidad, integridad, regla de conducta, firme propósito, acción de juzgar, moderación en todas las cosas. Independencia de espíritu. Para mantener el balance ciertas cosas deben ser sacrificadas. Puede estar relacionada con asuntos legales, jucios, matrimonios, divorcios, etc. </a:t>
            </a:r>
            <a:br>
              <a:rPr lang="es-ES" b="1"/>
            </a:br>
            <a:r>
              <a:rPr lang="es-ES" b="1"/>
              <a:t>---------- INVERTIDO ----------</a:t>
            </a:r>
            <a:br>
              <a:rPr lang="es-ES" b="1"/>
            </a:br>
            <a:r>
              <a:rPr lang="es-ES" b="1"/>
              <a:t>Fanatismo, injusticia, severidad en el juicio, abuso, acusaciones falsas. Inseguridad. Marañas legales. Inseguridad. Falta de un apropiado balance. </a:t>
            </a:r>
            <a:endParaRPr lang="es-ES"/>
          </a:p>
        </p:txBody>
      </p:sp>
      <p:pic>
        <p:nvPicPr>
          <p:cNvPr id="29700" name="Picture 2" descr="http://www.losarcanos.com/rider/r8.jpg"/>
          <p:cNvPicPr>
            <a:picLocks noChangeAspect="1" noChangeArrowheads="1"/>
          </p:cNvPicPr>
          <p:nvPr/>
        </p:nvPicPr>
        <p:blipFill>
          <a:blip r:embed="rId3"/>
          <a:srcRect/>
          <a:stretch>
            <a:fillRect/>
          </a:stretch>
        </p:blipFill>
        <p:spPr bwMode="auto">
          <a:xfrm>
            <a:off x="428625" y="357188"/>
            <a:ext cx="3500438" cy="598011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30723" name="1 Rectángulo"/>
          <p:cNvSpPr>
            <a:spLocks noChangeArrowheads="1"/>
          </p:cNvSpPr>
          <p:nvPr/>
        </p:nvSpPr>
        <p:spPr bwMode="auto">
          <a:xfrm>
            <a:off x="4929188" y="1071563"/>
            <a:ext cx="3857625" cy="4800600"/>
          </a:xfrm>
          <a:prstGeom prst="rect">
            <a:avLst/>
          </a:prstGeom>
          <a:noFill/>
          <a:ln w="9525">
            <a:noFill/>
            <a:miter lim="800000"/>
            <a:headEnd/>
            <a:tailEnd/>
          </a:ln>
        </p:spPr>
        <p:txBody>
          <a:bodyPr>
            <a:spAutoFit/>
          </a:bodyPr>
          <a:lstStyle/>
          <a:p>
            <a:pPr algn="ctr"/>
            <a:r>
              <a:rPr lang="es-ES" b="1"/>
              <a:t>EL ERMITAÑO </a:t>
            </a:r>
            <a:endParaRPr lang="es-ES"/>
          </a:p>
          <a:p>
            <a:pPr algn="ctr"/>
            <a:r>
              <a:rPr lang="es-ES" b="1"/>
              <a:t>[IX] El Ermitaño, El Peregrino Prudencia, sabiduría, paciencia, silencio, avance espiritual, inspiración divina, circunspección. Retiro del mundo, soledad. Peregrinaje. Puede ser un maestro. La realización de un balance y progresar. </a:t>
            </a:r>
            <a:br>
              <a:rPr lang="es-ES" b="1"/>
            </a:br>
            <a:r>
              <a:rPr lang="es-ES" b="1"/>
              <a:t>---------- INVERTIDO ----------</a:t>
            </a:r>
            <a:br>
              <a:rPr lang="es-ES" b="1"/>
            </a:br>
            <a:r>
              <a:rPr lang="es-ES" b="1"/>
              <a:t>Inmadurez, vicios, oscuridad, testarudez, traición, engaño. Misantropía, misoginia, celibato. Persona excesivamente tímida e insociable. Enemigos ocultos. Prudencia que sobra o que falta. </a:t>
            </a:r>
            <a:endParaRPr lang="es-ES"/>
          </a:p>
        </p:txBody>
      </p:sp>
      <p:pic>
        <p:nvPicPr>
          <p:cNvPr id="30724" name="Picture 2" descr="http://1-ps.googleusercontent.com/h/www.losarcanos.com/rider/xr9.jpg.pagespeed.ic.LdhA6X86U3.jpg"/>
          <p:cNvPicPr>
            <a:picLocks noChangeAspect="1" noChangeArrowheads="1"/>
          </p:cNvPicPr>
          <p:nvPr/>
        </p:nvPicPr>
        <p:blipFill>
          <a:blip r:embed="rId3"/>
          <a:srcRect/>
          <a:stretch>
            <a:fillRect/>
          </a:stretch>
        </p:blipFill>
        <p:spPr bwMode="auto">
          <a:xfrm>
            <a:off x="500063" y="500063"/>
            <a:ext cx="3500437" cy="598011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31747" name="1 Rectángulo"/>
          <p:cNvSpPr>
            <a:spLocks noChangeArrowheads="1"/>
          </p:cNvSpPr>
          <p:nvPr/>
        </p:nvSpPr>
        <p:spPr bwMode="auto">
          <a:xfrm>
            <a:off x="5286375" y="1071563"/>
            <a:ext cx="3143250" cy="3692525"/>
          </a:xfrm>
          <a:prstGeom prst="rect">
            <a:avLst/>
          </a:prstGeom>
          <a:noFill/>
          <a:ln w="9525">
            <a:noFill/>
            <a:miter lim="800000"/>
            <a:headEnd/>
            <a:tailEnd/>
          </a:ln>
        </p:spPr>
        <p:txBody>
          <a:bodyPr>
            <a:spAutoFit/>
          </a:bodyPr>
          <a:lstStyle/>
          <a:p>
            <a:pPr algn="ctr"/>
            <a:r>
              <a:rPr lang="es-ES" b="1"/>
              <a:t>RUEDA DE LA FORTUNA </a:t>
            </a:r>
            <a:endParaRPr lang="es-ES"/>
          </a:p>
          <a:p>
            <a:pPr algn="ctr"/>
            <a:r>
              <a:rPr lang="es-ES" b="1"/>
              <a:t>[X] La Rueda de la Fortuna Cambio, evolución, éxito, buena fortuna, destino. Felicidad, abundancia. Nuevas condiciones. Abundancia, crecimiento. </a:t>
            </a:r>
            <a:br>
              <a:rPr lang="es-ES" b="1"/>
            </a:br>
            <a:r>
              <a:rPr lang="es-ES" b="1"/>
              <a:t>---------- INVERTIDO ----------</a:t>
            </a:r>
            <a:br>
              <a:rPr lang="es-ES" b="1"/>
            </a:br>
            <a:r>
              <a:rPr lang="es-ES" b="1"/>
              <a:t>La transformación se efectuará dificultosamente pero se hará de todos modos. Progreso retardado, Retroceso. </a:t>
            </a:r>
            <a:endParaRPr lang="es-ES"/>
          </a:p>
        </p:txBody>
      </p:sp>
      <p:pic>
        <p:nvPicPr>
          <p:cNvPr id="31748" name="Picture 2" descr="http://www.losarcanos.com/rider/r10.jpg"/>
          <p:cNvPicPr>
            <a:picLocks noChangeAspect="1" noChangeArrowheads="1"/>
          </p:cNvPicPr>
          <p:nvPr/>
        </p:nvPicPr>
        <p:blipFill>
          <a:blip r:embed="rId3"/>
          <a:srcRect/>
          <a:stretch>
            <a:fillRect/>
          </a:stretch>
        </p:blipFill>
        <p:spPr bwMode="auto">
          <a:xfrm>
            <a:off x="428625" y="214313"/>
            <a:ext cx="3714750" cy="634682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32771" name="1 Rectángulo"/>
          <p:cNvSpPr>
            <a:spLocks noChangeArrowheads="1"/>
          </p:cNvSpPr>
          <p:nvPr/>
        </p:nvSpPr>
        <p:spPr bwMode="auto">
          <a:xfrm>
            <a:off x="5072063" y="642938"/>
            <a:ext cx="3143250" cy="5354637"/>
          </a:xfrm>
          <a:prstGeom prst="rect">
            <a:avLst/>
          </a:prstGeom>
          <a:noFill/>
          <a:ln w="9525">
            <a:noFill/>
            <a:miter lim="800000"/>
            <a:headEnd/>
            <a:tailEnd/>
          </a:ln>
        </p:spPr>
        <p:txBody>
          <a:bodyPr>
            <a:spAutoFit/>
          </a:bodyPr>
          <a:lstStyle/>
          <a:p>
            <a:pPr algn="ctr"/>
            <a:r>
              <a:rPr lang="es-ES" b="1"/>
              <a:t>LA FUERZA </a:t>
            </a:r>
            <a:endParaRPr lang="es-ES"/>
          </a:p>
          <a:p>
            <a:pPr algn="ctr"/>
            <a:r>
              <a:rPr lang="es-ES" b="1"/>
              <a:t>[XI] La Fuerza Sublimación o regulación de las pasiones y bajos instintos. Poder, energía, gran amor. El espíritu que domina la materia. Acción, coraje, éxito. Poderosa voluntad y gran fuerza física. La fuerza interior que domestica la bestia. Poder sobre los animales. </a:t>
            </a:r>
            <a:br>
              <a:rPr lang="es-ES" b="1"/>
            </a:br>
            <a:r>
              <a:rPr lang="es-ES" b="1"/>
              <a:t>---------- INVERTIDO ----------</a:t>
            </a:r>
            <a:br>
              <a:rPr lang="es-ES" b="1"/>
            </a:br>
            <a:r>
              <a:rPr lang="es-ES" b="1"/>
              <a:t>Discordia, ruina. Debilidad, testarudez, abuso de poder. Impaciencia, temeridad, grosería, insensibilidad. dureza, crueldad, furor. </a:t>
            </a:r>
            <a:endParaRPr lang="es-ES"/>
          </a:p>
        </p:txBody>
      </p:sp>
      <p:pic>
        <p:nvPicPr>
          <p:cNvPr id="32772" name="Picture 2" descr="http://www.losarcanos.com/rider/r11.jpg"/>
          <p:cNvPicPr>
            <a:picLocks noChangeAspect="1" noChangeArrowheads="1"/>
          </p:cNvPicPr>
          <p:nvPr/>
        </p:nvPicPr>
        <p:blipFill>
          <a:blip r:embed="rId3"/>
          <a:srcRect/>
          <a:stretch>
            <a:fillRect/>
          </a:stretch>
        </p:blipFill>
        <p:spPr bwMode="auto">
          <a:xfrm>
            <a:off x="571500" y="428625"/>
            <a:ext cx="3554413" cy="607218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33795" name="1 Rectángulo"/>
          <p:cNvSpPr>
            <a:spLocks noChangeArrowheads="1"/>
          </p:cNvSpPr>
          <p:nvPr/>
        </p:nvSpPr>
        <p:spPr bwMode="auto">
          <a:xfrm>
            <a:off x="4857750" y="1143000"/>
            <a:ext cx="3857625" cy="4524375"/>
          </a:xfrm>
          <a:prstGeom prst="rect">
            <a:avLst/>
          </a:prstGeom>
          <a:noFill/>
          <a:ln w="9525">
            <a:noFill/>
            <a:miter lim="800000"/>
            <a:headEnd/>
            <a:tailEnd/>
          </a:ln>
        </p:spPr>
        <p:txBody>
          <a:bodyPr>
            <a:spAutoFit/>
          </a:bodyPr>
          <a:lstStyle/>
          <a:p>
            <a:pPr algn="ctr"/>
            <a:r>
              <a:rPr lang="es-ES" b="1"/>
              <a:t>EL COLGADO </a:t>
            </a:r>
            <a:endParaRPr lang="es-ES"/>
          </a:p>
          <a:p>
            <a:pPr algn="ctr"/>
            <a:r>
              <a:rPr lang="es-ES" b="1"/>
              <a:t>[XII] El Colgado Fortaleza, sabiduría. Limitaciones auto impuestas. Iniciación, prueba. Redención a través del sacrificio, pérdida. Poder profético. Decisiones suspendidas. Elección que requiere contemplación. </a:t>
            </a:r>
            <a:br>
              <a:rPr lang="es-ES" b="1"/>
            </a:br>
            <a:r>
              <a:rPr lang="es-ES" b="1"/>
              <a:t>---------- INVERTIDO ----------</a:t>
            </a:r>
            <a:br>
              <a:rPr lang="es-ES" b="1"/>
            </a:br>
            <a:r>
              <a:rPr lang="es-ES" b="1"/>
              <a:t>Arrogancia, egotismo, resistencia a las influencias espirituales. Materialismo. Esfuerzo desperdiciado. Falsa profecía. Fracaso. Falta de límites, falta de franqueza, carencia de sacrificio. </a:t>
            </a:r>
            <a:endParaRPr lang="es-ES"/>
          </a:p>
        </p:txBody>
      </p:sp>
      <p:pic>
        <p:nvPicPr>
          <p:cNvPr id="33796" name="Picture 2" descr="http://1-ps.googleusercontent.com/h/www.losarcanos.com/rider/xr12.jpg.pagespeed.ic.TUtaNrvgSG.jpg"/>
          <p:cNvPicPr>
            <a:picLocks noChangeAspect="1" noChangeArrowheads="1"/>
          </p:cNvPicPr>
          <p:nvPr/>
        </p:nvPicPr>
        <p:blipFill>
          <a:blip r:embed="rId3"/>
          <a:srcRect/>
          <a:stretch>
            <a:fillRect/>
          </a:stretch>
        </p:blipFill>
        <p:spPr bwMode="auto">
          <a:xfrm>
            <a:off x="428625" y="428625"/>
            <a:ext cx="3643313" cy="622458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34819" name="1 Rectángulo"/>
          <p:cNvSpPr>
            <a:spLocks noChangeArrowheads="1"/>
          </p:cNvSpPr>
          <p:nvPr/>
        </p:nvSpPr>
        <p:spPr bwMode="auto">
          <a:xfrm>
            <a:off x="5214938" y="1214438"/>
            <a:ext cx="3071812" cy="4524375"/>
          </a:xfrm>
          <a:prstGeom prst="rect">
            <a:avLst/>
          </a:prstGeom>
          <a:noFill/>
          <a:ln w="9525">
            <a:noFill/>
            <a:miter lim="800000"/>
            <a:headEnd/>
            <a:tailEnd/>
          </a:ln>
        </p:spPr>
        <p:txBody>
          <a:bodyPr>
            <a:spAutoFit/>
          </a:bodyPr>
          <a:lstStyle/>
          <a:p>
            <a:pPr algn="ctr"/>
            <a:r>
              <a:rPr lang="es-ES" b="1"/>
              <a:t>LA MUERTE </a:t>
            </a:r>
            <a:endParaRPr lang="es-ES"/>
          </a:p>
          <a:p>
            <a:pPr algn="ctr"/>
            <a:r>
              <a:rPr lang="es-ES" b="1"/>
              <a:t>[XIII] La Muerte Transformación completa. Muerta y renacimiento. El fin de algo. Evolución desde un estado a otro superior. Cambio provechoso. </a:t>
            </a:r>
            <a:br>
              <a:rPr lang="es-ES" b="1"/>
            </a:br>
            <a:r>
              <a:rPr lang="es-ES" b="1"/>
              <a:t>---------- INVERTIDO ----------</a:t>
            </a:r>
            <a:br>
              <a:rPr lang="es-ES" b="1"/>
            </a:br>
            <a:r>
              <a:rPr lang="es-ES" b="1"/>
              <a:t>Estancamiento, muerte, petrificación. Enfermedad incurable. Matrimonio roto. Falta de oportunidades, esperanza deshecha. </a:t>
            </a:r>
            <a:endParaRPr lang="es-ES"/>
          </a:p>
        </p:txBody>
      </p:sp>
      <p:pic>
        <p:nvPicPr>
          <p:cNvPr id="34820" name="Picture 2" descr="http://www.losarcanos.com/rider/r13.jpg"/>
          <p:cNvPicPr>
            <a:picLocks noChangeAspect="1" noChangeArrowheads="1"/>
          </p:cNvPicPr>
          <p:nvPr/>
        </p:nvPicPr>
        <p:blipFill>
          <a:blip r:embed="rId3"/>
          <a:srcRect/>
          <a:stretch>
            <a:fillRect/>
          </a:stretch>
        </p:blipFill>
        <p:spPr bwMode="auto">
          <a:xfrm>
            <a:off x="357188" y="571500"/>
            <a:ext cx="3643312" cy="622458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35843" name="1 Rectángulo"/>
          <p:cNvSpPr>
            <a:spLocks noChangeArrowheads="1"/>
          </p:cNvSpPr>
          <p:nvPr/>
        </p:nvSpPr>
        <p:spPr bwMode="auto">
          <a:xfrm>
            <a:off x="4714875" y="785813"/>
            <a:ext cx="4000500" cy="5078412"/>
          </a:xfrm>
          <a:prstGeom prst="rect">
            <a:avLst/>
          </a:prstGeom>
          <a:noFill/>
          <a:ln w="9525">
            <a:noFill/>
            <a:miter lim="800000"/>
            <a:headEnd/>
            <a:tailEnd/>
          </a:ln>
        </p:spPr>
        <p:txBody>
          <a:bodyPr>
            <a:spAutoFit/>
          </a:bodyPr>
          <a:lstStyle/>
          <a:p>
            <a:pPr algn="ctr"/>
            <a:r>
              <a:rPr lang="es-ES" b="1"/>
              <a:t>LA TEMPLANZA </a:t>
            </a:r>
            <a:endParaRPr lang="es-ES"/>
          </a:p>
          <a:p>
            <a:pPr algn="ctr"/>
            <a:r>
              <a:rPr lang="es-ES" b="1"/>
              <a:t>[XIV] La Templanza Consideración cuidadosa, paciencia, moderación, adaptación, compostura, reflexión. Paciencia uniendo dos opuestos, combinándolos cuidadosamente. Buen matrimonio. Trabajando en armonía con otros, habilidad directiva. Algo se está preparando. Gran talento y creatividad. Luchando por trascendencia a través del trabajo. Alquimia. La unión de los opuestos refinada por el fuego de la voluntad. </a:t>
            </a:r>
            <a:br>
              <a:rPr lang="es-ES" b="1"/>
            </a:br>
            <a:r>
              <a:rPr lang="es-ES" b="1"/>
              <a:t>---------- INVERTIDO ----------</a:t>
            </a:r>
            <a:br>
              <a:rPr lang="es-ES" b="1"/>
            </a:br>
            <a:r>
              <a:rPr lang="es-ES" b="1"/>
              <a:t>Desorden, conflicto, mala combinación, peleas. Posibilidad de naufragio. Desarreglos.</a:t>
            </a:r>
            <a:endParaRPr lang="es-ES"/>
          </a:p>
        </p:txBody>
      </p:sp>
      <p:pic>
        <p:nvPicPr>
          <p:cNvPr id="35844" name="Picture 2" descr="http://www.losarcanos.com/rider/r14.jpg"/>
          <p:cNvPicPr>
            <a:picLocks noChangeAspect="1" noChangeArrowheads="1"/>
          </p:cNvPicPr>
          <p:nvPr/>
        </p:nvPicPr>
        <p:blipFill>
          <a:blip r:embed="rId3"/>
          <a:srcRect/>
          <a:stretch>
            <a:fillRect/>
          </a:stretch>
        </p:blipFill>
        <p:spPr bwMode="auto">
          <a:xfrm>
            <a:off x="285750" y="428625"/>
            <a:ext cx="3571875" cy="61023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36867" name="1 Rectángulo"/>
          <p:cNvSpPr>
            <a:spLocks noChangeArrowheads="1"/>
          </p:cNvSpPr>
          <p:nvPr/>
        </p:nvSpPr>
        <p:spPr bwMode="auto">
          <a:xfrm>
            <a:off x="4500563" y="1714500"/>
            <a:ext cx="3929062" cy="3970338"/>
          </a:xfrm>
          <a:prstGeom prst="rect">
            <a:avLst/>
          </a:prstGeom>
          <a:noFill/>
          <a:ln w="9525">
            <a:noFill/>
            <a:miter lim="800000"/>
            <a:headEnd/>
            <a:tailEnd/>
          </a:ln>
        </p:spPr>
        <p:txBody>
          <a:bodyPr>
            <a:spAutoFit/>
          </a:bodyPr>
          <a:lstStyle/>
          <a:p>
            <a:pPr algn="ctr"/>
            <a:r>
              <a:rPr lang="es-ES" b="1"/>
              <a:t>EL DIABLO </a:t>
            </a:r>
            <a:endParaRPr lang="es-ES"/>
          </a:p>
          <a:p>
            <a:pPr algn="ctr"/>
            <a:r>
              <a:rPr lang="es-ES" b="1"/>
              <a:t>[XV] El Diablo Destino (bueno o malo). Poder de seducción, impulso ciego, tentación, obsesión. Desviación sexual. Un estado mental confusional. Las pasiones carnales descontroladas. </a:t>
            </a:r>
            <a:br>
              <a:rPr lang="es-ES" b="1"/>
            </a:br>
            <a:r>
              <a:rPr lang="es-ES" b="1"/>
              <a:t>---------- INVERTIDO ----------</a:t>
            </a:r>
            <a:br>
              <a:rPr lang="es-ES" b="1"/>
            </a:br>
            <a:r>
              <a:rPr lang="es-ES" b="1"/>
              <a:t>Carta dañina, fatalidad, mal uso de la fuerza. Debilidad, ceguera, desorden. Efectos maléficos. La patética condición humana que prefiere la ilusión a la verdad. </a:t>
            </a:r>
            <a:endParaRPr lang="es-ES"/>
          </a:p>
        </p:txBody>
      </p:sp>
      <p:pic>
        <p:nvPicPr>
          <p:cNvPr id="36868" name="Picture 2" descr="http://www.losarcanos.com/rider/r15.jpg"/>
          <p:cNvPicPr>
            <a:picLocks noChangeAspect="1" noChangeArrowheads="1"/>
          </p:cNvPicPr>
          <p:nvPr/>
        </p:nvPicPr>
        <p:blipFill>
          <a:blip r:embed="rId3"/>
          <a:srcRect/>
          <a:stretch>
            <a:fillRect/>
          </a:stretch>
        </p:blipFill>
        <p:spPr bwMode="auto">
          <a:xfrm>
            <a:off x="428625" y="500063"/>
            <a:ext cx="3500438" cy="598011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37891" name="1 Rectángulo"/>
          <p:cNvSpPr>
            <a:spLocks noChangeArrowheads="1"/>
          </p:cNvSpPr>
          <p:nvPr/>
        </p:nvSpPr>
        <p:spPr bwMode="auto">
          <a:xfrm>
            <a:off x="5143500" y="714375"/>
            <a:ext cx="3286125" cy="5632450"/>
          </a:xfrm>
          <a:prstGeom prst="rect">
            <a:avLst/>
          </a:prstGeom>
          <a:noFill/>
          <a:ln w="9525">
            <a:noFill/>
            <a:miter lim="800000"/>
            <a:headEnd/>
            <a:tailEnd/>
          </a:ln>
        </p:spPr>
        <p:txBody>
          <a:bodyPr>
            <a:spAutoFit/>
          </a:bodyPr>
          <a:lstStyle/>
          <a:p>
            <a:pPr algn="ctr"/>
            <a:r>
              <a:rPr lang="es-ES" b="1"/>
              <a:t>LA TORRE </a:t>
            </a:r>
            <a:endParaRPr lang="es-ES"/>
          </a:p>
          <a:p>
            <a:pPr algn="ctr"/>
            <a:r>
              <a:rPr lang="es-ES" b="1"/>
              <a:t>[XVI La Torre Cambios repentinos sin otra alternativa. Colapso, escape de la prisión o liberación de ataduras, accidente. Los planes fracasarán, las intenciones no se realizarán. El "dedo de Dios". Bancarrota. Muerte súbita. </a:t>
            </a:r>
            <a:br>
              <a:rPr lang="es-ES" b="1"/>
            </a:br>
            <a:r>
              <a:rPr lang="es-ES" b="1"/>
              <a:t>---------- INVERTIDO ----------</a:t>
            </a:r>
            <a:br>
              <a:rPr lang="es-ES" b="1"/>
            </a:br>
            <a:r>
              <a:rPr lang="es-ES" b="1"/>
              <a:t>Confusión completa. Ganar la libertad a un gran costo. Falsas acusaciones, opresión. Castigo que resulta de los excesos cometidos, enfermedad. Error presuntuoso que no sabe rectificarse a tiempo. </a:t>
            </a:r>
            <a:endParaRPr lang="es-ES"/>
          </a:p>
        </p:txBody>
      </p:sp>
      <p:pic>
        <p:nvPicPr>
          <p:cNvPr id="37892" name="Picture 2" descr="http://www.losarcanos.com/rider/r16.jpg"/>
          <p:cNvPicPr>
            <a:picLocks noChangeAspect="1" noChangeArrowheads="1"/>
          </p:cNvPicPr>
          <p:nvPr/>
        </p:nvPicPr>
        <p:blipFill>
          <a:blip r:embed="rId3"/>
          <a:srcRect/>
          <a:stretch>
            <a:fillRect/>
          </a:stretch>
        </p:blipFill>
        <p:spPr bwMode="auto">
          <a:xfrm>
            <a:off x="428625" y="357188"/>
            <a:ext cx="3511550" cy="60007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38915" name="1 Rectángulo"/>
          <p:cNvSpPr>
            <a:spLocks noChangeArrowheads="1"/>
          </p:cNvSpPr>
          <p:nvPr/>
        </p:nvSpPr>
        <p:spPr bwMode="auto">
          <a:xfrm>
            <a:off x="5000625" y="1214438"/>
            <a:ext cx="3357563" cy="4246562"/>
          </a:xfrm>
          <a:prstGeom prst="rect">
            <a:avLst/>
          </a:prstGeom>
          <a:noFill/>
          <a:ln w="9525">
            <a:noFill/>
            <a:miter lim="800000"/>
            <a:headEnd/>
            <a:tailEnd/>
          </a:ln>
        </p:spPr>
        <p:txBody>
          <a:bodyPr>
            <a:spAutoFit/>
          </a:bodyPr>
          <a:lstStyle/>
          <a:p>
            <a:pPr algn="ctr"/>
            <a:r>
              <a:rPr lang="es-ES" b="1"/>
              <a:t>LA ESTRELLA </a:t>
            </a:r>
            <a:endParaRPr lang="es-ES"/>
          </a:p>
          <a:p>
            <a:pPr algn="ctr"/>
            <a:r>
              <a:rPr lang="es-ES" b="1"/>
              <a:t>[XVII] La Estrella Esperanza, ayuda inesperada, perspicacia y claridad de visión, inspiración, flexibilidad. Un gran amor será dado y recibido. Buena salud. Carta totalmente espiritual. </a:t>
            </a:r>
            <a:br>
              <a:rPr lang="es-ES" b="1"/>
            </a:br>
            <a:r>
              <a:rPr lang="es-ES" b="1"/>
              <a:t>---------- INVERTIDO ----------</a:t>
            </a:r>
            <a:br>
              <a:rPr lang="es-ES" b="1"/>
            </a:br>
            <a:r>
              <a:rPr lang="es-ES" b="1"/>
              <a:t>Arrogancia, pesimismo, testarudez. enfermedad, error de juicio. Impotencia psíquica, reestructuración, privación y abandono. </a:t>
            </a:r>
            <a:endParaRPr lang="es-ES"/>
          </a:p>
        </p:txBody>
      </p:sp>
      <p:pic>
        <p:nvPicPr>
          <p:cNvPr id="38916" name="Picture 2" descr="http://www.losarcanos.com/rider/r17.jpg"/>
          <p:cNvPicPr>
            <a:picLocks noChangeAspect="1" noChangeArrowheads="1"/>
          </p:cNvPicPr>
          <p:nvPr/>
        </p:nvPicPr>
        <p:blipFill>
          <a:blip r:embed="rId3"/>
          <a:srcRect/>
          <a:stretch>
            <a:fillRect/>
          </a:stretch>
        </p:blipFill>
        <p:spPr bwMode="auto">
          <a:xfrm>
            <a:off x="285750" y="500063"/>
            <a:ext cx="3500438" cy="5980112"/>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39939" name="1 Rectángulo"/>
          <p:cNvSpPr>
            <a:spLocks noChangeArrowheads="1"/>
          </p:cNvSpPr>
          <p:nvPr/>
        </p:nvSpPr>
        <p:spPr bwMode="auto">
          <a:xfrm>
            <a:off x="5000625" y="1000125"/>
            <a:ext cx="3500438" cy="4800600"/>
          </a:xfrm>
          <a:prstGeom prst="rect">
            <a:avLst/>
          </a:prstGeom>
          <a:noFill/>
          <a:ln w="9525">
            <a:noFill/>
            <a:miter lim="800000"/>
            <a:headEnd/>
            <a:tailEnd/>
          </a:ln>
        </p:spPr>
        <p:txBody>
          <a:bodyPr>
            <a:spAutoFit/>
          </a:bodyPr>
          <a:lstStyle/>
          <a:p>
            <a:pPr algn="ctr"/>
            <a:r>
              <a:rPr lang="es-ES" b="1"/>
              <a:t>LA LUNA </a:t>
            </a:r>
            <a:endParaRPr lang="es-ES"/>
          </a:p>
          <a:p>
            <a:pPr algn="ctr"/>
            <a:r>
              <a:rPr lang="es-ES" b="1"/>
              <a:t>[XVIII] La Luna Intuición, umbral de un importante cambio, camino difícil y oscuro, desarrollo de poderes psíquicos. Navegación, experimentación, trabajo penoso. </a:t>
            </a:r>
            <a:br>
              <a:rPr lang="es-ES" b="1"/>
            </a:br>
            <a:r>
              <a:rPr lang="es-ES" b="1"/>
              <a:t>---------- INVERTIDO ----------</a:t>
            </a:r>
            <a:br>
              <a:rPr lang="es-ES" b="1"/>
            </a:br>
            <a:r>
              <a:rPr lang="es-ES" b="1"/>
              <a:t>Peligros no vistos, enemigos ocultos, alucinación, autoengaño, histeria, desorientación. Inestabilidad, embustes, trampas, falso saber, carácter neurótico. Escándalo, secreto que se hace público, chantajista. </a:t>
            </a:r>
            <a:endParaRPr lang="es-ES"/>
          </a:p>
        </p:txBody>
      </p:sp>
      <p:pic>
        <p:nvPicPr>
          <p:cNvPr id="39940" name="Picture 2" descr="http://www.losarcanos.com/rider/r18.jpg"/>
          <p:cNvPicPr>
            <a:picLocks noChangeAspect="1" noChangeArrowheads="1"/>
          </p:cNvPicPr>
          <p:nvPr/>
        </p:nvPicPr>
        <p:blipFill>
          <a:blip r:embed="rId3"/>
          <a:srcRect/>
          <a:stretch>
            <a:fillRect/>
          </a:stretch>
        </p:blipFill>
        <p:spPr bwMode="auto">
          <a:xfrm>
            <a:off x="357188" y="285750"/>
            <a:ext cx="3643312" cy="622458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40963" name="1 Rectángulo"/>
          <p:cNvSpPr>
            <a:spLocks noChangeArrowheads="1"/>
          </p:cNvSpPr>
          <p:nvPr/>
        </p:nvSpPr>
        <p:spPr bwMode="auto">
          <a:xfrm>
            <a:off x="4929188" y="1071563"/>
            <a:ext cx="3571875" cy="3692525"/>
          </a:xfrm>
          <a:prstGeom prst="rect">
            <a:avLst/>
          </a:prstGeom>
          <a:noFill/>
          <a:ln w="9525">
            <a:noFill/>
            <a:miter lim="800000"/>
            <a:headEnd/>
            <a:tailEnd/>
          </a:ln>
        </p:spPr>
        <p:txBody>
          <a:bodyPr>
            <a:spAutoFit/>
          </a:bodyPr>
          <a:lstStyle/>
          <a:p>
            <a:pPr algn="ctr"/>
            <a:r>
              <a:rPr lang="es-ES" b="1"/>
              <a:t>EL SOL </a:t>
            </a:r>
            <a:endParaRPr lang="es-ES"/>
          </a:p>
          <a:p>
            <a:pPr algn="ctr"/>
            <a:r>
              <a:rPr lang="es-ES" b="1"/>
              <a:t>[XIX] El Sol Gloria. Felicidad material. Matrimonio o relación feliz, colaboración. Exito. Placer, energía, motivación, inspiración. </a:t>
            </a:r>
            <a:br>
              <a:rPr lang="es-ES" b="1"/>
            </a:br>
            <a:r>
              <a:rPr lang="es-ES" b="1"/>
              <a:t>---------- INVERTIDO ----------</a:t>
            </a:r>
            <a:br>
              <a:rPr lang="es-ES" b="1"/>
            </a:br>
            <a:r>
              <a:rPr lang="es-ES" b="1"/>
              <a:t>Molestias, disimulos, arrogancia, vanidad. Compromiso o trabajo perdido. Tanteo en la oscuridad, desorientación. Deseo de figurar</a:t>
            </a:r>
            <a:endParaRPr lang="es-ES"/>
          </a:p>
        </p:txBody>
      </p:sp>
      <p:pic>
        <p:nvPicPr>
          <p:cNvPr id="40964" name="Picture 2" descr="http://1-ps.googleusercontent.com/h/www.losarcanos.com/rider/xr19.jpg.pagespeed.ic.Msi5h3SqaV.jpg"/>
          <p:cNvPicPr>
            <a:picLocks noChangeAspect="1" noChangeArrowheads="1"/>
          </p:cNvPicPr>
          <p:nvPr/>
        </p:nvPicPr>
        <p:blipFill>
          <a:blip r:embed="rId3"/>
          <a:srcRect/>
          <a:stretch>
            <a:fillRect/>
          </a:stretch>
        </p:blipFill>
        <p:spPr bwMode="auto">
          <a:xfrm>
            <a:off x="285750" y="285750"/>
            <a:ext cx="3762375" cy="64293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41987" name="1 Rectángulo"/>
          <p:cNvSpPr>
            <a:spLocks noChangeArrowheads="1"/>
          </p:cNvSpPr>
          <p:nvPr/>
        </p:nvSpPr>
        <p:spPr bwMode="auto">
          <a:xfrm>
            <a:off x="4929188" y="785813"/>
            <a:ext cx="3857625" cy="5078412"/>
          </a:xfrm>
          <a:prstGeom prst="rect">
            <a:avLst/>
          </a:prstGeom>
          <a:noFill/>
          <a:ln w="9525">
            <a:noFill/>
            <a:miter lim="800000"/>
            <a:headEnd/>
            <a:tailEnd/>
          </a:ln>
        </p:spPr>
        <p:txBody>
          <a:bodyPr>
            <a:spAutoFit/>
          </a:bodyPr>
          <a:lstStyle/>
          <a:p>
            <a:pPr algn="ctr"/>
            <a:r>
              <a:rPr lang="es-ES" b="1"/>
              <a:t>EL JUICIO </a:t>
            </a:r>
            <a:endParaRPr lang="es-ES"/>
          </a:p>
          <a:p>
            <a:pPr algn="ctr"/>
            <a:r>
              <a:rPr lang="es-ES" b="1"/>
              <a:t>[XX] El Juicio Cambio radical, resurrección a una vida nueva. Trabajo (o vida) bien hecha. Voluntad para iniciar algo nuevo. Buen juicio y discernimiento. Poder creativo e influencia sobre la familia y la carrera laboral. Capacidad de perdonar. Despertar. Dictámen judiciale favorable. </a:t>
            </a:r>
            <a:br>
              <a:rPr lang="es-ES" b="1"/>
            </a:br>
            <a:r>
              <a:rPr lang="es-ES" b="1"/>
              <a:t>---------- INVERTIDO ----------</a:t>
            </a:r>
            <a:br>
              <a:rPr lang="es-ES" b="1"/>
            </a:br>
            <a:r>
              <a:rPr lang="es-ES" b="1"/>
              <a:t>Vacilación espiritual, debilidad, juicio o decisión equivocada. Enfermedad, separación. Dictamen judicial adverso. Error sobre sí mismo y sobre los otros. Decisión postergada. </a:t>
            </a:r>
            <a:endParaRPr lang="es-ES"/>
          </a:p>
        </p:txBody>
      </p:sp>
      <p:pic>
        <p:nvPicPr>
          <p:cNvPr id="41988" name="Picture 2" descr="http://1-ps.googleusercontent.com/h/www.losarcanos.com/rider/xr20.jpg.pagespeed.ic.F0IWj-YhhK.jpg"/>
          <p:cNvPicPr>
            <a:picLocks noChangeAspect="1" noChangeArrowheads="1"/>
          </p:cNvPicPr>
          <p:nvPr/>
        </p:nvPicPr>
        <p:blipFill>
          <a:blip r:embed="rId3"/>
          <a:srcRect/>
          <a:stretch>
            <a:fillRect/>
          </a:stretch>
        </p:blipFill>
        <p:spPr bwMode="auto">
          <a:xfrm>
            <a:off x="357188" y="500063"/>
            <a:ext cx="3571875" cy="61023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a:lum bright="66000" contrast="40000"/>
          </a:blip>
          <a:srcRect/>
          <a:stretch>
            <a:fillRect/>
          </a:stretch>
        </p:blipFill>
        <p:spPr bwMode="auto">
          <a:xfrm>
            <a:off x="0" y="0"/>
            <a:ext cx="9144000" cy="6877050"/>
          </a:xfrm>
          <a:prstGeom prst="rect">
            <a:avLst/>
          </a:prstGeom>
          <a:noFill/>
          <a:ln w="9525">
            <a:noFill/>
            <a:miter lim="800000"/>
            <a:headEnd/>
            <a:tailEnd/>
          </a:ln>
        </p:spPr>
      </p:pic>
      <p:sp>
        <p:nvSpPr>
          <p:cNvPr id="43011" name="1 Rectángulo"/>
          <p:cNvSpPr>
            <a:spLocks noChangeArrowheads="1"/>
          </p:cNvSpPr>
          <p:nvPr/>
        </p:nvSpPr>
        <p:spPr bwMode="auto">
          <a:xfrm>
            <a:off x="4714875" y="1714500"/>
            <a:ext cx="3857625" cy="3140075"/>
          </a:xfrm>
          <a:prstGeom prst="rect">
            <a:avLst/>
          </a:prstGeom>
          <a:noFill/>
          <a:ln w="9525">
            <a:noFill/>
            <a:miter lim="800000"/>
            <a:headEnd/>
            <a:tailEnd/>
          </a:ln>
        </p:spPr>
        <p:txBody>
          <a:bodyPr>
            <a:spAutoFit/>
          </a:bodyPr>
          <a:lstStyle/>
          <a:p>
            <a:pPr algn="ctr"/>
            <a:r>
              <a:rPr lang="es-ES" b="1"/>
              <a:t>EL MUNDO </a:t>
            </a:r>
            <a:endParaRPr lang="es-ES"/>
          </a:p>
          <a:p>
            <a:pPr algn="ctr"/>
            <a:r>
              <a:rPr lang="es-ES" b="1"/>
              <a:t>[XXI] El Mundo Suceso garantizado. Recompensas recibidas. Viaje, emigración (dentro del mismo continente), cambio de lugar de residencia. Compra o venta de tierras. </a:t>
            </a:r>
            <a:br>
              <a:rPr lang="es-ES" b="1"/>
            </a:br>
            <a:r>
              <a:rPr lang="es-ES" b="1"/>
              <a:t>---------- INVERTIDO ----------</a:t>
            </a:r>
            <a:br>
              <a:rPr lang="es-ES" b="1"/>
            </a:br>
            <a:r>
              <a:rPr lang="es-ES" b="1"/>
              <a:t>Obstáculos, estancamiento, estorbos. Necesidad de trabajar muy duro para alcanzar el éxito. </a:t>
            </a:r>
            <a:endParaRPr lang="es-ES"/>
          </a:p>
        </p:txBody>
      </p:sp>
      <p:pic>
        <p:nvPicPr>
          <p:cNvPr id="43012" name="Picture 2" descr="http://www.losarcanos.com/rider/r21.jpg"/>
          <p:cNvPicPr>
            <a:picLocks noChangeAspect="1" noChangeArrowheads="1"/>
          </p:cNvPicPr>
          <p:nvPr/>
        </p:nvPicPr>
        <p:blipFill>
          <a:blip r:embed="rId3"/>
          <a:srcRect/>
          <a:stretch>
            <a:fillRect/>
          </a:stretch>
        </p:blipFill>
        <p:spPr bwMode="auto">
          <a:xfrm>
            <a:off x="428625" y="357188"/>
            <a:ext cx="3643313" cy="6224587"/>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Dell\Escritorio\fotolia_3448124_s_1.jpg"/>
          <p:cNvPicPr>
            <a:picLocks noChangeAspect="1" noChangeArrowheads="1"/>
          </p:cNvPicPr>
          <p:nvPr/>
        </p:nvPicPr>
        <p:blipFill>
          <a:blip r:embed="rId2"/>
          <a:srcRect/>
          <a:stretch>
            <a:fillRect/>
          </a:stretch>
        </p:blipFill>
        <p:spPr bwMode="auto">
          <a:xfrm>
            <a:off x="-1" y="0"/>
            <a:ext cx="9183131" cy="6858000"/>
          </a:xfrm>
          <a:prstGeom prst="rect">
            <a:avLst/>
          </a:prstGeom>
          <a:noFill/>
        </p:spPr>
      </p:pic>
      <p:pic>
        <p:nvPicPr>
          <p:cNvPr id="3" name="Picture 3" descr="illusion-010"/>
          <p:cNvPicPr>
            <a:picLocks noChangeAspect="1" noChangeArrowheads="1"/>
          </p:cNvPicPr>
          <p:nvPr/>
        </p:nvPicPr>
        <p:blipFill>
          <a:blip r:embed="rId3">
            <a:lum bright="42000" contrast="-62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tarot-hechando-las-cartas-16173.gif"/>
          <p:cNvPicPr>
            <a:picLocks noChangeAspect="1" noChangeArrowheads="1" noCrop="1"/>
          </p:cNvPicPr>
          <p:nvPr/>
        </p:nvPicPr>
        <p:blipFill>
          <a:blip r:embed="rId2"/>
          <a:srcRect/>
          <a:stretch>
            <a:fillRect/>
          </a:stretch>
        </p:blipFill>
        <p:spPr bwMode="auto">
          <a:xfrm>
            <a:off x="1571604" y="0"/>
            <a:ext cx="6222760" cy="6858000"/>
          </a:xfrm>
          <a:prstGeom prst="rect">
            <a:avLst/>
          </a:prstGeom>
          <a:noFill/>
        </p:spPr>
      </p:pic>
      <p:pic>
        <p:nvPicPr>
          <p:cNvPr id="3" name="Picture 3" descr="illusion-010"/>
          <p:cNvPicPr>
            <a:picLocks noChangeAspect="1" noChangeArrowheads="1"/>
          </p:cNvPicPr>
          <p:nvPr/>
        </p:nvPicPr>
        <p:blipFill>
          <a:blip r:embed="rId3">
            <a:lum bright="42000" contrast="-62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C:\Documents and Settings\Dell\Escritorio\diez.jpg"/>
          <p:cNvPicPr>
            <a:picLocks noChangeAspect="1" noChangeArrowheads="1"/>
          </p:cNvPicPr>
          <p:nvPr/>
        </p:nvPicPr>
        <p:blipFill>
          <a:blip r:embed="rId2"/>
          <a:srcRect/>
          <a:stretch>
            <a:fillRect/>
          </a:stretch>
        </p:blipFill>
        <p:spPr bwMode="auto">
          <a:xfrm>
            <a:off x="214282" y="571480"/>
            <a:ext cx="4339859" cy="5786478"/>
          </a:xfrm>
          <a:prstGeom prst="rect">
            <a:avLst/>
          </a:prstGeom>
          <a:noFill/>
        </p:spPr>
      </p:pic>
      <p:pic>
        <p:nvPicPr>
          <p:cNvPr id="3" name="Picture 2" descr="C:\Documents and Settings\Dell\Escritorio\buenavent2.JPG"/>
          <p:cNvPicPr>
            <a:picLocks noChangeAspect="1" noChangeArrowheads="1"/>
          </p:cNvPicPr>
          <p:nvPr/>
        </p:nvPicPr>
        <p:blipFill>
          <a:blip r:embed="rId3"/>
          <a:srcRect/>
          <a:stretch>
            <a:fillRect/>
          </a:stretch>
        </p:blipFill>
        <p:spPr bwMode="auto">
          <a:xfrm>
            <a:off x="4786314" y="571480"/>
            <a:ext cx="4134862" cy="5786478"/>
          </a:xfrm>
          <a:prstGeom prst="rect">
            <a:avLst/>
          </a:prstGeom>
          <a:noFill/>
        </p:spPr>
      </p:pic>
      <p:pic>
        <p:nvPicPr>
          <p:cNvPr id="4" name="Picture 3" descr="illusion-010"/>
          <p:cNvPicPr>
            <a:picLocks noChangeAspect="1" noChangeArrowheads="1"/>
          </p:cNvPicPr>
          <p:nvPr/>
        </p:nvPicPr>
        <p:blipFill>
          <a:blip r:embed="rId4">
            <a:lum bright="42000" contrast="-62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C:\Documents and Settings\Dell\Escritorio\tarot-economico-visa-150x150.jpg"/>
          <p:cNvPicPr>
            <a:picLocks noChangeAspect="1" noChangeArrowheads="1"/>
          </p:cNvPicPr>
          <p:nvPr/>
        </p:nvPicPr>
        <p:blipFill>
          <a:blip r:embed="rId2"/>
          <a:srcRect/>
          <a:stretch>
            <a:fillRect/>
          </a:stretch>
        </p:blipFill>
        <p:spPr bwMode="auto">
          <a:xfrm>
            <a:off x="285720" y="428604"/>
            <a:ext cx="4857760" cy="4857760"/>
          </a:xfrm>
          <a:prstGeom prst="rect">
            <a:avLst/>
          </a:prstGeom>
          <a:noFill/>
        </p:spPr>
      </p:pic>
      <p:pic>
        <p:nvPicPr>
          <p:cNvPr id="3" name="Picture 2" descr="C:\Documents and Settings\Dell\Escritorio\menores.jpg"/>
          <p:cNvPicPr>
            <a:picLocks noChangeAspect="1" noChangeArrowheads="1"/>
          </p:cNvPicPr>
          <p:nvPr/>
        </p:nvPicPr>
        <p:blipFill>
          <a:blip r:embed="rId3"/>
          <a:srcRect/>
          <a:stretch>
            <a:fillRect/>
          </a:stretch>
        </p:blipFill>
        <p:spPr bwMode="auto">
          <a:xfrm rot="806526">
            <a:off x="4586004" y="882853"/>
            <a:ext cx="3962400" cy="5591175"/>
          </a:xfrm>
          <a:prstGeom prst="rect">
            <a:avLst/>
          </a:prstGeom>
          <a:noFill/>
        </p:spPr>
      </p:pic>
      <p:pic>
        <p:nvPicPr>
          <p:cNvPr id="4" name="Picture 3" descr="illusion-010"/>
          <p:cNvPicPr>
            <a:picLocks noChangeAspect="1" noChangeArrowheads="1"/>
          </p:cNvPicPr>
          <p:nvPr/>
        </p:nvPicPr>
        <p:blipFill>
          <a:blip r:embed="rId4">
            <a:lum bright="42000" contrast="-62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Dell\Escritorio\lectura-de-cartas-de-tarot-con-narda_MLM-F-3111874713_092012-150x150.jpg"/>
          <p:cNvPicPr>
            <a:picLocks noChangeAspect="1" noChangeArrowheads="1"/>
          </p:cNvPicPr>
          <p:nvPr/>
        </p:nvPicPr>
        <p:blipFill>
          <a:blip r:embed="rId2"/>
          <a:srcRect/>
          <a:stretch>
            <a:fillRect/>
          </a:stretch>
        </p:blipFill>
        <p:spPr bwMode="auto">
          <a:xfrm rot="845659">
            <a:off x="358280" y="3142133"/>
            <a:ext cx="3357586" cy="3357586"/>
          </a:xfrm>
          <a:prstGeom prst="rect">
            <a:avLst/>
          </a:prstGeom>
          <a:noFill/>
        </p:spPr>
      </p:pic>
      <p:pic>
        <p:nvPicPr>
          <p:cNvPr id="3" name="Picture 2" descr="C:\Documents and Settings\Dell\Escritorio\carte1c.JPG"/>
          <p:cNvPicPr>
            <a:picLocks noChangeAspect="1" noChangeArrowheads="1"/>
          </p:cNvPicPr>
          <p:nvPr/>
        </p:nvPicPr>
        <p:blipFill>
          <a:blip r:embed="rId3"/>
          <a:srcRect/>
          <a:stretch>
            <a:fillRect/>
          </a:stretch>
        </p:blipFill>
        <p:spPr bwMode="auto">
          <a:xfrm rot="20805331">
            <a:off x="4704196" y="2858598"/>
            <a:ext cx="4429157" cy="3539094"/>
          </a:xfrm>
          <a:prstGeom prst="rect">
            <a:avLst/>
          </a:prstGeom>
          <a:noFill/>
        </p:spPr>
      </p:pic>
      <p:pic>
        <p:nvPicPr>
          <p:cNvPr id="4" name="Picture 2" descr="C:\Documents and Settings\Dell\Escritorio\cartas_tarot.gif"/>
          <p:cNvPicPr>
            <a:picLocks noChangeAspect="1" noChangeArrowheads="1"/>
          </p:cNvPicPr>
          <p:nvPr/>
        </p:nvPicPr>
        <p:blipFill>
          <a:blip r:embed="rId4"/>
          <a:srcRect/>
          <a:stretch>
            <a:fillRect/>
          </a:stretch>
        </p:blipFill>
        <p:spPr bwMode="auto">
          <a:xfrm>
            <a:off x="1142976" y="0"/>
            <a:ext cx="6786610" cy="4004100"/>
          </a:xfrm>
          <a:prstGeom prst="rect">
            <a:avLst/>
          </a:prstGeom>
          <a:noFill/>
        </p:spPr>
      </p:pic>
      <p:pic>
        <p:nvPicPr>
          <p:cNvPr id="5" name="Picture 3" descr="illusion-010"/>
          <p:cNvPicPr>
            <a:picLocks noChangeAspect="1" noChangeArrowheads="1"/>
          </p:cNvPicPr>
          <p:nvPr/>
        </p:nvPicPr>
        <p:blipFill>
          <a:blip r:embed="rId5">
            <a:lum bright="42000" contrast="-62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19458" name="Rectangle 1"/>
          <p:cNvSpPr>
            <a:spLocks noChangeArrowheads="1"/>
          </p:cNvSpPr>
          <p:nvPr/>
        </p:nvSpPr>
        <p:spPr bwMode="auto">
          <a:xfrm>
            <a:off x="428596" y="214290"/>
            <a:ext cx="8429652" cy="7017306"/>
          </a:xfrm>
          <a:prstGeom prst="rect">
            <a:avLst/>
          </a:prstGeom>
          <a:noFill/>
          <a:ln w="9525">
            <a:noFill/>
            <a:miter lim="800000"/>
            <a:headEnd/>
            <a:tailEnd/>
          </a:ln>
        </p:spPr>
        <p:txBody>
          <a:bodyPr wrap="square" anchor="ctr">
            <a:spAutoFit/>
          </a:bodyPr>
          <a:lstStyle/>
          <a:p>
            <a:pPr eaLnBrk="0" hangingPunct="0"/>
            <a:r>
              <a:rPr lang="es-ES" sz="1600" b="1" i="1" dirty="0">
                <a:latin typeface="Bodoni MT" pitchFamily="18" charset="0"/>
              </a:rPr>
              <a:t>Es lo que muchos se preguntan: ¿Puede ser que alguien mirando una carta pueda saber qué es lo que me pasa o me pasará? Hay muchos mitos alrededor de esta técnica, hay personas que consideran que quien “tira las cartas” posee un don, otorgado por alguien superior, que le permite lograr una conexión que los demás no pueden lograr. </a:t>
            </a:r>
          </a:p>
          <a:p>
            <a:pPr eaLnBrk="0" hangingPunct="0"/>
            <a:endParaRPr lang="es-ES" sz="1600" b="1" i="1" dirty="0">
              <a:latin typeface="Bodoni MT" pitchFamily="18" charset="0"/>
            </a:endParaRPr>
          </a:p>
          <a:p>
            <a:pPr eaLnBrk="0" hangingPunct="0"/>
            <a:r>
              <a:rPr lang="es-ES" sz="1600" b="1" i="1" dirty="0">
                <a:latin typeface="Bodoni MT" pitchFamily="18" charset="0"/>
              </a:rPr>
              <a:t>Si alguien recurre al diccionario, para saber de qué se trata, encontrará definiciones al estilo de</a:t>
            </a:r>
            <a:r>
              <a:rPr lang="es-ES" sz="1600" b="1" i="1" dirty="0" smtClean="0">
                <a:latin typeface="Bodoni MT" pitchFamily="18" charset="0"/>
              </a:rPr>
              <a:t>:</a:t>
            </a:r>
            <a:r>
              <a:rPr lang="es-ES" sz="1600" b="1" i="1" dirty="0">
                <a:latin typeface="Bodoni MT" pitchFamily="18" charset="0"/>
              </a:rPr>
              <a:t/>
            </a:r>
            <a:br>
              <a:rPr lang="es-ES" sz="1600" b="1" i="1" dirty="0">
                <a:latin typeface="Bodoni MT" pitchFamily="18" charset="0"/>
              </a:rPr>
            </a:br>
            <a:endParaRPr lang="es-ES" sz="1600" b="1" i="1" dirty="0">
              <a:latin typeface="Bodoni MT" pitchFamily="18" charset="0"/>
            </a:endParaRPr>
          </a:p>
          <a:p>
            <a:pPr eaLnBrk="0" hangingPunct="0"/>
            <a:r>
              <a:rPr lang="es-ES" sz="1600" b="1" i="1" dirty="0">
                <a:latin typeface="Bodoni MT" pitchFamily="18" charset="0"/>
              </a:rPr>
              <a:t>“Tarot, nombre que recibe la baraja de cartas que se emplea para decir la buenaventura. También el juego que se practica con estas cartas.” (Enciclopedia Encarta 2005</a:t>
            </a:r>
            <a:r>
              <a:rPr lang="es-ES" sz="1600" b="1" i="1" dirty="0" smtClean="0">
                <a:latin typeface="Bodoni MT" pitchFamily="18" charset="0"/>
              </a:rPr>
              <a:t>).</a:t>
            </a:r>
            <a:r>
              <a:rPr lang="es-ES" sz="1600" b="1" i="1" dirty="0">
                <a:latin typeface="Bodoni MT" pitchFamily="18" charset="0"/>
              </a:rPr>
              <a:t/>
            </a:r>
            <a:br>
              <a:rPr lang="es-ES" sz="1600" b="1" i="1" dirty="0">
                <a:latin typeface="Bodoni MT" pitchFamily="18" charset="0"/>
              </a:rPr>
            </a:br>
            <a:endParaRPr lang="es-ES" sz="1600" b="1" i="1" dirty="0">
              <a:latin typeface="Bodoni MT" pitchFamily="18" charset="0"/>
            </a:endParaRPr>
          </a:p>
          <a:p>
            <a:pPr eaLnBrk="0" hangingPunct="0"/>
            <a:r>
              <a:rPr lang="es-ES" sz="1600" b="1" i="1" dirty="0">
                <a:latin typeface="Bodoni MT" pitchFamily="18" charset="0"/>
              </a:rPr>
              <a:t>Y aquí comienzan los problemas, porque a “decir la buenaventura” se la asocia con una práctica que tiene que ver con “predecir el futuro”, o “la buena suerte”, a través de distintos elementos: cartas, bola de cristal, manos, etc. y caeremos, indefectiblemente, en la generalización del nombre del grupo que las engloba: MANCIAS</a:t>
            </a:r>
            <a:r>
              <a:rPr lang="es-ES" sz="1600" b="1" i="1" dirty="0" smtClean="0">
                <a:latin typeface="Bodoni MT" pitchFamily="18" charset="0"/>
              </a:rPr>
              <a:t>.</a:t>
            </a:r>
            <a:r>
              <a:rPr lang="es-ES" sz="1600" b="1" i="1" dirty="0">
                <a:latin typeface="Bodoni MT" pitchFamily="18" charset="0"/>
              </a:rPr>
              <a:t/>
            </a:r>
            <a:br>
              <a:rPr lang="es-ES" sz="1600" b="1" i="1" dirty="0">
                <a:latin typeface="Bodoni MT" pitchFamily="18" charset="0"/>
              </a:rPr>
            </a:br>
            <a:endParaRPr lang="es-ES" sz="1600" b="1" i="1" dirty="0">
              <a:latin typeface="Bodoni MT" pitchFamily="18" charset="0"/>
            </a:endParaRPr>
          </a:p>
          <a:p>
            <a:pPr eaLnBrk="0" hangingPunct="0"/>
            <a:r>
              <a:rPr lang="es-ES" sz="1600" b="1" i="1" dirty="0">
                <a:latin typeface="Bodoni MT" pitchFamily="18" charset="0"/>
              </a:rPr>
              <a:t>La palabra “mancia” significa "adivinación" y de acuerdo a la voz que la compone es el método utilizado para la predicción, por ejemplo: cristalomancia, mediante espejos mágicos o bola de cristal; cartomancia, a través de las cartas, etc. y cuya interpretación depende del operador y su código, muchas veces personal.</a:t>
            </a:r>
          </a:p>
          <a:p>
            <a:pPr eaLnBrk="0" hangingPunct="0"/>
            <a:endParaRPr lang="es-ES" sz="1600" b="1" i="1" dirty="0">
              <a:latin typeface="Bodoni MT" pitchFamily="18" charset="0"/>
            </a:endParaRPr>
          </a:p>
          <a:p>
            <a:pPr eaLnBrk="0" hangingPunct="0"/>
            <a:r>
              <a:rPr lang="es-ES" sz="1600" b="1" i="1" dirty="0">
                <a:latin typeface="Bodoni MT" pitchFamily="18" charset="0"/>
              </a:rPr>
              <a:t>Ahora, ¿el tarot es entonces lo mismo que Cartomancia?</a:t>
            </a:r>
          </a:p>
          <a:p>
            <a:pPr eaLnBrk="0" hangingPunct="0"/>
            <a:endParaRPr lang="es-ES" sz="1600" b="1" i="1" dirty="0">
              <a:latin typeface="Bodoni MT" pitchFamily="18" charset="0"/>
            </a:endParaRPr>
          </a:p>
          <a:p>
            <a:pPr eaLnBrk="0" hangingPunct="0"/>
            <a:r>
              <a:rPr lang="es-ES" sz="1600" b="1" i="1" dirty="0">
                <a:latin typeface="Bodoni MT" pitchFamily="18" charset="0"/>
              </a:rPr>
              <a:t>NO, en la Cartomancia la lectura depende de la interpretación que haga el operador y su percepción personal; en cambio, las cartas de tarot incluyen personajes, figuras y símbolos, de variada procedencia, que requieren un análisis especial, es decir, agregan técnica a la intuición.</a:t>
            </a:r>
          </a:p>
          <a:p>
            <a:pPr eaLnBrk="0" hangingPunct="0"/>
            <a:r>
              <a:rPr lang="es-ES" sz="900" dirty="0"/>
              <a:t/>
            </a:r>
            <a:br>
              <a:rPr lang="es-ES" sz="900" dirty="0"/>
            </a:br>
            <a:endParaRPr lang="es-ES" sz="900" dirty="0"/>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adivinacion-por-el-tarot2.JPG"/>
          <p:cNvPicPr>
            <a:picLocks noChangeAspect="1" noChangeArrowheads="1"/>
          </p:cNvPicPr>
          <p:nvPr/>
        </p:nvPicPr>
        <p:blipFill>
          <a:blip r:embed="rId2"/>
          <a:srcRect/>
          <a:stretch>
            <a:fillRect/>
          </a:stretch>
        </p:blipFill>
        <p:spPr bwMode="auto">
          <a:xfrm>
            <a:off x="0" y="-857250"/>
            <a:ext cx="9144000" cy="7715250"/>
          </a:xfrm>
          <a:prstGeom prst="rect">
            <a:avLst/>
          </a:prstGeom>
          <a:noFill/>
          <a:ln w="9525">
            <a:noFill/>
            <a:miter lim="800000"/>
            <a:headEnd/>
            <a:tailEnd/>
          </a:ln>
        </p:spPr>
      </p:pic>
      <p:sp>
        <p:nvSpPr>
          <p:cNvPr id="3"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6" name="Rectangle 1"/>
          <p:cNvSpPr/>
          <p:nvPr/>
        </p:nvSpPr>
        <p:spPr>
          <a:xfrm>
            <a:off x="785813" y="714375"/>
            <a:ext cx="7572375" cy="53578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5" name="Rectangle 1"/>
          <p:cNvSpPr/>
          <p:nvPr/>
        </p:nvSpPr>
        <p:spPr>
          <a:xfrm>
            <a:off x="785786" y="785794"/>
            <a:ext cx="7572375" cy="5357813"/>
          </a:xfrm>
          <a:prstGeom prst="rect">
            <a:avLst/>
          </a:pr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45058"/>
                                        </p:tgtEl>
                                        <p:attrNameLst>
                                          <p:attrName>style.visibility</p:attrName>
                                        </p:attrNameLst>
                                      </p:cBhvr>
                                      <p:to>
                                        <p:strVal val="visible"/>
                                      </p:to>
                                    </p:set>
                                    <p:animEffect transition="in" filter="circle(out)">
                                      <p:cBhvr>
                                        <p:cTn id="10" dur="5000"/>
                                        <p:tgtEl>
                                          <p:spTgt spid="45058"/>
                                        </p:tgtEl>
                                      </p:cBhvr>
                                    </p:animEffect>
                                  </p:childTnLst>
                                </p:cTn>
                              </p:par>
                              <p:par>
                                <p:cTn id="11" presetID="13" presetClass="exit" presetSubtype="32" fill="hold" grpId="0" nodeType="withEffect" nodePh="1">
                                  <p:stCondLst>
                                    <p:cond delay="0"/>
                                  </p:stCondLst>
                                  <p:endCondLst>
                                    <p:cond evt="begin" delay="0">
                                      <p:tn val="11"/>
                                    </p:cond>
                                  </p:endCondLst>
                                  <p:childTnLst>
                                    <p:animEffect transition="out" filter="plus(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13" presetClass="exit" presetSubtype="32" fill="hold" grpId="0" nodeType="withEffect">
                                  <p:stCondLst>
                                    <p:cond delay="0"/>
                                  </p:stCondLst>
                                  <p:childTnLst>
                                    <p:animEffect transition="out" filter="plus(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2" name="1 Rectángulo"/>
          <p:cNvSpPr/>
          <p:nvPr/>
        </p:nvSpPr>
        <p:spPr>
          <a:xfrm>
            <a:off x="642910" y="500042"/>
            <a:ext cx="8072462" cy="4278094"/>
          </a:xfrm>
          <a:prstGeom prst="rect">
            <a:avLst/>
          </a:prstGeom>
        </p:spPr>
        <p:txBody>
          <a:bodyPr wrap="square">
            <a:spAutoFit/>
          </a:bodyPr>
          <a:lstStyle/>
          <a:p>
            <a:pPr eaLnBrk="0" hangingPunct="0"/>
            <a:r>
              <a:rPr lang="es-ES" sz="1600" b="1" i="1" dirty="0" smtClean="0">
                <a:latin typeface="Bodoni MT" pitchFamily="18" charset="0"/>
              </a:rPr>
              <a:t>Siguiendo con el razonamiento, resumamos los conceptos y establezcamos las diferencias:</a:t>
            </a:r>
          </a:p>
          <a:p>
            <a:pPr eaLnBrk="0" hangingPunct="0"/>
            <a:endParaRPr lang="es-ES" sz="1600" b="1" i="1" dirty="0" smtClean="0">
              <a:latin typeface="Bodoni MT" pitchFamily="18" charset="0"/>
            </a:endParaRPr>
          </a:p>
          <a:p>
            <a:pPr eaLnBrk="0" hangingPunct="0"/>
            <a:r>
              <a:rPr lang="es-ES" sz="1600" b="1" i="1" dirty="0" smtClean="0">
                <a:latin typeface="Bodoni MT" pitchFamily="18" charset="0"/>
              </a:rPr>
              <a:t>El cartomante “lee” las cartas que tiene ante sí, haciendo su interpretación de acuerdo a lo que acude a su mente, lo que éstas provocan en ella, y echando mano a su intuición para comprender su mensaje. Estos conocimientos no tienen por qué coincidir con lo que significa para otros que practican la misma mancia. </a:t>
            </a:r>
          </a:p>
          <a:p>
            <a:pPr eaLnBrk="0" hangingPunct="0"/>
            <a:endParaRPr lang="es-ES" sz="1600" b="1" i="1" dirty="0" smtClean="0">
              <a:latin typeface="Bodoni MT" pitchFamily="18" charset="0"/>
            </a:endParaRPr>
          </a:p>
          <a:p>
            <a:pPr eaLnBrk="0" hangingPunct="0"/>
            <a:r>
              <a:rPr lang="es-ES" sz="1600" b="1" i="1" dirty="0" smtClean="0">
                <a:latin typeface="Bodoni MT" pitchFamily="18" charset="0"/>
              </a:rPr>
              <a:t>El tarotista, aparte de “leer” las imágenes, agrega conocimientos teóricos y simbólicos. De esta manera, utiliza una codificación para su lectura que permite a otro tarotista corroborar los resultados obtenidos. Además, las imágenes le aportan mensajes que, mediante su interpretación, ayudan a orientar al consultante sobre las posibilidades que se le presentan y a él mismo, lo ayuda a desarrollar vías de crecimiento personal. En síntesis, resume técnica e intuición para aprovechar las enseñanzas simbólicas e incorporarlas en la lectura.</a:t>
            </a:r>
          </a:p>
          <a:p>
            <a:pPr eaLnBrk="0" hangingPunct="0"/>
            <a:r>
              <a:rPr lang="es-ES" sz="1600" b="1" i="1" dirty="0" smtClean="0">
                <a:latin typeface="Bodoni MT" pitchFamily="18" charset="0"/>
              </a:rPr>
              <a:t/>
            </a:r>
            <a:br>
              <a:rPr lang="es-ES" sz="1600" b="1" i="1" dirty="0" smtClean="0">
                <a:latin typeface="Bodoni MT" pitchFamily="18" charset="0"/>
              </a:rPr>
            </a:br>
            <a:endParaRPr lang="es-ES" sz="1600" b="1" i="1" dirty="0">
              <a:latin typeface="Bodoni MT" pitchFamily="18" charset="0"/>
            </a:endParaRPr>
          </a:p>
        </p:txBody>
      </p:sp>
      <p:sp>
        <p:nvSpPr>
          <p:cNvPr id="3" name="2 Rectángulo"/>
          <p:cNvSpPr/>
          <p:nvPr/>
        </p:nvSpPr>
        <p:spPr>
          <a:xfrm>
            <a:off x="642910" y="4429132"/>
            <a:ext cx="8286808" cy="2062103"/>
          </a:xfrm>
          <a:prstGeom prst="rect">
            <a:avLst/>
          </a:prstGeom>
        </p:spPr>
        <p:txBody>
          <a:bodyPr wrap="square">
            <a:spAutoFit/>
          </a:bodyPr>
          <a:lstStyle/>
          <a:p>
            <a:pPr eaLnBrk="0" hangingPunct="0"/>
            <a:r>
              <a:rPr lang="es-ES" sz="1600" b="1" i="1" dirty="0" smtClean="0">
                <a:latin typeface="Bodoni MT" pitchFamily="18" charset="0"/>
              </a:rPr>
              <a:t>Ahora faltaría establecer qué servicio brinda y sus alcances.</a:t>
            </a:r>
          </a:p>
          <a:p>
            <a:pPr eaLnBrk="0" hangingPunct="0"/>
            <a:r>
              <a:rPr lang="es-ES" sz="1600" b="1" i="1" dirty="0" smtClean="0">
                <a:latin typeface="Bodoni MT" pitchFamily="18" charset="0"/>
              </a:rPr>
              <a:t/>
            </a:r>
            <a:br>
              <a:rPr lang="es-ES" sz="1600" b="1" i="1" dirty="0" smtClean="0">
                <a:latin typeface="Bodoni MT" pitchFamily="18" charset="0"/>
              </a:rPr>
            </a:br>
            <a:r>
              <a:rPr lang="es-ES" sz="1600" b="1" i="1" dirty="0" smtClean="0">
                <a:latin typeface="Bodoni MT" pitchFamily="18" charset="0"/>
              </a:rPr>
              <a:t>Aplicado con seriedad e idoneidad, el Tarot nos otorga la visión necesaria que permita vislumbrar el desarrollo de una situación determinada y su posible desenlace, el que de ninguna manera se considera inevitable. </a:t>
            </a:r>
          </a:p>
          <a:p>
            <a:pPr eaLnBrk="0" hangingPunct="0"/>
            <a:endParaRPr lang="es-ES" sz="1600" b="1" i="1" dirty="0" smtClean="0">
              <a:latin typeface="Bodoni MT" pitchFamily="18" charset="0"/>
            </a:endParaRPr>
          </a:p>
          <a:p>
            <a:pPr eaLnBrk="0" hangingPunct="0"/>
            <a:r>
              <a:rPr lang="es-ES" sz="1600" b="1" i="1" dirty="0" smtClean="0">
                <a:latin typeface="Bodoni MT" pitchFamily="18" charset="0"/>
              </a:rPr>
              <a:t>Liliana Cavallini</a:t>
            </a:r>
          </a:p>
          <a:p>
            <a:pPr eaLnBrk="0" hangingPunct="0"/>
            <a:r>
              <a:rPr lang="es-ES" sz="1600" b="1" i="1" dirty="0" smtClean="0">
                <a:latin typeface="Bodoni MT" pitchFamily="18" charset="0"/>
              </a:rPr>
              <a:t>Extraído del blog “La Magia de Lilith”</a:t>
            </a:r>
            <a:endParaRPr lang="es-ES" sz="1600" b="1" dirty="0">
              <a:latin typeface="Bodoni MT" pitchFamily="18" charset="0"/>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4515" name="Picture 3" descr="C:\Documents and Settings\Dell\Escritorio\portada-curso-tarot.jpg"/>
          <p:cNvPicPr>
            <a:picLocks noChangeAspect="1" noChangeArrowheads="1"/>
          </p:cNvPicPr>
          <p:nvPr/>
        </p:nvPicPr>
        <p:blipFill>
          <a:blip r:embed="rId2"/>
          <a:srcRect/>
          <a:stretch>
            <a:fillRect/>
          </a:stretch>
        </p:blipFill>
        <p:spPr bwMode="auto">
          <a:xfrm>
            <a:off x="1000100" y="-24"/>
            <a:ext cx="6858021" cy="6858024"/>
          </a:xfrm>
          <a:prstGeom prst="rect">
            <a:avLst/>
          </a:prstGeom>
          <a:noFill/>
        </p:spPr>
      </p:pic>
      <p:pic>
        <p:nvPicPr>
          <p:cNvPr id="4" name="Picture 3" descr="illusion-010"/>
          <p:cNvPicPr>
            <a:picLocks noChangeAspect="1" noChangeArrowheads="1"/>
          </p:cNvPicPr>
          <p:nvPr/>
        </p:nvPicPr>
        <p:blipFill>
          <a:blip r:embed="rId3">
            <a:lum bright="42000" contrast="-62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44035" name="1 Rectángulo"/>
          <p:cNvSpPr>
            <a:spLocks noChangeArrowheads="1"/>
          </p:cNvSpPr>
          <p:nvPr/>
        </p:nvSpPr>
        <p:spPr bwMode="auto">
          <a:xfrm>
            <a:off x="428625" y="857250"/>
            <a:ext cx="1500188" cy="1016000"/>
          </a:xfrm>
          <a:prstGeom prst="rect">
            <a:avLst/>
          </a:prstGeom>
          <a:noFill/>
          <a:ln w="9525">
            <a:noFill/>
            <a:miter lim="800000"/>
            <a:headEnd/>
            <a:tailEnd/>
          </a:ln>
        </p:spPr>
        <p:txBody>
          <a:bodyPr>
            <a:spAutoFit/>
          </a:bodyPr>
          <a:lstStyle/>
          <a:p>
            <a:r>
              <a:rPr lang="es-ES" sz="6000">
                <a:latin typeface="Bernard MT Condensed" pitchFamily="18" charset="0"/>
              </a:rPr>
              <a:t>Oros </a:t>
            </a:r>
          </a:p>
        </p:txBody>
      </p:sp>
      <p:pic>
        <p:nvPicPr>
          <p:cNvPr id="44036" name="Picture 5" descr="http://1-ps.googleusercontent.com/h/www.losarcanos.com/xver_img1.php,qI=rd1.jpg,aAN=83,aAL=116.pagespeed.ic.w21qhBh5Gv.jpg"/>
          <p:cNvPicPr>
            <a:picLocks noChangeAspect="1" noChangeArrowheads="1"/>
          </p:cNvPicPr>
          <p:nvPr/>
        </p:nvPicPr>
        <p:blipFill>
          <a:blip r:embed="rId3"/>
          <a:srcRect/>
          <a:stretch>
            <a:fillRect/>
          </a:stretch>
        </p:blipFill>
        <p:spPr bwMode="auto">
          <a:xfrm>
            <a:off x="2286000" y="571500"/>
            <a:ext cx="1377950" cy="1925638"/>
          </a:xfrm>
          <a:prstGeom prst="rect">
            <a:avLst/>
          </a:prstGeom>
          <a:noFill/>
          <a:ln w="9525">
            <a:noFill/>
            <a:miter lim="800000"/>
            <a:headEnd/>
            <a:tailEnd/>
          </a:ln>
        </p:spPr>
      </p:pic>
      <p:pic>
        <p:nvPicPr>
          <p:cNvPr id="44037" name="Picture 6" descr="http://1-ps.googleusercontent.com/h/www.losarcanos.com/xver_img1.php,qI=rd2.jpg,aAN=83,aAL=116.pagespeed.ic.uro-vRmdmd.jpg"/>
          <p:cNvPicPr>
            <a:picLocks noChangeAspect="1" noChangeArrowheads="1"/>
          </p:cNvPicPr>
          <p:nvPr/>
        </p:nvPicPr>
        <p:blipFill>
          <a:blip r:embed="rId4"/>
          <a:srcRect/>
          <a:stretch>
            <a:fillRect/>
          </a:stretch>
        </p:blipFill>
        <p:spPr bwMode="auto">
          <a:xfrm>
            <a:off x="4000500" y="571500"/>
            <a:ext cx="1362075" cy="1903413"/>
          </a:xfrm>
          <a:prstGeom prst="rect">
            <a:avLst/>
          </a:prstGeom>
          <a:noFill/>
          <a:ln w="9525">
            <a:noFill/>
            <a:miter lim="800000"/>
            <a:headEnd/>
            <a:tailEnd/>
          </a:ln>
        </p:spPr>
      </p:pic>
      <p:pic>
        <p:nvPicPr>
          <p:cNvPr id="44038" name="Picture 7" descr="http://1-ps.googleusercontent.com/h/www.losarcanos.com/xver_img1.php,qI=rd3.jpg,aAN=83,aAL=116.pagespeed.ic.1U34wehcjV.jpg"/>
          <p:cNvPicPr>
            <a:picLocks noChangeAspect="1" noChangeArrowheads="1"/>
          </p:cNvPicPr>
          <p:nvPr/>
        </p:nvPicPr>
        <p:blipFill>
          <a:blip r:embed="rId5"/>
          <a:srcRect/>
          <a:stretch>
            <a:fillRect/>
          </a:stretch>
        </p:blipFill>
        <p:spPr bwMode="auto">
          <a:xfrm>
            <a:off x="5857875" y="642938"/>
            <a:ext cx="1290638" cy="1803400"/>
          </a:xfrm>
          <a:prstGeom prst="rect">
            <a:avLst/>
          </a:prstGeom>
          <a:noFill/>
          <a:ln w="9525">
            <a:noFill/>
            <a:miter lim="800000"/>
            <a:headEnd/>
            <a:tailEnd/>
          </a:ln>
        </p:spPr>
      </p:pic>
      <p:pic>
        <p:nvPicPr>
          <p:cNvPr id="44039" name="Picture 8" descr="http://1-ps.googleusercontent.com/h/www.losarcanos.com/xver_img1.php,qI=rd4.jpg,aAN=83,aAL=116.pagespeed.ic.jTYHKaMiRx.jpg"/>
          <p:cNvPicPr>
            <a:picLocks noChangeAspect="1" noChangeArrowheads="1"/>
          </p:cNvPicPr>
          <p:nvPr/>
        </p:nvPicPr>
        <p:blipFill>
          <a:blip r:embed="rId6"/>
          <a:srcRect/>
          <a:stretch>
            <a:fillRect/>
          </a:stretch>
        </p:blipFill>
        <p:spPr bwMode="auto">
          <a:xfrm>
            <a:off x="7286625" y="571500"/>
            <a:ext cx="1290638" cy="1803400"/>
          </a:xfrm>
          <a:prstGeom prst="rect">
            <a:avLst/>
          </a:prstGeom>
          <a:noFill/>
          <a:ln w="9525">
            <a:noFill/>
            <a:miter lim="800000"/>
            <a:headEnd/>
            <a:tailEnd/>
          </a:ln>
        </p:spPr>
      </p:pic>
      <p:pic>
        <p:nvPicPr>
          <p:cNvPr id="44040" name="Picture 9" descr="http://1-ps.googleusercontent.com/h/www.losarcanos.com/xver_img1.php,qI=rd5.jpg,aAN=83,aAL=116.pagespeed.ic.CYrb7QibHm.jpg"/>
          <p:cNvPicPr>
            <a:picLocks noChangeAspect="1" noChangeArrowheads="1"/>
          </p:cNvPicPr>
          <p:nvPr/>
        </p:nvPicPr>
        <p:blipFill>
          <a:blip r:embed="rId7"/>
          <a:srcRect/>
          <a:stretch>
            <a:fillRect/>
          </a:stretch>
        </p:blipFill>
        <p:spPr bwMode="auto">
          <a:xfrm>
            <a:off x="571500" y="2571750"/>
            <a:ext cx="1357313" cy="1897063"/>
          </a:xfrm>
          <a:prstGeom prst="rect">
            <a:avLst/>
          </a:prstGeom>
          <a:noFill/>
          <a:ln w="9525">
            <a:noFill/>
            <a:miter lim="800000"/>
            <a:headEnd/>
            <a:tailEnd/>
          </a:ln>
        </p:spPr>
      </p:pic>
      <p:pic>
        <p:nvPicPr>
          <p:cNvPr id="44041" name="Picture 10" descr="http://1-ps.googleusercontent.com/h/www.losarcanos.com/xver_img1.php,qI=rd6.jpg,aAN=83,aAL=116.pagespeed.ic.XnkTZJiCcq.jpg"/>
          <p:cNvPicPr>
            <a:picLocks noChangeAspect="1" noChangeArrowheads="1"/>
          </p:cNvPicPr>
          <p:nvPr/>
        </p:nvPicPr>
        <p:blipFill>
          <a:blip r:embed="rId8"/>
          <a:srcRect/>
          <a:stretch>
            <a:fillRect/>
          </a:stretch>
        </p:blipFill>
        <p:spPr bwMode="auto">
          <a:xfrm>
            <a:off x="2286000" y="2571750"/>
            <a:ext cx="1428750" cy="1997075"/>
          </a:xfrm>
          <a:prstGeom prst="rect">
            <a:avLst/>
          </a:prstGeom>
          <a:noFill/>
          <a:ln w="9525">
            <a:noFill/>
            <a:miter lim="800000"/>
            <a:headEnd/>
            <a:tailEnd/>
          </a:ln>
        </p:spPr>
      </p:pic>
      <p:pic>
        <p:nvPicPr>
          <p:cNvPr id="44042" name="Picture 11" descr="http://1-ps.googleusercontent.com/h/www.losarcanos.com/xver_img1.php,qI=rd7.jpg,aAN=83,aAL=116.pagespeed.ic.kWPkUgK8Nj.jpg"/>
          <p:cNvPicPr>
            <a:picLocks noChangeAspect="1" noChangeArrowheads="1"/>
          </p:cNvPicPr>
          <p:nvPr/>
        </p:nvPicPr>
        <p:blipFill>
          <a:blip r:embed="rId9"/>
          <a:srcRect/>
          <a:stretch>
            <a:fillRect/>
          </a:stretch>
        </p:blipFill>
        <p:spPr bwMode="auto">
          <a:xfrm>
            <a:off x="4000500" y="2571750"/>
            <a:ext cx="1377950" cy="1925638"/>
          </a:xfrm>
          <a:prstGeom prst="rect">
            <a:avLst/>
          </a:prstGeom>
          <a:noFill/>
          <a:ln w="9525">
            <a:noFill/>
            <a:miter lim="800000"/>
            <a:headEnd/>
            <a:tailEnd/>
          </a:ln>
        </p:spPr>
      </p:pic>
      <p:pic>
        <p:nvPicPr>
          <p:cNvPr id="44043" name="Picture 12" descr="http://1-ps.googleusercontent.com/h/www.losarcanos.com/xver_img1.php,qI=rd8.jpg,aAN=83,aAL=116.pagespeed.ic.NJ74l3pUlF.jpg"/>
          <p:cNvPicPr>
            <a:picLocks noChangeAspect="1" noChangeArrowheads="1"/>
          </p:cNvPicPr>
          <p:nvPr/>
        </p:nvPicPr>
        <p:blipFill>
          <a:blip r:embed="rId10"/>
          <a:srcRect/>
          <a:stretch>
            <a:fillRect/>
          </a:stretch>
        </p:blipFill>
        <p:spPr bwMode="auto">
          <a:xfrm>
            <a:off x="5786438" y="2643188"/>
            <a:ext cx="1362075" cy="1903412"/>
          </a:xfrm>
          <a:prstGeom prst="rect">
            <a:avLst/>
          </a:prstGeom>
          <a:noFill/>
          <a:ln w="9525">
            <a:noFill/>
            <a:miter lim="800000"/>
            <a:headEnd/>
            <a:tailEnd/>
          </a:ln>
        </p:spPr>
      </p:pic>
      <p:pic>
        <p:nvPicPr>
          <p:cNvPr id="44044" name="Picture 13" descr="http://1-ps.googleusercontent.com/h/www.losarcanos.com/xver_img1.php,qI=rd9.jpg,aAN=83,aAL=116.pagespeed.ic.W7PdiODCNE.jpg"/>
          <p:cNvPicPr>
            <a:picLocks noChangeAspect="1" noChangeArrowheads="1"/>
          </p:cNvPicPr>
          <p:nvPr/>
        </p:nvPicPr>
        <p:blipFill>
          <a:blip r:embed="rId11"/>
          <a:srcRect/>
          <a:stretch>
            <a:fillRect/>
          </a:stretch>
        </p:blipFill>
        <p:spPr bwMode="auto">
          <a:xfrm>
            <a:off x="7286625" y="2643188"/>
            <a:ext cx="1357313" cy="1897062"/>
          </a:xfrm>
          <a:prstGeom prst="rect">
            <a:avLst/>
          </a:prstGeom>
          <a:noFill/>
          <a:ln w="9525">
            <a:noFill/>
            <a:miter lim="800000"/>
            <a:headEnd/>
            <a:tailEnd/>
          </a:ln>
        </p:spPr>
      </p:pic>
      <p:pic>
        <p:nvPicPr>
          <p:cNvPr id="44045" name="Picture 14" descr="http://1-ps.googleusercontent.com/h/www.losarcanos.com/xver_img1.php,qI=rd10.jpg,aAN=83,aAL=116.pagespeed.ic.wIrjkqFAyd.jpg"/>
          <p:cNvPicPr>
            <a:picLocks noChangeAspect="1" noChangeArrowheads="1"/>
          </p:cNvPicPr>
          <p:nvPr/>
        </p:nvPicPr>
        <p:blipFill>
          <a:blip r:embed="rId12"/>
          <a:srcRect/>
          <a:stretch>
            <a:fillRect/>
          </a:stretch>
        </p:blipFill>
        <p:spPr bwMode="auto">
          <a:xfrm>
            <a:off x="571500" y="4714875"/>
            <a:ext cx="1336675" cy="1868488"/>
          </a:xfrm>
          <a:prstGeom prst="rect">
            <a:avLst/>
          </a:prstGeom>
          <a:noFill/>
          <a:ln w="9525">
            <a:noFill/>
            <a:miter lim="800000"/>
            <a:headEnd/>
            <a:tailEnd/>
          </a:ln>
        </p:spPr>
      </p:pic>
      <p:pic>
        <p:nvPicPr>
          <p:cNvPr id="44046" name="Picture 15" descr="http://1-ps.googleusercontent.com/h/www.losarcanos.com/xver_img1.php,qI=rd11.jpg,aAN=83,aAL=116.pagespeed.ic.t2IrAmtDLw.jpg"/>
          <p:cNvPicPr>
            <a:picLocks noChangeAspect="1" noChangeArrowheads="1"/>
          </p:cNvPicPr>
          <p:nvPr/>
        </p:nvPicPr>
        <p:blipFill>
          <a:blip r:embed="rId13"/>
          <a:srcRect/>
          <a:stretch>
            <a:fillRect/>
          </a:stretch>
        </p:blipFill>
        <p:spPr bwMode="auto">
          <a:xfrm>
            <a:off x="2357438" y="4714875"/>
            <a:ext cx="1341437" cy="1874838"/>
          </a:xfrm>
          <a:prstGeom prst="rect">
            <a:avLst/>
          </a:prstGeom>
          <a:noFill/>
          <a:ln w="9525">
            <a:noFill/>
            <a:miter lim="800000"/>
            <a:headEnd/>
            <a:tailEnd/>
          </a:ln>
        </p:spPr>
      </p:pic>
      <p:pic>
        <p:nvPicPr>
          <p:cNvPr id="44047" name="Picture 16" descr="http://1-ps.googleusercontent.com/h/www.losarcanos.com/xver_img1.php,qI=rd12.jpg,aAN=83,aAL=116.pagespeed.ic.d5L5mWizK0.jpg"/>
          <p:cNvPicPr>
            <a:picLocks noChangeAspect="1" noChangeArrowheads="1"/>
          </p:cNvPicPr>
          <p:nvPr/>
        </p:nvPicPr>
        <p:blipFill>
          <a:blip r:embed="rId14"/>
          <a:srcRect/>
          <a:stretch>
            <a:fillRect/>
          </a:stretch>
        </p:blipFill>
        <p:spPr bwMode="auto">
          <a:xfrm>
            <a:off x="4000500" y="4572000"/>
            <a:ext cx="1428750" cy="1997075"/>
          </a:xfrm>
          <a:prstGeom prst="rect">
            <a:avLst/>
          </a:prstGeom>
          <a:noFill/>
          <a:ln w="9525">
            <a:noFill/>
            <a:miter lim="800000"/>
            <a:headEnd/>
            <a:tailEnd/>
          </a:ln>
        </p:spPr>
      </p:pic>
      <p:pic>
        <p:nvPicPr>
          <p:cNvPr id="44048" name="Picture 17" descr="http://1-ps.googleusercontent.com/h/www.losarcanos.com/xver_img1.php,qI=rd13.jpg,aAN=83,aAL=116.pagespeed.ic.JZ0rmApsuL.jpg"/>
          <p:cNvPicPr>
            <a:picLocks noChangeAspect="1" noChangeArrowheads="1"/>
          </p:cNvPicPr>
          <p:nvPr/>
        </p:nvPicPr>
        <p:blipFill>
          <a:blip r:embed="rId15"/>
          <a:srcRect/>
          <a:stretch>
            <a:fillRect/>
          </a:stretch>
        </p:blipFill>
        <p:spPr bwMode="auto">
          <a:xfrm>
            <a:off x="5715000" y="4643438"/>
            <a:ext cx="1357313" cy="1897062"/>
          </a:xfrm>
          <a:prstGeom prst="rect">
            <a:avLst/>
          </a:prstGeom>
          <a:noFill/>
          <a:ln w="9525">
            <a:noFill/>
            <a:miter lim="800000"/>
            <a:headEnd/>
            <a:tailEnd/>
          </a:ln>
        </p:spPr>
      </p:pic>
      <p:pic>
        <p:nvPicPr>
          <p:cNvPr id="44049" name="Picture 18" descr="http://1-ps.googleusercontent.com/h/www.losarcanos.com/xver_img1.php,qI=rd14.jpg,aAN=83,aAL=116.pagespeed.ic.LRGDoKIms2.jpg"/>
          <p:cNvPicPr>
            <a:picLocks noChangeAspect="1" noChangeArrowheads="1"/>
          </p:cNvPicPr>
          <p:nvPr/>
        </p:nvPicPr>
        <p:blipFill>
          <a:blip r:embed="rId16"/>
          <a:srcRect/>
          <a:stretch>
            <a:fillRect/>
          </a:stretch>
        </p:blipFill>
        <p:spPr bwMode="auto">
          <a:xfrm>
            <a:off x="7358063" y="4786313"/>
            <a:ext cx="1285875" cy="17970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45059" name="Picture 1" descr="http://www.losarcanos.com/ver_img1.php?I=rc1.jpg&amp;AN=83&amp;AL=116"/>
          <p:cNvPicPr>
            <a:picLocks noChangeAspect="1" noChangeArrowheads="1"/>
          </p:cNvPicPr>
          <p:nvPr/>
        </p:nvPicPr>
        <p:blipFill>
          <a:blip r:embed="rId3"/>
          <a:srcRect/>
          <a:stretch>
            <a:fillRect/>
          </a:stretch>
        </p:blipFill>
        <p:spPr bwMode="auto">
          <a:xfrm>
            <a:off x="7500938" y="2614613"/>
            <a:ext cx="1362075" cy="1903412"/>
          </a:xfrm>
          <a:prstGeom prst="rect">
            <a:avLst/>
          </a:prstGeom>
          <a:noFill/>
          <a:ln w="9525">
            <a:noFill/>
            <a:miter lim="800000"/>
            <a:headEnd/>
            <a:tailEnd/>
          </a:ln>
        </p:spPr>
      </p:pic>
      <p:pic>
        <p:nvPicPr>
          <p:cNvPr id="45060" name="Picture 2" descr="http://www.losarcanos.com/ver_img1.php?I=rc2.jpg&amp;AN=83&amp;AL=116"/>
          <p:cNvPicPr>
            <a:picLocks noChangeAspect="1" noChangeArrowheads="1"/>
          </p:cNvPicPr>
          <p:nvPr/>
        </p:nvPicPr>
        <p:blipFill>
          <a:blip r:embed="rId4"/>
          <a:srcRect/>
          <a:stretch>
            <a:fillRect/>
          </a:stretch>
        </p:blipFill>
        <p:spPr bwMode="auto">
          <a:xfrm>
            <a:off x="2286000" y="600075"/>
            <a:ext cx="1362075" cy="1903413"/>
          </a:xfrm>
          <a:prstGeom prst="rect">
            <a:avLst/>
          </a:prstGeom>
          <a:noFill/>
          <a:ln w="9525">
            <a:noFill/>
            <a:miter lim="800000"/>
            <a:headEnd/>
            <a:tailEnd/>
          </a:ln>
        </p:spPr>
      </p:pic>
      <p:pic>
        <p:nvPicPr>
          <p:cNvPr id="45061" name="Picture 3" descr="http://www.losarcanos.com/ver_img1.php?I=rc3.jpg&amp;AN=83&amp;AL=116"/>
          <p:cNvPicPr>
            <a:picLocks noChangeAspect="1" noChangeArrowheads="1"/>
          </p:cNvPicPr>
          <p:nvPr/>
        </p:nvPicPr>
        <p:blipFill>
          <a:blip r:embed="rId5"/>
          <a:srcRect/>
          <a:stretch>
            <a:fillRect/>
          </a:stretch>
        </p:blipFill>
        <p:spPr bwMode="auto">
          <a:xfrm>
            <a:off x="4000500" y="500063"/>
            <a:ext cx="1362075" cy="1903412"/>
          </a:xfrm>
          <a:prstGeom prst="rect">
            <a:avLst/>
          </a:prstGeom>
          <a:noFill/>
          <a:ln w="9525">
            <a:noFill/>
            <a:miter lim="800000"/>
            <a:headEnd/>
            <a:tailEnd/>
          </a:ln>
        </p:spPr>
      </p:pic>
      <p:pic>
        <p:nvPicPr>
          <p:cNvPr id="45062" name="Picture 4" descr="http://www.losarcanos.com/ver_img1.php?I=rc4.jpg&amp;AN=83&amp;AL=116"/>
          <p:cNvPicPr>
            <a:picLocks noChangeAspect="1" noChangeArrowheads="1"/>
          </p:cNvPicPr>
          <p:nvPr/>
        </p:nvPicPr>
        <p:blipFill>
          <a:blip r:embed="rId6"/>
          <a:srcRect/>
          <a:stretch>
            <a:fillRect/>
          </a:stretch>
        </p:blipFill>
        <p:spPr bwMode="auto">
          <a:xfrm>
            <a:off x="5857875" y="571500"/>
            <a:ext cx="1362075" cy="1903413"/>
          </a:xfrm>
          <a:prstGeom prst="rect">
            <a:avLst/>
          </a:prstGeom>
          <a:noFill/>
          <a:ln w="9525">
            <a:noFill/>
            <a:miter lim="800000"/>
            <a:headEnd/>
            <a:tailEnd/>
          </a:ln>
        </p:spPr>
      </p:pic>
      <p:pic>
        <p:nvPicPr>
          <p:cNvPr id="45063" name="Picture 5" descr="http://www.losarcanos.com/ver_img1.php?I=rc5.jpg&amp;AN=83&amp;AL=116"/>
          <p:cNvPicPr>
            <a:picLocks noChangeAspect="1" noChangeArrowheads="1"/>
          </p:cNvPicPr>
          <p:nvPr/>
        </p:nvPicPr>
        <p:blipFill>
          <a:blip r:embed="rId7"/>
          <a:srcRect/>
          <a:stretch>
            <a:fillRect/>
          </a:stretch>
        </p:blipFill>
        <p:spPr bwMode="auto">
          <a:xfrm>
            <a:off x="7429500" y="571500"/>
            <a:ext cx="1350963" cy="1889125"/>
          </a:xfrm>
          <a:prstGeom prst="rect">
            <a:avLst/>
          </a:prstGeom>
          <a:noFill/>
          <a:ln w="9525">
            <a:noFill/>
            <a:miter lim="800000"/>
            <a:headEnd/>
            <a:tailEnd/>
          </a:ln>
        </p:spPr>
      </p:pic>
      <p:pic>
        <p:nvPicPr>
          <p:cNvPr id="45064" name="Picture 6" descr="http://www.losarcanos.com/ver_img1.php?I=rc6.jpg&amp;AN=83&amp;AL=116"/>
          <p:cNvPicPr>
            <a:picLocks noChangeAspect="1" noChangeArrowheads="1"/>
          </p:cNvPicPr>
          <p:nvPr/>
        </p:nvPicPr>
        <p:blipFill>
          <a:blip r:embed="rId8"/>
          <a:srcRect/>
          <a:stretch>
            <a:fillRect/>
          </a:stretch>
        </p:blipFill>
        <p:spPr bwMode="auto">
          <a:xfrm>
            <a:off x="500063" y="2428875"/>
            <a:ext cx="1393825" cy="1947863"/>
          </a:xfrm>
          <a:prstGeom prst="rect">
            <a:avLst/>
          </a:prstGeom>
          <a:noFill/>
          <a:ln w="9525">
            <a:noFill/>
            <a:miter lim="800000"/>
            <a:headEnd/>
            <a:tailEnd/>
          </a:ln>
        </p:spPr>
      </p:pic>
      <p:pic>
        <p:nvPicPr>
          <p:cNvPr id="45065" name="Picture 7" descr="http://www.losarcanos.com/ver_img1.php?I=rc7.jpg&amp;AN=83&amp;AL=116"/>
          <p:cNvPicPr>
            <a:picLocks noChangeAspect="1" noChangeArrowheads="1"/>
          </p:cNvPicPr>
          <p:nvPr/>
        </p:nvPicPr>
        <p:blipFill>
          <a:blip r:embed="rId9"/>
          <a:srcRect/>
          <a:stretch>
            <a:fillRect/>
          </a:stretch>
        </p:blipFill>
        <p:spPr bwMode="auto">
          <a:xfrm>
            <a:off x="2143125" y="2571750"/>
            <a:ext cx="1431925" cy="2000250"/>
          </a:xfrm>
          <a:prstGeom prst="rect">
            <a:avLst/>
          </a:prstGeom>
          <a:noFill/>
          <a:ln w="9525">
            <a:noFill/>
            <a:miter lim="800000"/>
            <a:headEnd/>
            <a:tailEnd/>
          </a:ln>
        </p:spPr>
      </p:pic>
      <p:pic>
        <p:nvPicPr>
          <p:cNvPr id="45066" name="Picture 8" descr="http://www.losarcanos.com/ver_img1.php?I=rc8.jpg&amp;AN=83&amp;AL=116"/>
          <p:cNvPicPr>
            <a:picLocks noChangeAspect="1" noChangeArrowheads="1"/>
          </p:cNvPicPr>
          <p:nvPr/>
        </p:nvPicPr>
        <p:blipFill>
          <a:blip r:embed="rId10"/>
          <a:srcRect/>
          <a:stretch>
            <a:fillRect/>
          </a:stretch>
        </p:blipFill>
        <p:spPr bwMode="auto">
          <a:xfrm>
            <a:off x="4000500" y="2465388"/>
            <a:ext cx="1428750" cy="1997075"/>
          </a:xfrm>
          <a:prstGeom prst="rect">
            <a:avLst/>
          </a:prstGeom>
          <a:noFill/>
          <a:ln w="9525">
            <a:noFill/>
            <a:miter lim="800000"/>
            <a:headEnd/>
            <a:tailEnd/>
          </a:ln>
        </p:spPr>
      </p:pic>
      <p:pic>
        <p:nvPicPr>
          <p:cNvPr id="45067" name="Picture 9" descr="http://www.losarcanos.com/ver_img1.php?I=rc9.jpg&amp;AN=83&amp;AL=116"/>
          <p:cNvPicPr>
            <a:picLocks noChangeAspect="1" noChangeArrowheads="1"/>
          </p:cNvPicPr>
          <p:nvPr/>
        </p:nvPicPr>
        <p:blipFill>
          <a:blip r:embed="rId11"/>
          <a:srcRect/>
          <a:stretch>
            <a:fillRect/>
          </a:stretch>
        </p:blipFill>
        <p:spPr bwMode="auto">
          <a:xfrm>
            <a:off x="5857875" y="2571750"/>
            <a:ext cx="1328738" cy="1857375"/>
          </a:xfrm>
          <a:prstGeom prst="rect">
            <a:avLst/>
          </a:prstGeom>
          <a:noFill/>
          <a:ln w="9525">
            <a:noFill/>
            <a:miter lim="800000"/>
            <a:headEnd/>
            <a:tailEnd/>
          </a:ln>
        </p:spPr>
      </p:pic>
      <p:pic>
        <p:nvPicPr>
          <p:cNvPr id="45068" name="Picture 10" descr="http://www.losarcanos.com/ver_img1.php?I=rc10.jpg&amp;AN=83&amp;AL=116"/>
          <p:cNvPicPr>
            <a:picLocks noChangeAspect="1" noChangeArrowheads="1"/>
          </p:cNvPicPr>
          <p:nvPr/>
        </p:nvPicPr>
        <p:blipFill>
          <a:blip r:embed="rId12"/>
          <a:srcRect/>
          <a:stretch>
            <a:fillRect/>
          </a:stretch>
        </p:blipFill>
        <p:spPr bwMode="auto">
          <a:xfrm>
            <a:off x="4000500" y="4572000"/>
            <a:ext cx="1428750" cy="1997075"/>
          </a:xfrm>
          <a:prstGeom prst="rect">
            <a:avLst/>
          </a:prstGeom>
          <a:noFill/>
          <a:ln w="9525">
            <a:noFill/>
            <a:miter lim="800000"/>
            <a:headEnd/>
            <a:tailEnd/>
          </a:ln>
        </p:spPr>
      </p:pic>
      <p:pic>
        <p:nvPicPr>
          <p:cNvPr id="45069" name="Picture 11" descr="http://www.losarcanos.com/ver_img1.php?I=rc11.jpg&amp;AN=83&amp;AL=116"/>
          <p:cNvPicPr>
            <a:picLocks noChangeAspect="1" noChangeArrowheads="1"/>
          </p:cNvPicPr>
          <p:nvPr/>
        </p:nvPicPr>
        <p:blipFill>
          <a:blip r:embed="rId13"/>
          <a:srcRect/>
          <a:stretch>
            <a:fillRect/>
          </a:stretch>
        </p:blipFill>
        <p:spPr bwMode="auto">
          <a:xfrm>
            <a:off x="357188" y="4572000"/>
            <a:ext cx="1428750" cy="1997075"/>
          </a:xfrm>
          <a:prstGeom prst="rect">
            <a:avLst/>
          </a:prstGeom>
          <a:noFill/>
          <a:ln w="9525">
            <a:noFill/>
            <a:miter lim="800000"/>
            <a:headEnd/>
            <a:tailEnd/>
          </a:ln>
        </p:spPr>
      </p:pic>
      <p:pic>
        <p:nvPicPr>
          <p:cNvPr id="45070" name="Picture 12" descr="http://www.losarcanos.com/ver_img1.php?I=rc12.jpg&amp;AN=83&amp;AL=116"/>
          <p:cNvPicPr>
            <a:picLocks noChangeAspect="1" noChangeArrowheads="1"/>
          </p:cNvPicPr>
          <p:nvPr/>
        </p:nvPicPr>
        <p:blipFill>
          <a:blip r:embed="rId14"/>
          <a:srcRect/>
          <a:stretch>
            <a:fillRect/>
          </a:stretch>
        </p:blipFill>
        <p:spPr bwMode="auto">
          <a:xfrm>
            <a:off x="2143125" y="4643438"/>
            <a:ext cx="1428750" cy="1997075"/>
          </a:xfrm>
          <a:prstGeom prst="rect">
            <a:avLst/>
          </a:prstGeom>
          <a:noFill/>
          <a:ln w="9525">
            <a:noFill/>
            <a:miter lim="800000"/>
            <a:headEnd/>
            <a:tailEnd/>
          </a:ln>
        </p:spPr>
      </p:pic>
      <p:pic>
        <p:nvPicPr>
          <p:cNvPr id="45071" name="Picture 13" descr="http://www.losarcanos.com/ver_img1.php?I=rc13.jpg&amp;AN=83&amp;AL=116"/>
          <p:cNvPicPr>
            <a:picLocks noChangeAspect="1" noChangeArrowheads="1"/>
          </p:cNvPicPr>
          <p:nvPr/>
        </p:nvPicPr>
        <p:blipFill>
          <a:blip r:embed="rId15"/>
          <a:srcRect/>
          <a:stretch>
            <a:fillRect/>
          </a:stretch>
        </p:blipFill>
        <p:spPr bwMode="auto">
          <a:xfrm>
            <a:off x="5857875" y="4643438"/>
            <a:ext cx="1352550" cy="1889125"/>
          </a:xfrm>
          <a:prstGeom prst="rect">
            <a:avLst/>
          </a:prstGeom>
          <a:noFill/>
          <a:ln w="9525">
            <a:noFill/>
            <a:miter lim="800000"/>
            <a:headEnd/>
            <a:tailEnd/>
          </a:ln>
        </p:spPr>
      </p:pic>
      <p:pic>
        <p:nvPicPr>
          <p:cNvPr id="45072" name="Picture 14" descr="http://www.losarcanos.com/ver_img1.php?I=rc14.jpg&amp;AN=83&amp;AL=116"/>
          <p:cNvPicPr>
            <a:picLocks noChangeAspect="1" noChangeArrowheads="1"/>
          </p:cNvPicPr>
          <p:nvPr/>
        </p:nvPicPr>
        <p:blipFill>
          <a:blip r:embed="rId16"/>
          <a:srcRect/>
          <a:stretch>
            <a:fillRect/>
          </a:stretch>
        </p:blipFill>
        <p:spPr bwMode="auto">
          <a:xfrm>
            <a:off x="7500938" y="4714875"/>
            <a:ext cx="1308100" cy="1825625"/>
          </a:xfrm>
          <a:prstGeom prst="rect">
            <a:avLst/>
          </a:prstGeom>
          <a:noFill/>
          <a:ln w="9525">
            <a:noFill/>
            <a:miter lim="800000"/>
            <a:headEnd/>
            <a:tailEnd/>
          </a:ln>
        </p:spPr>
      </p:pic>
      <p:sp>
        <p:nvSpPr>
          <p:cNvPr id="45073" name="17 Rectángulo"/>
          <p:cNvSpPr>
            <a:spLocks noChangeArrowheads="1"/>
          </p:cNvSpPr>
          <p:nvPr/>
        </p:nvSpPr>
        <p:spPr bwMode="auto">
          <a:xfrm>
            <a:off x="214313" y="928688"/>
            <a:ext cx="1928812" cy="923925"/>
          </a:xfrm>
          <a:prstGeom prst="rect">
            <a:avLst/>
          </a:prstGeom>
          <a:noFill/>
          <a:ln w="9525">
            <a:noFill/>
            <a:miter lim="800000"/>
            <a:headEnd/>
            <a:tailEnd/>
          </a:ln>
        </p:spPr>
        <p:txBody>
          <a:bodyPr>
            <a:spAutoFit/>
          </a:bodyPr>
          <a:lstStyle/>
          <a:p>
            <a:r>
              <a:rPr lang="es-ES" sz="5400">
                <a:latin typeface="Bernard MT Condensed" pitchFamily="18" charset="0"/>
              </a:rPr>
              <a:t>Copas</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46083" name="Picture 1" descr="http://www.losarcanos.com/ver_img1.php?I=rs1.jpg&amp;AN=83&amp;AL=116"/>
          <p:cNvPicPr>
            <a:picLocks noChangeAspect="1" noChangeArrowheads="1"/>
          </p:cNvPicPr>
          <p:nvPr/>
        </p:nvPicPr>
        <p:blipFill>
          <a:blip r:embed="rId3"/>
          <a:srcRect/>
          <a:stretch>
            <a:fillRect/>
          </a:stretch>
        </p:blipFill>
        <p:spPr bwMode="auto">
          <a:xfrm>
            <a:off x="2143125" y="428625"/>
            <a:ext cx="1403350" cy="1962150"/>
          </a:xfrm>
          <a:prstGeom prst="rect">
            <a:avLst/>
          </a:prstGeom>
          <a:noFill/>
          <a:ln w="9525">
            <a:noFill/>
            <a:miter lim="800000"/>
            <a:headEnd/>
            <a:tailEnd/>
          </a:ln>
        </p:spPr>
      </p:pic>
      <p:pic>
        <p:nvPicPr>
          <p:cNvPr id="46084" name="Picture 2" descr="http://www.losarcanos.com/ver_img1.php?I=rs2.jpg&amp;AN=83&amp;AL=116"/>
          <p:cNvPicPr>
            <a:picLocks noChangeAspect="1" noChangeArrowheads="1"/>
          </p:cNvPicPr>
          <p:nvPr/>
        </p:nvPicPr>
        <p:blipFill>
          <a:blip r:embed="rId4"/>
          <a:srcRect/>
          <a:stretch>
            <a:fillRect/>
          </a:stretch>
        </p:blipFill>
        <p:spPr bwMode="auto">
          <a:xfrm>
            <a:off x="3857625" y="428625"/>
            <a:ext cx="1357313" cy="1897063"/>
          </a:xfrm>
          <a:prstGeom prst="rect">
            <a:avLst/>
          </a:prstGeom>
          <a:noFill/>
          <a:ln w="9525">
            <a:noFill/>
            <a:miter lim="800000"/>
            <a:headEnd/>
            <a:tailEnd/>
          </a:ln>
        </p:spPr>
      </p:pic>
      <p:pic>
        <p:nvPicPr>
          <p:cNvPr id="46085" name="Picture 3" descr="http://www.losarcanos.com/ver_img1.php?I=rs3.jpg&amp;AN=83&amp;AL=116"/>
          <p:cNvPicPr>
            <a:picLocks noChangeAspect="1" noChangeArrowheads="1"/>
          </p:cNvPicPr>
          <p:nvPr/>
        </p:nvPicPr>
        <p:blipFill>
          <a:blip r:embed="rId5"/>
          <a:srcRect/>
          <a:stretch>
            <a:fillRect/>
          </a:stretch>
        </p:blipFill>
        <p:spPr bwMode="auto">
          <a:xfrm>
            <a:off x="5643563" y="523875"/>
            <a:ext cx="1428750" cy="1905000"/>
          </a:xfrm>
          <a:prstGeom prst="rect">
            <a:avLst/>
          </a:prstGeom>
          <a:noFill/>
          <a:ln w="9525">
            <a:noFill/>
            <a:miter lim="800000"/>
            <a:headEnd/>
            <a:tailEnd/>
          </a:ln>
        </p:spPr>
      </p:pic>
      <p:pic>
        <p:nvPicPr>
          <p:cNvPr id="46086" name="Picture 4" descr="http://www.losarcanos.com/ver_img1.php?I=rs4.jpg&amp;AN=83&amp;AL=116"/>
          <p:cNvPicPr>
            <a:picLocks noChangeAspect="1" noChangeArrowheads="1"/>
          </p:cNvPicPr>
          <p:nvPr/>
        </p:nvPicPr>
        <p:blipFill>
          <a:blip r:embed="rId6"/>
          <a:srcRect/>
          <a:stretch>
            <a:fillRect/>
          </a:stretch>
        </p:blipFill>
        <p:spPr bwMode="auto">
          <a:xfrm>
            <a:off x="7450138" y="571500"/>
            <a:ext cx="1328737" cy="1857375"/>
          </a:xfrm>
          <a:prstGeom prst="rect">
            <a:avLst/>
          </a:prstGeom>
          <a:noFill/>
          <a:ln w="9525">
            <a:noFill/>
            <a:miter lim="800000"/>
            <a:headEnd/>
            <a:tailEnd/>
          </a:ln>
        </p:spPr>
      </p:pic>
      <p:pic>
        <p:nvPicPr>
          <p:cNvPr id="46087" name="Picture 5" descr="http://www.losarcanos.com/ver_img1.php?I=rs5.jpg&amp;AN=83&amp;AL=116"/>
          <p:cNvPicPr>
            <a:picLocks noChangeAspect="1" noChangeArrowheads="1"/>
          </p:cNvPicPr>
          <p:nvPr/>
        </p:nvPicPr>
        <p:blipFill>
          <a:blip r:embed="rId7"/>
          <a:srcRect/>
          <a:stretch>
            <a:fillRect/>
          </a:stretch>
        </p:blipFill>
        <p:spPr bwMode="auto">
          <a:xfrm>
            <a:off x="428625" y="2493963"/>
            <a:ext cx="1357313" cy="1897062"/>
          </a:xfrm>
          <a:prstGeom prst="rect">
            <a:avLst/>
          </a:prstGeom>
          <a:noFill/>
          <a:ln w="9525">
            <a:noFill/>
            <a:miter lim="800000"/>
            <a:headEnd/>
            <a:tailEnd/>
          </a:ln>
        </p:spPr>
      </p:pic>
      <p:pic>
        <p:nvPicPr>
          <p:cNvPr id="46088" name="Picture 6" descr="http://www.losarcanos.com/ver_img1.php?I=rs6.jpg&amp;AN=83&amp;AL=116"/>
          <p:cNvPicPr>
            <a:picLocks noChangeAspect="1" noChangeArrowheads="1"/>
          </p:cNvPicPr>
          <p:nvPr/>
        </p:nvPicPr>
        <p:blipFill>
          <a:blip r:embed="rId8"/>
          <a:srcRect/>
          <a:stretch>
            <a:fillRect/>
          </a:stretch>
        </p:blipFill>
        <p:spPr bwMode="auto">
          <a:xfrm>
            <a:off x="2143125" y="2500313"/>
            <a:ext cx="1357313" cy="1897062"/>
          </a:xfrm>
          <a:prstGeom prst="rect">
            <a:avLst/>
          </a:prstGeom>
          <a:noFill/>
          <a:ln w="9525">
            <a:noFill/>
            <a:miter lim="800000"/>
            <a:headEnd/>
            <a:tailEnd/>
          </a:ln>
        </p:spPr>
      </p:pic>
      <p:pic>
        <p:nvPicPr>
          <p:cNvPr id="46089" name="Picture 7" descr="http://www.losarcanos.com/ver_img1.php?I=rs7.jpg&amp;AN=83&amp;AL=116"/>
          <p:cNvPicPr>
            <a:picLocks noChangeAspect="1" noChangeArrowheads="1"/>
          </p:cNvPicPr>
          <p:nvPr/>
        </p:nvPicPr>
        <p:blipFill>
          <a:blip r:embed="rId9"/>
          <a:srcRect/>
          <a:stretch>
            <a:fillRect/>
          </a:stretch>
        </p:blipFill>
        <p:spPr bwMode="auto">
          <a:xfrm>
            <a:off x="3786188" y="2428875"/>
            <a:ext cx="1428750" cy="1997075"/>
          </a:xfrm>
          <a:prstGeom prst="rect">
            <a:avLst/>
          </a:prstGeom>
          <a:noFill/>
          <a:ln w="9525">
            <a:noFill/>
            <a:miter lim="800000"/>
            <a:headEnd/>
            <a:tailEnd/>
          </a:ln>
        </p:spPr>
      </p:pic>
      <p:pic>
        <p:nvPicPr>
          <p:cNvPr id="46090" name="Picture 8" descr="http://www.losarcanos.com/ver_img1.php?I=rs8.jpg&amp;AN=83&amp;AL=116"/>
          <p:cNvPicPr>
            <a:picLocks noChangeAspect="1" noChangeArrowheads="1"/>
          </p:cNvPicPr>
          <p:nvPr/>
        </p:nvPicPr>
        <p:blipFill>
          <a:blip r:embed="rId10"/>
          <a:srcRect/>
          <a:stretch>
            <a:fillRect/>
          </a:stretch>
        </p:blipFill>
        <p:spPr bwMode="auto">
          <a:xfrm>
            <a:off x="5715000" y="2500313"/>
            <a:ext cx="1357313" cy="1897062"/>
          </a:xfrm>
          <a:prstGeom prst="rect">
            <a:avLst/>
          </a:prstGeom>
          <a:noFill/>
          <a:ln w="9525">
            <a:noFill/>
            <a:miter lim="800000"/>
            <a:headEnd/>
            <a:tailEnd/>
          </a:ln>
        </p:spPr>
      </p:pic>
      <p:pic>
        <p:nvPicPr>
          <p:cNvPr id="46091" name="Picture 9" descr="http://www.losarcanos.com/ver_img1.php?I=rs9.jpg&amp;AN=83&amp;AL=116"/>
          <p:cNvPicPr>
            <a:picLocks noChangeAspect="1" noChangeArrowheads="1"/>
          </p:cNvPicPr>
          <p:nvPr/>
        </p:nvPicPr>
        <p:blipFill>
          <a:blip r:embed="rId11"/>
          <a:srcRect/>
          <a:stretch>
            <a:fillRect/>
          </a:stretch>
        </p:blipFill>
        <p:spPr bwMode="auto">
          <a:xfrm>
            <a:off x="7500938" y="2571750"/>
            <a:ext cx="1370012" cy="1914525"/>
          </a:xfrm>
          <a:prstGeom prst="rect">
            <a:avLst/>
          </a:prstGeom>
          <a:noFill/>
          <a:ln w="9525">
            <a:noFill/>
            <a:miter lim="800000"/>
            <a:headEnd/>
            <a:tailEnd/>
          </a:ln>
        </p:spPr>
      </p:pic>
      <p:pic>
        <p:nvPicPr>
          <p:cNvPr id="46092" name="Picture 10" descr="http://www.losarcanos.com/ver_img1.php?I=rs10.jpg&amp;AN=83&amp;AL=116"/>
          <p:cNvPicPr>
            <a:picLocks noChangeAspect="1" noChangeArrowheads="1"/>
          </p:cNvPicPr>
          <p:nvPr/>
        </p:nvPicPr>
        <p:blipFill>
          <a:blip r:embed="rId12"/>
          <a:srcRect/>
          <a:stretch>
            <a:fillRect/>
          </a:stretch>
        </p:blipFill>
        <p:spPr bwMode="auto">
          <a:xfrm>
            <a:off x="428625" y="4565650"/>
            <a:ext cx="1357313" cy="1897063"/>
          </a:xfrm>
          <a:prstGeom prst="rect">
            <a:avLst/>
          </a:prstGeom>
          <a:noFill/>
          <a:ln w="9525">
            <a:noFill/>
            <a:miter lim="800000"/>
            <a:headEnd/>
            <a:tailEnd/>
          </a:ln>
        </p:spPr>
      </p:pic>
      <p:pic>
        <p:nvPicPr>
          <p:cNvPr id="46093" name="Picture 11" descr="http://www.losarcanos.com/ver_img1.php?I=rs11.jpg&amp;AN=83&amp;AL=116"/>
          <p:cNvPicPr>
            <a:picLocks noChangeAspect="1" noChangeArrowheads="1"/>
          </p:cNvPicPr>
          <p:nvPr/>
        </p:nvPicPr>
        <p:blipFill>
          <a:blip r:embed="rId13"/>
          <a:srcRect/>
          <a:stretch>
            <a:fillRect/>
          </a:stretch>
        </p:blipFill>
        <p:spPr bwMode="auto">
          <a:xfrm>
            <a:off x="2143125" y="4572000"/>
            <a:ext cx="1357313" cy="1897063"/>
          </a:xfrm>
          <a:prstGeom prst="rect">
            <a:avLst/>
          </a:prstGeom>
          <a:noFill/>
          <a:ln w="9525">
            <a:noFill/>
            <a:miter lim="800000"/>
            <a:headEnd/>
            <a:tailEnd/>
          </a:ln>
        </p:spPr>
      </p:pic>
      <p:pic>
        <p:nvPicPr>
          <p:cNvPr id="46094" name="Picture 12" descr="http://www.losarcanos.com/ver_img1.php?I=rs12.jpg&amp;AN=83&amp;AL=116"/>
          <p:cNvPicPr>
            <a:picLocks noChangeAspect="1" noChangeArrowheads="1"/>
          </p:cNvPicPr>
          <p:nvPr/>
        </p:nvPicPr>
        <p:blipFill>
          <a:blip r:embed="rId14"/>
          <a:srcRect/>
          <a:stretch>
            <a:fillRect/>
          </a:stretch>
        </p:blipFill>
        <p:spPr bwMode="auto">
          <a:xfrm>
            <a:off x="3857625" y="4586288"/>
            <a:ext cx="1362075" cy="1903412"/>
          </a:xfrm>
          <a:prstGeom prst="rect">
            <a:avLst/>
          </a:prstGeom>
          <a:noFill/>
          <a:ln w="9525">
            <a:noFill/>
            <a:miter lim="800000"/>
            <a:headEnd/>
            <a:tailEnd/>
          </a:ln>
        </p:spPr>
      </p:pic>
      <p:pic>
        <p:nvPicPr>
          <p:cNvPr id="46095" name="Picture 13" descr="http://www.losarcanos.com/ver_img1.php?I=rs13.jpg&amp;AN=83&amp;AL=116"/>
          <p:cNvPicPr>
            <a:picLocks noChangeAspect="1" noChangeArrowheads="1"/>
          </p:cNvPicPr>
          <p:nvPr/>
        </p:nvPicPr>
        <p:blipFill>
          <a:blip r:embed="rId15"/>
          <a:srcRect/>
          <a:stretch>
            <a:fillRect/>
          </a:stretch>
        </p:blipFill>
        <p:spPr bwMode="auto">
          <a:xfrm>
            <a:off x="5715000" y="4572000"/>
            <a:ext cx="1392238" cy="1946275"/>
          </a:xfrm>
          <a:prstGeom prst="rect">
            <a:avLst/>
          </a:prstGeom>
          <a:noFill/>
          <a:ln w="9525">
            <a:noFill/>
            <a:miter lim="800000"/>
            <a:headEnd/>
            <a:tailEnd/>
          </a:ln>
        </p:spPr>
      </p:pic>
      <p:pic>
        <p:nvPicPr>
          <p:cNvPr id="46096" name="Picture 14" descr="http://www.losarcanos.com/ver_img1.php?I=rs14.jpg&amp;AN=83&amp;AL=116"/>
          <p:cNvPicPr>
            <a:picLocks noChangeAspect="1" noChangeArrowheads="1"/>
          </p:cNvPicPr>
          <p:nvPr/>
        </p:nvPicPr>
        <p:blipFill>
          <a:blip r:embed="rId16"/>
          <a:srcRect/>
          <a:stretch>
            <a:fillRect/>
          </a:stretch>
        </p:blipFill>
        <p:spPr bwMode="auto">
          <a:xfrm>
            <a:off x="7489825" y="4572000"/>
            <a:ext cx="1368425" cy="1911350"/>
          </a:xfrm>
          <a:prstGeom prst="rect">
            <a:avLst/>
          </a:prstGeom>
          <a:noFill/>
          <a:ln w="9525">
            <a:noFill/>
            <a:miter lim="800000"/>
            <a:headEnd/>
            <a:tailEnd/>
          </a:ln>
        </p:spPr>
      </p:pic>
      <p:sp>
        <p:nvSpPr>
          <p:cNvPr id="46097" name="16 Rectángulo"/>
          <p:cNvSpPr>
            <a:spLocks noChangeArrowheads="1"/>
          </p:cNvSpPr>
          <p:nvPr/>
        </p:nvSpPr>
        <p:spPr bwMode="auto">
          <a:xfrm>
            <a:off x="142875" y="928688"/>
            <a:ext cx="1928813" cy="769937"/>
          </a:xfrm>
          <a:prstGeom prst="rect">
            <a:avLst/>
          </a:prstGeom>
          <a:noFill/>
          <a:ln w="9525">
            <a:noFill/>
            <a:miter lim="800000"/>
            <a:headEnd/>
            <a:tailEnd/>
          </a:ln>
        </p:spPr>
        <p:txBody>
          <a:bodyPr>
            <a:spAutoFit/>
          </a:bodyPr>
          <a:lstStyle/>
          <a:p>
            <a:r>
              <a:rPr lang="es-ES" sz="4400" b="1">
                <a:latin typeface="Bernard MT Condensed" pitchFamily="18" charset="0"/>
              </a:rPr>
              <a:t>Espadas</a:t>
            </a:r>
            <a:endParaRPr lang="es-ES" sz="4400">
              <a:latin typeface="Bernard MT Condensed" pitchFamily="18" charset="0"/>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47107" name="Picture 1" descr="http://1-ps.googleusercontent.com/h/www.losarcanos.com/xver_img1.php,qI=rw1.jpg,aAN=83,aAL=116.pagespeed.ic.L1XBDvrrOV.jpg"/>
          <p:cNvPicPr>
            <a:picLocks noChangeAspect="1" noChangeArrowheads="1"/>
          </p:cNvPicPr>
          <p:nvPr/>
        </p:nvPicPr>
        <p:blipFill>
          <a:blip r:embed="rId3"/>
          <a:srcRect/>
          <a:stretch>
            <a:fillRect/>
          </a:stretch>
        </p:blipFill>
        <p:spPr bwMode="auto">
          <a:xfrm>
            <a:off x="2214563" y="500063"/>
            <a:ext cx="1449387" cy="2025650"/>
          </a:xfrm>
          <a:prstGeom prst="rect">
            <a:avLst/>
          </a:prstGeom>
          <a:noFill/>
          <a:ln w="9525">
            <a:noFill/>
            <a:miter lim="800000"/>
            <a:headEnd/>
            <a:tailEnd/>
          </a:ln>
        </p:spPr>
      </p:pic>
      <p:pic>
        <p:nvPicPr>
          <p:cNvPr id="47108" name="Picture 2" descr="http://1-ps.googleusercontent.com/h/www.losarcanos.com/xver_img1.php,qI=rw2.jpg,aAN=83,aAL=116.pagespeed.ic.TOe6SjLvSe.jpg"/>
          <p:cNvPicPr>
            <a:picLocks noChangeAspect="1" noChangeArrowheads="1"/>
          </p:cNvPicPr>
          <p:nvPr/>
        </p:nvPicPr>
        <p:blipFill>
          <a:blip r:embed="rId4"/>
          <a:srcRect/>
          <a:stretch>
            <a:fillRect/>
          </a:stretch>
        </p:blipFill>
        <p:spPr bwMode="auto">
          <a:xfrm>
            <a:off x="3929063" y="465138"/>
            <a:ext cx="1428750" cy="1997075"/>
          </a:xfrm>
          <a:prstGeom prst="rect">
            <a:avLst/>
          </a:prstGeom>
          <a:noFill/>
          <a:ln w="9525">
            <a:noFill/>
            <a:miter lim="800000"/>
            <a:headEnd/>
            <a:tailEnd/>
          </a:ln>
        </p:spPr>
      </p:pic>
      <p:pic>
        <p:nvPicPr>
          <p:cNvPr id="47109" name="Picture 3" descr="http://1-ps.googleusercontent.com/h/www.losarcanos.com/xver_img1.php,qI=rw3.jpg,aAN=83,aAL=116.pagespeed.ic.v9axaTfXaF.jpg"/>
          <p:cNvPicPr>
            <a:picLocks noChangeAspect="1" noChangeArrowheads="1"/>
          </p:cNvPicPr>
          <p:nvPr/>
        </p:nvPicPr>
        <p:blipFill>
          <a:blip r:embed="rId5"/>
          <a:srcRect/>
          <a:stretch>
            <a:fillRect/>
          </a:stretch>
        </p:blipFill>
        <p:spPr bwMode="auto">
          <a:xfrm>
            <a:off x="5572125" y="428625"/>
            <a:ext cx="1431925" cy="2000250"/>
          </a:xfrm>
          <a:prstGeom prst="rect">
            <a:avLst/>
          </a:prstGeom>
          <a:noFill/>
          <a:ln w="9525">
            <a:noFill/>
            <a:miter lim="800000"/>
            <a:headEnd/>
            <a:tailEnd/>
          </a:ln>
        </p:spPr>
      </p:pic>
      <p:pic>
        <p:nvPicPr>
          <p:cNvPr id="47110" name="Picture 4" descr="http://1-ps.googleusercontent.com/h/www.losarcanos.com/xver_img1.php,qI=rw4.jpg,aAN=83,aAL=116.pagespeed.ic.xAsoVrvjM9.jpg"/>
          <p:cNvPicPr>
            <a:picLocks noChangeAspect="1" noChangeArrowheads="1"/>
          </p:cNvPicPr>
          <p:nvPr/>
        </p:nvPicPr>
        <p:blipFill>
          <a:blip r:embed="rId6"/>
          <a:srcRect/>
          <a:stretch>
            <a:fillRect/>
          </a:stretch>
        </p:blipFill>
        <p:spPr bwMode="auto">
          <a:xfrm>
            <a:off x="7215188" y="357188"/>
            <a:ext cx="1465262" cy="2047875"/>
          </a:xfrm>
          <a:prstGeom prst="rect">
            <a:avLst/>
          </a:prstGeom>
          <a:noFill/>
          <a:ln w="9525">
            <a:noFill/>
            <a:miter lim="800000"/>
            <a:headEnd/>
            <a:tailEnd/>
          </a:ln>
        </p:spPr>
      </p:pic>
      <p:pic>
        <p:nvPicPr>
          <p:cNvPr id="47111" name="Picture 5" descr="http://1-ps.googleusercontent.com/h/www.losarcanos.com/xver_img1.php,qI=rw5.jpg,aAN=83,aAL=116.pagespeed.ic.UiEa_oY7_p.jpg"/>
          <p:cNvPicPr>
            <a:picLocks noChangeAspect="1" noChangeArrowheads="1"/>
          </p:cNvPicPr>
          <p:nvPr/>
        </p:nvPicPr>
        <p:blipFill>
          <a:blip r:embed="rId7"/>
          <a:srcRect/>
          <a:stretch>
            <a:fillRect/>
          </a:stretch>
        </p:blipFill>
        <p:spPr bwMode="auto">
          <a:xfrm>
            <a:off x="571500" y="2636838"/>
            <a:ext cx="1357313" cy="1897062"/>
          </a:xfrm>
          <a:prstGeom prst="rect">
            <a:avLst/>
          </a:prstGeom>
          <a:noFill/>
          <a:ln w="9525">
            <a:noFill/>
            <a:miter lim="800000"/>
            <a:headEnd/>
            <a:tailEnd/>
          </a:ln>
        </p:spPr>
      </p:pic>
      <p:pic>
        <p:nvPicPr>
          <p:cNvPr id="47112" name="Picture 6" descr="http://1-ps.googleusercontent.com/h/www.losarcanos.com/xver_img1.php,qI=rw6.jpg,aAN=83,aAL=116.pagespeed.ic.PO_eYh5jSL.jpg"/>
          <p:cNvPicPr>
            <a:picLocks noChangeAspect="1" noChangeArrowheads="1"/>
          </p:cNvPicPr>
          <p:nvPr/>
        </p:nvPicPr>
        <p:blipFill>
          <a:blip r:embed="rId8"/>
          <a:srcRect/>
          <a:stretch>
            <a:fillRect/>
          </a:stretch>
        </p:blipFill>
        <p:spPr bwMode="auto">
          <a:xfrm>
            <a:off x="2214563" y="2571750"/>
            <a:ext cx="1500187" cy="2097088"/>
          </a:xfrm>
          <a:prstGeom prst="rect">
            <a:avLst/>
          </a:prstGeom>
          <a:noFill/>
          <a:ln w="9525">
            <a:noFill/>
            <a:miter lim="800000"/>
            <a:headEnd/>
            <a:tailEnd/>
          </a:ln>
        </p:spPr>
      </p:pic>
      <p:pic>
        <p:nvPicPr>
          <p:cNvPr id="47113" name="Picture 7" descr="http://1-ps.googleusercontent.com/h/www.losarcanos.com/xver_img1.php,qI=rw7.jpg,aAN=83,aAL=116.pagespeed.ic.m1k8ssz_8B.jpg"/>
          <p:cNvPicPr>
            <a:picLocks noChangeAspect="1" noChangeArrowheads="1"/>
          </p:cNvPicPr>
          <p:nvPr/>
        </p:nvPicPr>
        <p:blipFill>
          <a:blip r:embed="rId9"/>
          <a:srcRect/>
          <a:stretch>
            <a:fillRect/>
          </a:stretch>
        </p:blipFill>
        <p:spPr bwMode="auto">
          <a:xfrm>
            <a:off x="3929063" y="2608263"/>
            <a:ext cx="1428750" cy="1997075"/>
          </a:xfrm>
          <a:prstGeom prst="rect">
            <a:avLst/>
          </a:prstGeom>
          <a:noFill/>
          <a:ln w="9525">
            <a:noFill/>
            <a:miter lim="800000"/>
            <a:headEnd/>
            <a:tailEnd/>
          </a:ln>
        </p:spPr>
      </p:pic>
      <p:pic>
        <p:nvPicPr>
          <p:cNvPr id="47114" name="Picture 8" descr="http://1-ps.googleusercontent.com/h/www.losarcanos.com/xver_img1.php,qI=rw8.jpg,aAN=83,aAL=116.pagespeed.ic.QrsgOV3UkZ.jpg"/>
          <p:cNvPicPr>
            <a:picLocks noChangeAspect="1" noChangeArrowheads="1"/>
          </p:cNvPicPr>
          <p:nvPr/>
        </p:nvPicPr>
        <p:blipFill>
          <a:blip r:embed="rId10"/>
          <a:srcRect/>
          <a:stretch>
            <a:fillRect/>
          </a:stretch>
        </p:blipFill>
        <p:spPr bwMode="auto">
          <a:xfrm>
            <a:off x="5643563" y="2571750"/>
            <a:ext cx="1428750" cy="1997075"/>
          </a:xfrm>
          <a:prstGeom prst="rect">
            <a:avLst/>
          </a:prstGeom>
          <a:noFill/>
          <a:ln w="9525">
            <a:noFill/>
            <a:miter lim="800000"/>
            <a:headEnd/>
            <a:tailEnd/>
          </a:ln>
        </p:spPr>
      </p:pic>
      <p:pic>
        <p:nvPicPr>
          <p:cNvPr id="47115" name="Picture 9" descr="http://1-ps.googleusercontent.com/h/www.losarcanos.com/xver_img1.php,qI=rw9.jpg,aAN=83,aAL=116.pagespeed.ic.gmSsJQG7Jj.jpg"/>
          <p:cNvPicPr>
            <a:picLocks noChangeAspect="1" noChangeArrowheads="1"/>
          </p:cNvPicPr>
          <p:nvPr/>
        </p:nvPicPr>
        <p:blipFill>
          <a:blip r:embed="rId11"/>
          <a:srcRect/>
          <a:stretch>
            <a:fillRect/>
          </a:stretch>
        </p:blipFill>
        <p:spPr bwMode="auto">
          <a:xfrm>
            <a:off x="7215188" y="2500313"/>
            <a:ext cx="1428750" cy="1997075"/>
          </a:xfrm>
          <a:prstGeom prst="rect">
            <a:avLst/>
          </a:prstGeom>
          <a:noFill/>
          <a:ln w="9525">
            <a:noFill/>
            <a:miter lim="800000"/>
            <a:headEnd/>
            <a:tailEnd/>
          </a:ln>
        </p:spPr>
      </p:pic>
      <p:pic>
        <p:nvPicPr>
          <p:cNvPr id="47116" name="Picture 10" descr="http://1-ps.googleusercontent.com/h/www.losarcanos.com/xver_img1.php,qI=rw10.jpg,aAN=83,aAL=116.pagespeed.ic.MJ-rsxMTOb.jpg"/>
          <p:cNvPicPr>
            <a:picLocks noChangeAspect="1" noChangeArrowheads="1"/>
          </p:cNvPicPr>
          <p:nvPr/>
        </p:nvPicPr>
        <p:blipFill>
          <a:blip r:embed="rId12"/>
          <a:srcRect/>
          <a:stretch>
            <a:fillRect/>
          </a:stretch>
        </p:blipFill>
        <p:spPr bwMode="auto">
          <a:xfrm>
            <a:off x="571500" y="4637088"/>
            <a:ext cx="1357313" cy="1897062"/>
          </a:xfrm>
          <a:prstGeom prst="rect">
            <a:avLst/>
          </a:prstGeom>
          <a:noFill/>
          <a:ln w="9525">
            <a:noFill/>
            <a:miter lim="800000"/>
            <a:headEnd/>
            <a:tailEnd/>
          </a:ln>
        </p:spPr>
      </p:pic>
      <p:pic>
        <p:nvPicPr>
          <p:cNvPr id="47117" name="Picture 11" descr="http://1-ps.googleusercontent.com/h/www.losarcanos.com/xver_img1.php,qI=rw11.jpg,aAN=83,aAL=116.pagespeed.ic.oabhZC8Z8G.jpg"/>
          <p:cNvPicPr>
            <a:picLocks noChangeAspect="1" noChangeArrowheads="1"/>
          </p:cNvPicPr>
          <p:nvPr/>
        </p:nvPicPr>
        <p:blipFill>
          <a:blip r:embed="rId13"/>
          <a:srcRect/>
          <a:stretch>
            <a:fillRect/>
          </a:stretch>
        </p:blipFill>
        <p:spPr bwMode="auto">
          <a:xfrm>
            <a:off x="2247900" y="4621213"/>
            <a:ext cx="1395413" cy="1951037"/>
          </a:xfrm>
          <a:prstGeom prst="rect">
            <a:avLst/>
          </a:prstGeom>
          <a:noFill/>
          <a:ln w="9525">
            <a:noFill/>
            <a:miter lim="800000"/>
            <a:headEnd/>
            <a:tailEnd/>
          </a:ln>
        </p:spPr>
      </p:pic>
      <p:pic>
        <p:nvPicPr>
          <p:cNvPr id="47118" name="Picture 12" descr="http://1-ps.googleusercontent.com/h/www.losarcanos.com/xver_img1.php,qI=rw12.jpg,aAN=83,aAL=116.pagespeed.ic.rfBC_bcI8R.jpg"/>
          <p:cNvPicPr>
            <a:picLocks noChangeAspect="1" noChangeArrowheads="1"/>
          </p:cNvPicPr>
          <p:nvPr/>
        </p:nvPicPr>
        <p:blipFill>
          <a:blip r:embed="rId14"/>
          <a:srcRect/>
          <a:stretch>
            <a:fillRect/>
          </a:stretch>
        </p:blipFill>
        <p:spPr bwMode="auto">
          <a:xfrm>
            <a:off x="3929063" y="4643438"/>
            <a:ext cx="1433512" cy="2003425"/>
          </a:xfrm>
          <a:prstGeom prst="rect">
            <a:avLst/>
          </a:prstGeom>
          <a:noFill/>
          <a:ln w="9525">
            <a:noFill/>
            <a:miter lim="800000"/>
            <a:headEnd/>
            <a:tailEnd/>
          </a:ln>
        </p:spPr>
      </p:pic>
      <p:pic>
        <p:nvPicPr>
          <p:cNvPr id="47119" name="Picture 13" descr="http://1-ps.googleusercontent.com/h/www.losarcanos.com/xver_img1.php,qI=rw13.jpg,aAN=83,aAL=116.pagespeed.ic.vzIhHqxlNp.jpg"/>
          <p:cNvPicPr>
            <a:picLocks noChangeAspect="1" noChangeArrowheads="1"/>
          </p:cNvPicPr>
          <p:nvPr/>
        </p:nvPicPr>
        <p:blipFill>
          <a:blip r:embed="rId15"/>
          <a:srcRect/>
          <a:stretch>
            <a:fillRect/>
          </a:stretch>
        </p:blipFill>
        <p:spPr bwMode="auto">
          <a:xfrm>
            <a:off x="5643563" y="4643438"/>
            <a:ext cx="1433512" cy="2003425"/>
          </a:xfrm>
          <a:prstGeom prst="rect">
            <a:avLst/>
          </a:prstGeom>
          <a:noFill/>
          <a:ln w="9525">
            <a:noFill/>
            <a:miter lim="800000"/>
            <a:headEnd/>
            <a:tailEnd/>
          </a:ln>
        </p:spPr>
      </p:pic>
      <p:pic>
        <p:nvPicPr>
          <p:cNvPr id="47120" name="Picture 14" descr="http://1-ps.googleusercontent.com/h/www.losarcanos.com/xver_img1.php,qI=rw14.jpg,aAN=83,aAL=116.pagespeed.ic.hETxuSUdYp.jpg"/>
          <p:cNvPicPr>
            <a:picLocks noChangeAspect="1" noChangeArrowheads="1"/>
          </p:cNvPicPr>
          <p:nvPr/>
        </p:nvPicPr>
        <p:blipFill>
          <a:blip r:embed="rId16"/>
          <a:srcRect/>
          <a:stretch>
            <a:fillRect/>
          </a:stretch>
        </p:blipFill>
        <p:spPr bwMode="auto">
          <a:xfrm>
            <a:off x="7280275" y="4586288"/>
            <a:ext cx="1420813" cy="1985962"/>
          </a:xfrm>
          <a:prstGeom prst="rect">
            <a:avLst/>
          </a:prstGeom>
          <a:noFill/>
          <a:ln w="9525">
            <a:noFill/>
            <a:miter lim="800000"/>
            <a:headEnd/>
            <a:tailEnd/>
          </a:ln>
        </p:spPr>
      </p:pic>
      <p:sp>
        <p:nvSpPr>
          <p:cNvPr id="47121" name="16 Rectángulo"/>
          <p:cNvSpPr>
            <a:spLocks noChangeArrowheads="1"/>
          </p:cNvSpPr>
          <p:nvPr/>
        </p:nvSpPr>
        <p:spPr bwMode="auto">
          <a:xfrm>
            <a:off x="357188" y="1143000"/>
            <a:ext cx="1857375" cy="769938"/>
          </a:xfrm>
          <a:prstGeom prst="rect">
            <a:avLst/>
          </a:prstGeom>
          <a:noFill/>
          <a:ln w="9525">
            <a:noFill/>
            <a:miter lim="800000"/>
            <a:headEnd/>
            <a:tailEnd/>
          </a:ln>
        </p:spPr>
        <p:txBody>
          <a:bodyPr>
            <a:spAutoFit/>
          </a:bodyPr>
          <a:lstStyle/>
          <a:p>
            <a:r>
              <a:rPr lang="es-ES" sz="4400" b="1">
                <a:latin typeface="Bernard MT Condensed" pitchFamily="18" charset="0"/>
              </a:rPr>
              <a:t>Bastos</a:t>
            </a:r>
            <a:endParaRPr lang="es-ES" sz="4400">
              <a:latin typeface="Bernard MT Condensed" pitchFamily="18" charset="0"/>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leer_cartas_tarot.jpg"/>
          <p:cNvPicPr>
            <a:picLocks noChangeAspect="1" noChangeArrowheads="1"/>
          </p:cNvPicPr>
          <p:nvPr/>
        </p:nvPicPr>
        <p:blipFill>
          <a:blip r:embed="rId2"/>
          <a:srcRect/>
          <a:stretch>
            <a:fillRect/>
          </a:stretch>
        </p:blipFill>
        <p:spPr bwMode="auto">
          <a:xfrm>
            <a:off x="0" y="0"/>
            <a:ext cx="9177838" cy="6858000"/>
          </a:xfrm>
          <a:prstGeom prst="rect">
            <a:avLst/>
          </a:prstGeom>
          <a:noFill/>
        </p:spPr>
      </p:pic>
      <p:pic>
        <p:nvPicPr>
          <p:cNvPr id="3" name="Picture 3" descr="illusion-010"/>
          <p:cNvPicPr>
            <a:picLocks noChangeAspect="1" noChangeArrowheads="1"/>
          </p:cNvPicPr>
          <p:nvPr/>
        </p:nvPicPr>
        <p:blipFill>
          <a:blip r:embed="rId3">
            <a:lum bright="42000" contrast="-62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cartas_tarot.gif"/>
          <p:cNvPicPr>
            <a:picLocks noChangeAspect="1" noChangeArrowheads="1"/>
          </p:cNvPicPr>
          <p:nvPr/>
        </p:nvPicPr>
        <p:blipFill>
          <a:blip r:embed="rId2"/>
          <a:srcRect/>
          <a:stretch>
            <a:fillRect/>
          </a:stretch>
        </p:blipFill>
        <p:spPr bwMode="auto">
          <a:xfrm>
            <a:off x="-27840" y="357166"/>
            <a:ext cx="9171840" cy="6286544"/>
          </a:xfrm>
          <a:prstGeom prst="rect">
            <a:avLst/>
          </a:prstGeom>
          <a:noFill/>
        </p:spPr>
      </p:pic>
      <p:pic>
        <p:nvPicPr>
          <p:cNvPr id="3" name="Picture 3" descr="illusion-010"/>
          <p:cNvPicPr>
            <a:picLocks noChangeAspect="1" noChangeArrowheads="1"/>
          </p:cNvPicPr>
          <p:nvPr/>
        </p:nvPicPr>
        <p:blipFill>
          <a:blip r:embed="rId3">
            <a:lum bright="42000" contrast="-62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pic>
        <p:nvPicPr>
          <p:cNvPr id="67586" name="Picture 2" descr="C:\Documents and Settings\Dell\Escritorio\5_consejos_basicos_para_echar_las_cartas_del_tarot.jpg"/>
          <p:cNvPicPr>
            <a:picLocks noChangeAspect="1" noChangeArrowheads="1"/>
          </p:cNvPicPr>
          <p:nvPr/>
        </p:nvPicPr>
        <p:blipFill>
          <a:blip r:embed="rId3"/>
          <a:srcRect/>
          <a:stretch>
            <a:fillRect/>
          </a:stretch>
        </p:blipFill>
        <p:spPr bwMode="auto">
          <a:xfrm>
            <a:off x="2143108" y="0"/>
            <a:ext cx="4643470" cy="6972177"/>
          </a:xfrm>
          <a:prstGeom prst="rect">
            <a:avLst/>
          </a:prstGeom>
          <a:noFill/>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8" descr="C:\Documents and Settings\Dell\Escritorio\parejas y mas\Nueva carpeta (2)\Trippin-2-colorido-RESUMEN.gif"/>
          <p:cNvPicPr>
            <a:picLocks noChangeAspect="1" noChangeArrowheads="1" noCrop="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4 Rectángulo"/>
          <p:cNvSpPr/>
          <p:nvPr/>
        </p:nvSpPr>
        <p:spPr>
          <a:xfrm>
            <a:off x="0" y="0"/>
            <a:ext cx="9144000" cy="6858000"/>
          </a:xfrm>
          <a:prstGeom prst="frame">
            <a:avLst/>
          </a:prstGeom>
          <a:solidFill>
            <a:srgbClr val="FFFF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785813" y="714375"/>
            <a:ext cx="7572375" cy="5357813"/>
          </a:xfrm>
          <a:prstGeom prst="rect">
            <a:avLst/>
          </a:prstGeom>
          <a:solidFill>
            <a:srgbClr val="66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r-FR" dirty="0" smtClean="0">
                <a:solidFill>
                  <a:srgbClr val="FF0000"/>
                </a:solidFill>
              </a:rPr>
              <a:t> </a:t>
            </a:r>
            <a:endParaRPr lang="fr-FR" dirty="0">
              <a:solidFill>
                <a:srgbClr val="FF0000"/>
              </a:solidFill>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3" descr="illusion-010"/>
          <p:cNvPicPr>
            <a:picLocks noChangeAspect="1" noChangeArrowheads="1"/>
          </p:cNvPicPr>
          <p:nvPr/>
        </p:nvPicPr>
        <p:blipFill>
          <a:blip r:embed="rId2">
            <a:lum bright="42000" contrast="-62000"/>
          </a:blip>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3929058" y="428604"/>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49156"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49157"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49158"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49159"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49160"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pic>
        <p:nvPicPr>
          <p:cNvPr id="10" name="Picture 2" descr="C:\Documents and Settings\Dell\Escritorio\Tarot21-150x150.jpg"/>
          <p:cNvPicPr>
            <a:picLocks noChangeAspect="1" noChangeArrowheads="1"/>
          </p:cNvPicPr>
          <p:nvPr/>
        </p:nvPicPr>
        <p:blipFill>
          <a:blip r:embed="rId6"/>
          <a:srcRect/>
          <a:stretch>
            <a:fillRect/>
          </a:stretch>
        </p:blipFill>
        <p:spPr bwMode="auto">
          <a:xfrm rot="21150106">
            <a:off x="828458" y="1828599"/>
            <a:ext cx="4214818" cy="4214818"/>
          </a:xfrm>
          <a:prstGeom prst="rect">
            <a:avLst/>
          </a:prstGeom>
          <a:noFill/>
        </p:spPr>
      </p:pic>
    </p:spTree>
  </p:cSld>
  <p:clrMapOvr>
    <a:masterClrMapping/>
  </p:clrMapOvr>
  <p:transition spd="slow" advTm="10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6"/>
                                        </p:tgtEl>
                                        <p:attrNameLst>
                                          <p:attrName>style.opacity</p:attrName>
                                        </p:attrNameLst>
                                      </p:cBhvr>
                                      <p:to>
                                        <p:strVal val="0.25"/>
                                      </p:to>
                                    </p:set>
                                    <p:animEffect filter="image" prLst="opacity: 0.25">
                                      <p:cBhvr rctx="IE">
                                        <p:cTn id="7" dur="indefinite"/>
                                        <p:tgtEl>
                                          <p:spTgt spid="16"/>
                                        </p:tgtEl>
                                      </p:cBhvr>
                                    </p:animEffect>
                                  </p:childTnLst>
                                </p:cTn>
                              </p:par>
                            </p:childTnLst>
                          </p:cTn>
                        </p:par>
                        <p:par>
                          <p:cTn id="8" fill="hold">
                            <p:stCondLst>
                              <p:cond delay="0"/>
                            </p:stCondLst>
                            <p:childTnLst>
                              <p:par>
                                <p:cTn id="9" presetID="38" presetClass="entr" presetSubtype="0" accel="50000" fill="hold" nodeType="afterEffect">
                                  <p:stCondLst>
                                    <p:cond delay="0"/>
                                  </p:stCondLst>
                                  <p:iterate type="lt">
                                    <p:tmPct val="50000"/>
                                  </p:iterate>
                                  <p:childTnLst>
                                    <p:set>
                                      <p:cBhvr>
                                        <p:cTn id="10" dur="1" fill="hold">
                                          <p:stCondLst>
                                            <p:cond delay="0"/>
                                          </p:stCondLst>
                                        </p:cTn>
                                        <p:tgtEl>
                                          <p:spTgt spid="6">
                                            <p:txEl>
                                              <p:pRg st="0" end="0"/>
                                            </p:txEl>
                                          </p:spTgt>
                                        </p:tgtEl>
                                        <p:attrNameLst>
                                          <p:attrName>style.visibility</p:attrName>
                                        </p:attrNameLst>
                                      </p:cBhvr>
                                      <p:to>
                                        <p:strVal val="visible"/>
                                      </p:to>
                                    </p:set>
                                    <p:set>
                                      <p:cBhvr>
                                        <p:cTn id="11" dur="455" fill="hold">
                                          <p:stCondLst>
                                            <p:cond delay="0"/>
                                          </p:stCondLst>
                                        </p:cTn>
                                        <p:tgtEl>
                                          <p:spTgt spid="6">
                                            <p:txEl>
                                              <p:pRg st="0" end="0"/>
                                            </p:txEl>
                                          </p:spTgt>
                                        </p:tgtEl>
                                        <p:attrNameLst>
                                          <p:attrName>style.rotation</p:attrName>
                                        </p:attrNameLst>
                                      </p:cBhvr>
                                      <p:to>
                                        <p:strVal val="-45.0"/>
                                      </p:to>
                                    </p:set>
                                    <p:anim calcmode="lin" valueType="num">
                                      <p:cBhvr>
                                        <p:cTn id="12"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3"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4"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5"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6" fill="hold">
                            <p:stCondLst>
                              <p:cond delay="13000"/>
                            </p:stCondLst>
                            <p:childTnLst>
                              <p:par>
                                <p:cTn id="17" presetID="38" presetClass="entr" presetSubtype="0" accel="50000" fill="hold" nodeType="afterEffect">
                                  <p:stCondLst>
                                    <p:cond delay="0"/>
                                  </p:stCondLst>
                                  <p:iterate type="lt">
                                    <p:tmPct val="50000"/>
                                  </p:iterate>
                                  <p:childTnLst>
                                    <p:set>
                                      <p:cBhvr>
                                        <p:cTn id="18" dur="1" fill="hold">
                                          <p:stCondLst>
                                            <p:cond delay="0"/>
                                          </p:stCondLst>
                                        </p:cTn>
                                        <p:tgtEl>
                                          <p:spTgt spid="6">
                                            <p:txEl>
                                              <p:pRg st="1" end="1"/>
                                            </p:txEl>
                                          </p:spTgt>
                                        </p:tgtEl>
                                        <p:attrNameLst>
                                          <p:attrName>style.visibility</p:attrName>
                                        </p:attrNameLst>
                                      </p:cBhvr>
                                      <p:to>
                                        <p:strVal val="visible"/>
                                      </p:to>
                                    </p:set>
                                    <p:set>
                                      <p:cBhvr>
                                        <p:cTn id="19" dur="455" fill="hold">
                                          <p:stCondLst>
                                            <p:cond delay="0"/>
                                          </p:stCondLst>
                                        </p:cTn>
                                        <p:tgtEl>
                                          <p:spTgt spid="6">
                                            <p:txEl>
                                              <p:pRg st="1" end="1"/>
                                            </p:txEl>
                                          </p:spTgt>
                                        </p:tgtEl>
                                        <p:attrNameLst>
                                          <p:attrName>style.rotation</p:attrName>
                                        </p:attrNameLst>
                                      </p:cBhvr>
                                      <p:to>
                                        <p:strVal val="-45.0"/>
                                      </p:to>
                                    </p:set>
                                    <p:anim calcmode="lin" valueType="num">
                                      <p:cBhvr>
                                        <p:cTn id="20"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1"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22"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3"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SIGNIFICADO DE LAS CARTAS DEL TAROT">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SIGNIFICADO DE LAS CARTAS DEL TAROT</Template>
  <TotalTime>11</TotalTime>
  <Words>1389</Words>
  <Application>Microsoft Office PowerPoint</Application>
  <PresentationFormat>Presentación en pantalla (4:3)</PresentationFormat>
  <Paragraphs>117</Paragraphs>
  <Slides>48</Slides>
  <Notes>0</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EL SIGNIFICADO DE LAS CARTAS DEL TAROT</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2014-03-23T11:00:15Z</dcterms:created>
  <dcterms:modified xsi:type="dcterms:W3CDTF">2014-03-23T11:11:58Z</dcterms:modified>
</cp:coreProperties>
</file>