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25"/>
  </p:notesMasterIdLst>
  <p:sldIdLst>
    <p:sldId id="284" r:id="rId3"/>
    <p:sldId id="293" r:id="rId4"/>
    <p:sldId id="306" r:id="rId5"/>
    <p:sldId id="311" r:id="rId6"/>
    <p:sldId id="304" r:id="rId7"/>
    <p:sldId id="300" r:id="rId8"/>
    <p:sldId id="301" r:id="rId9"/>
    <p:sldId id="314" r:id="rId10"/>
    <p:sldId id="312" r:id="rId11"/>
    <p:sldId id="294" r:id="rId12"/>
    <p:sldId id="298" r:id="rId13"/>
    <p:sldId id="302" r:id="rId14"/>
    <p:sldId id="305" r:id="rId15"/>
    <p:sldId id="308" r:id="rId16"/>
    <p:sldId id="295" r:id="rId17"/>
    <p:sldId id="299" r:id="rId18"/>
    <p:sldId id="303" r:id="rId19"/>
    <p:sldId id="307" r:id="rId20"/>
    <p:sldId id="309" r:id="rId21"/>
    <p:sldId id="310" r:id="rId22"/>
    <p:sldId id="292" r:id="rId23"/>
    <p:sldId id="315" r:id="rId24"/>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9JJ5bymQ6m9ObE3/KVeJCA==" hashData="RYeaLk385Jvz6m9iyyHg6Le5DP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222EE"/>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varScale="1">
        <p:scale>
          <a:sx n="76" d="100"/>
          <a:sy n="76" d="100"/>
        </p:scale>
        <p:origin x="-816"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0E6B7AC-DA52-4750-BD0D-64053EEF0B87}" type="datetimeFigureOut">
              <a:rPr lang="es-ES" smtClean="0"/>
              <a:pPr/>
              <a:t>18/06/2015</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F02C10E-8493-4431-8E18-55065AB3A7E9}"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94644E67-1756-4389-B1C1-F7E8ADBE92E6}" type="slidenum">
              <a:rPr lang="es-ES" smtClean="0"/>
              <a:pPr/>
              <a:t>1</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15FAA04D-9395-4D56-A71F-8C58ACA34194}" type="datetimeFigureOut">
              <a:rPr lang="es-ES" smtClean="0"/>
              <a:pPr/>
              <a:t>18/06/2015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3425A88-957C-4A9C-9FC1-D0176185CF6F}" type="slidenum">
              <a:rPr lang="es-ES" smtClean="0"/>
              <a:pPr/>
              <a:t>‹Nº›</a:t>
            </a:fld>
            <a:endParaRPr lang="es-ES"/>
          </a:p>
        </p:txBody>
      </p:sp>
    </p:spTree>
  </p:cSld>
  <p:clrMapOvr>
    <a:masterClrMapping/>
  </p:clrMapOvr>
  <p:transition spd="slow" advTm="7000">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15FAA04D-9395-4D56-A71F-8C58ACA34194}" type="datetimeFigureOut">
              <a:rPr lang="es-ES" smtClean="0"/>
              <a:pPr/>
              <a:t>18/06/2015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3425A88-957C-4A9C-9FC1-D0176185CF6F}" type="slidenum">
              <a:rPr lang="es-ES" smtClean="0"/>
              <a:pPr/>
              <a:t>‹Nº›</a:t>
            </a:fld>
            <a:endParaRPr lang="es-ES"/>
          </a:p>
        </p:txBody>
      </p:sp>
    </p:spTree>
  </p:cSld>
  <p:clrMapOvr>
    <a:masterClrMapping/>
  </p:clrMapOvr>
  <p:transition spd="slow" advTm="7000">
    <p:dissolv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15FAA04D-9395-4D56-A71F-8C58ACA34194}" type="datetimeFigureOut">
              <a:rPr lang="es-ES" smtClean="0"/>
              <a:pPr/>
              <a:t>18/06/2015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3425A88-957C-4A9C-9FC1-D0176185CF6F}" type="slidenum">
              <a:rPr lang="es-ES" smtClean="0"/>
              <a:pPr/>
              <a:t>‹Nº›</a:t>
            </a:fld>
            <a:endParaRPr lang="es-ES"/>
          </a:p>
        </p:txBody>
      </p:sp>
    </p:spTree>
  </p:cSld>
  <p:clrMapOvr>
    <a:masterClrMapping/>
  </p:clrMapOvr>
  <p:transition spd="slow" advTm="7000">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15FAA04D-9395-4D56-A71F-8C58ACA34194}" type="datetimeFigureOut">
              <a:rPr lang="es-ES" smtClean="0"/>
              <a:pPr/>
              <a:t>18/06/2015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3425A88-957C-4A9C-9FC1-D0176185CF6F}" type="slidenum">
              <a:rPr lang="es-ES" smtClean="0"/>
              <a:pPr/>
              <a:t>‹Nº›</a:t>
            </a:fld>
            <a:endParaRPr lang="es-ES"/>
          </a:p>
        </p:txBody>
      </p:sp>
    </p:spTree>
  </p:cSld>
  <p:clrMapOvr>
    <a:masterClrMapping/>
  </p:clrMapOvr>
  <p:transition spd="slow" advTm="7000">
    <p:dissolv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15FAA04D-9395-4D56-A71F-8C58ACA34194}" type="datetimeFigureOut">
              <a:rPr lang="es-ES" smtClean="0"/>
              <a:pPr/>
              <a:t>18/06/2015</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73425A88-957C-4A9C-9FC1-D0176185CF6F}" type="slidenum">
              <a:rPr lang="es-ES" smtClean="0"/>
              <a:pPr/>
              <a:t>‹Nº›</a:t>
            </a:fld>
            <a:endParaRPr lang="es-ES"/>
          </a:p>
        </p:txBody>
      </p:sp>
    </p:spTree>
  </p:cSld>
  <p:clrMapOvr>
    <a:masterClrMapping/>
  </p:clrMapOvr>
  <p:transition spd="slow" advTm="7000">
    <p:dissolv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15FAA04D-9395-4D56-A71F-8C58ACA34194}" type="datetimeFigureOut">
              <a:rPr lang="es-ES" smtClean="0"/>
              <a:pPr/>
              <a:t>18/06/2015</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73425A88-957C-4A9C-9FC1-D0176185CF6F}" type="slidenum">
              <a:rPr lang="es-ES" smtClean="0"/>
              <a:pPr/>
              <a:t>‹Nº›</a:t>
            </a:fld>
            <a:endParaRPr lang="es-ES"/>
          </a:p>
        </p:txBody>
      </p:sp>
    </p:spTree>
  </p:cSld>
  <p:clrMapOvr>
    <a:masterClrMapping/>
  </p:clrMapOvr>
  <p:transition spd="slow" advTm="7000">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15FAA04D-9395-4D56-A71F-8C58ACA34194}" type="datetimeFigureOut">
              <a:rPr lang="es-ES" smtClean="0"/>
              <a:pPr/>
              <a:t>18/06/2015</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73425A88-957C-4A9C-9FC1-D0176185CF6F}" type="slidenum">
              <a:rPr lang="es-ES" smtClean="0"/>
              <a:pPr/>
              <a:t>‹Nº›</a:t>
            </a:fld>
            <a:endParaRPr lang="es-ES"/>
          </a:p>
        </p:txBody>
      </p:sp>
    </p:spTree>
  </p:cSld>
  <p:clrMapOvr>
    <a:masterClrMapping/>
  </p:clrMapOvr>
  <p:transition spd="slow" advTm="7000">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15FAA04D-9395-4D56-A71F-8C58ACA34194}" type="datetimeFigureOut">
              <a:rPr lang="es-ES" smtClean="0"/>
              <a:pPr/>
              <a:t>18/06/2015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3425A88-957C-4A9C-9FC1-D0176185CF6F}" type="slidenum">
              <a:rPr lang="es-ES" smtClean="0"/>
              <a:pPr/>
              <a:t>‹Nº›</a:t>
            </a:fld>
            <a:endParaRPr lang="es-ES"/>
          </a:p>
        </p:txBody>
      </p:sp>
    </p:spTree>
  </p:cSld>
  <p:clrMapOvr>
    <a:masterClrMapping/>
  </p:clrMapOvr>
  <p:transition spd="slow" advTm="7000">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15FAA04D-9395-4D56-A71F-8C58ACA34194}" type="datetimeFigureOut">
              <a:rPr lang="es-ES" smtClean="0"/>
              <a:pPr/>
              <a:t>18/06/2015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3425A88-957C-4A9C-9FC1-D0176185CF6F}" type="slidenum">
              <a:rPr lang="es-ES" smtClean="0"/>
              <a:pPr/>
              <a:t>‹Nº›</a:t>
            </a:fld>
            <a:endParaRPr lang="es-ES"/>
          </a:p>
        </p:txBody>
      </p:sp>
    </p:spTree>
  </p:cSld>
  <p:clrMapOvr>
    <a:masterClrMapping/>
  </p:clrMapOvr>
  <p:transition spd="slow" advTm="7000">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15FAA04D-9395-4D56-A71F-8C58ACA34194}" type="datetimeFigureOut">
              <a:rPr lang="es-ES" smtClean="0"/>
              <a:pPr/>
              <a:t>18/06/2015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3425A88-957C-4A9C-9FC1-D0176185CF6F}" type="slidenum">
              <a:rPr lang="es-ES" smtClean="0"/>
              <a:pPr/>
              <a:t>‹Nº›</a:t>
            </a:fld>
            <a:endParaRPr lang="es-ES"/>
          </a:p>
        </p:txBody>
      </p:sp>
    </p:spTree>
  </p:cSld>
  <p:clrMapOvr>
    <a:masterClrMapping/>
  </p:clrMapOvr>
  <p:transition spd="slow" advTm="7000">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15FAA04D-9395-4D56-A71F-8C58ACA34194}" type="datetimeFigureOut">
              <a:rPr lang="es-ES" smtClean="0"/>
              <a:pPr/>
              <a:t>18/06/2015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3425A88-957C-4A9C-9FC1-D0176185CF6F}" type="slidenum">
              <a:rPr lang="es-ES" smtClean="0"/>
              <a:pPr/>
              <a:t>‹Nº›</a:t>
            </a:fld>
            <a:endParaRPr lang="es-ES"/>
          </a:p>
        </p:txBody>
      </p:sp>
    </p:spTree>
  </p:cSld>
  <p:clrMapOvr>
    <a:masterClrMapping/>
  </p:clrMapOvr>
  <p:transition spd="slow" advTm="7000">
    <p:dissolv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6">
            <a:lumMod val="75000"/>
            <a:alpha val="85000"/>
          </a:schemeClr>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5FAA04D-9395-4D56-A71F-8C58ACA34194}" type="datetimeFigureOut">
              <a:rPr lang="es-ES" smtClean="0"/>
              <a:pPr/>
              <a:t>18/06/2015</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3425A88-957C-4A9C-9FC1-D0176185CF6F}"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7000">
    <p:dissolve/>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gif"/><Relationship Id="rId3" Type="http://schemas.openxmlformats.org/officeDocument/2006/relationships/audio" Target="../media/audio1.wav"/><Relationship Id="rId7"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3.gif"/><Relationship Id="rId5" Type="http://schemas.openxmlformats.org/officeDocument/2006/relationships/image" Target="../media/image2.gif"/><Relationship Id="rId4" Type="http://schemas.openxmlformats.org/officeDocument/2006/relationships/image" Target="../media/image1.gif"/><Relationship Id="rId9" Type="http://schemas.openxmlformats.org/officeDocument/2006/relationships/image" Target="../media/image6.gif"/></Relationships>
</file>

<file path=ppt/slides/_rels/slide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hyperlink" Target="http://en.wikipedia.org/wiki/File:Richat_Structure_-_SRTM.jpg" TargetMode="External"/><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2.gi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2.gi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7.gif"/><Relationship Id="rId1" Type="http://schemas.openxmlformats.org/officeDocument/2006/relationships/slideLayout" Target="../slideLayouts/slideLayout7.xml"/><Relationship Id="rId5" Type="http://schemas.openxmlformats.org/officeDocument/2006/relationships/image" Target="../media/image5.gif"/><Relationship Id="rId4" Type="http://schemas.openxmlformats.org/officeDocument/2006/relationships/image" Target="../media/image23.jpeg"/></Relationships>
</file>

<file path=ppt/slides/_rels/slide22.xml.rels><?xml version="1.0" encoding="UTF-8" standalone="yes"?>
<Relationships xmlns="http://schemas.openxmlformats.org/package/2006/relationships"><Relationship Id="rId8" Type="http://schemas.openxmlformats.org/officeDocument/2006/relationships/image" Target="../media/image27.png"/><Relationship Id="rId13" Type="http://schemas.openxmlformats.org/officeDocument/2006/relationships/hyperlink" Target="https://vk.com/mispps" TargetMode="External"/><Relationship Id="rId3" Type="http://schemas.openxmlformats.org/officeDocument/2006/relationships/image" Target="../media/image24.png"/><Relationship Id="rId7" Type="http://schemas.openxmlformats.org/officeDocument/2006/relationships/hyperlink" Target="https://www.facebook.com/mispps" TargetMode="External"/><Relationship Id="rId12" Type="http://schemas.openxmlformats.org/officeDocument/2006/relationships/image" Target="../media/image29.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26.png"/><Relationship Id="rId11" Type="http://schemas.openxmlformats.org/officeDocument/2006/relationships/hyperlink" Target="https://plus.google.com/+Mispps/" TargetMode="External"/><Relationship Id="rId5" Type="http://schemas.openxmlformats.org/officeDocument/2006/relationships/image" Target="../media/image25.png"/><Relationship Id="rId10" Type="http://schemas.openxmlformats.org/officeDocument/2006/relationships/image" Target="../media/image28.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3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3" descr="illusion-015"/>
          <p:cNvPicPr>
            <a:picLocks noChangeAspect="1" noChangeArrowheads="1" noCrop="1"/>
          </p:cNvPicPr>
          <p:nvPr/>
        </p:nvPicPr>
        <p:blipFill>
          <a:blip r:embed="rId4" cstate="print">
            <a:duotone>
              <a:schemeClr val="accent6">
                <a:shade val="45000"/>
                <a:satMod val="135000"/>
              </a:schemeClr>
              <a:prstClr val="white"/>
            </a:duotone>
            <a:lum bright="25000"/>
          </a:blip>
          <a:srcRect/>
          <a:stretch>
            <a:fillRect/>
          </a:stretch>
        </p:blipFill>
        <p:spPr bwMode="auto">
          <a:xfrm>
            <a:off x="0" y="-19050"/>
            <a:ext cx="9144000" cy="6877050"/>
          </a:xfrm>
          <a:prstGeom prst="rect">
            <a:avLst/>
          </a:prstGeom>
          <a:noFill/>
          <a:ln w="9525">
            <a:noFill/>
            <a:miter lim="800000"/>
            <a:headEnd/>
            <a:tailEnd/>
          </a:ln>
        </p:spPr>
      </p:pic>
      <p:pic>
        <p:nvPicPr>
          <p:cNvPr id="2053" name="Picture 8"/>
          <p:cNvPicPr>
            <a:picLocks noChangeAspect="1" noChangeArrowheads="1"/>
          </p:cNvPicPr>
          <p:nvPr/>
        </p:nvPicPr>
        <p:blipFill>
          <a:blip r:embed="rId5" cstate="print"/>
          <a:srcRect/>
          <a:stretch>
            <a:fillRect/>
          </a:stretch>
        </p:blipFill>
        <p:spPr bwMode="auto">
          <a:xfrm>
            <a:off x="467544" y="764704"/>
            <a:ext cx="1025525" cy="723900"/>
          </a:xfrm>
          <a:prstGeom prst="rect">
            <a:avLst/>
          </a:prstGeom>
          <a:noFill/>
          <a:ln w="9525">
            <a:noFill/>
            <a:round/>
            <a:headEnd/>
            <a:tailEnd/>
          </a:ln>
        </p:spPr>
      </p:pic>
      <p:pic>
        <p:nvPicPr>
          <p:cNvPr id="2054" name="Image 2" descr="swirlrainbw3.gif"/>
          <p:cNvPicPr>
            <a:picLocks noChangeAspect="1"/>
          </p:cNvPicPr>
          <p:nvPr/>
        </p:nvPicPr>
        <p:blipFill>
          <a:blip r:embed="rId6" cstate="print"/>
          <a:srcRect/>
          <a:stretch>
            <a:fillRect/>
          </a:stretch>
        </p:blipFill>
        <p:spPr bwMode="auto">
          <a:xfrm rot="10800000">
            <a:off x="0" y="0"/>
            <a:ext cx="9144000" cy="69850"/>
          </a:xfrm>
          <a:prstGeom prst="rect">
            <a:avLst/>
          </a:prstGeom>
          <a:noFill/>
          <a:ln w="9525">
            <a:noFill/>
            <a:miter lim="800000"/>
            <a:headEnd/>
            <a:tailEnd/>
          </a:ln>
        </p:spPr>
      </p:pic>
      <p:pic>
        <p:nvPicPr>
          <p:cNvPr id="2055" name="Image 2" descr="swirlrainbw3.gif"/>
          <p:cNvPicPr>
            <a:picLocks noChangeAspect="1"/>
          </p:cNvPicPr>
          <p:nvPr/>
        </p:nvPicPr>
        <p:blipFill>
          <a:blip r:embed="rId6" cstate="print"/>
          <a:srcRect/>
          <a:stretch>
            <a:fillRect/>
          </a:stretch>
        </p:blipFill>
        <p:spPr bwMode="auto">
          <a:xfrm rot="10800000">
            <a:off x="0" y="6788150"/>
            <a:ext cx="9144000" cy="69850"/>
          </a:xfrm>
          <a:prstGeom prst="rect">
            <a:avLst/>
          </a:prstGeom>
          <a:noFill/>
          <a:ln w="9525">
            <a:noFill/>
            <a:miter lim="800000"/>
            <a:headEnd/>
            <a:tailEnd/>
          </a:ln>
        </p:spPr>
      </p:pic>
      <p:pic>
        <p:nvPicPr>
          <p:cNvPr id="2056" name="Image 2" descr="swirlrainbw3.gif"/>
          <p:cNvPicPr>
            <a:picLocks noChangeAspect="1"/>
          </p:cNvPicPr>
          <p:nvPr/>
        </p:nvPicPr>
        <p:blipFill>
          <a:blip r:embed="rId6"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2057" name="Image 2" descr="swirlrainbw3.gif"/>
          <p:cNvPicPr>
            <a:picLocks noChangeAspect="1"/>
          </p:cNvPicPr>
          <p:nvPr/>
        </p:nvPicPr>
        <p:blipFill>
          <a:blip r:embed="rId6"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2058" name="Picture 2" descr="CARA"/>
          <p:cNvPicPr>
            <a:picLocks noChangeAspect="1" noChangeArrowheads="1"/>
          </p:cNvPicPr>
          <p:nvPr/>
        </p:nvPicPr>
        <p:blipFill>
          <a:blip r:embed="rId7" cstate="print"/>
          <a:srcRect/>
          <a:stretch>
            <a:fillRect/>
          </a:stretch>
        </p:blipFill>
        <p:spPr bwMode="auto">
          <a:xfrm>
            <a:off x="251520" y="5661248"/>
            <a:ext cx="794853" cy="836488"/>
          </a:xfrm>
          <a:prstGeom prst="rect">
            <a:avLst/>
          </a:prstGeom>
          <a:noFill/>
          <a:ln w="38100">
            <a:solidFill>
              <a:srgbClr val="1CDEF8"/>
            </a:solidFill>
            <a:miter lim="800000"/>
            <a:headEnd/>
            <a:tailEnd/>
          </a:ln>
        </p:spPr>
      </p:pic>
      <p:sp>
        <p:nvSpPr>
          <p:cNvPr id="15" name="14 Rectángulo"/>
          <p:cNvSpPr/>
          <p:nvPr/>
        </p:nvSpPr>
        <p:spPr>
          <a:xfrm>
            <a:off x="1403648" y="6093296"/>
            <a:ext cx="3071834" cy="461665"/>
          </a:xfrm>
          <a:prstGeom prst="rect">
            <a:avLst/>
          </a:prstGeom>
          <a:ln>
            <a:noFill/>
          </a:ln>
        </p:spPr>
        <p:txBody>
          <a:bodyPr>
            <a:spAutoFit/>
          </a:bodyPr>
          <a:lstStyle/>
          <a:p>
            <a:pPr algn="ctr">
              <a:defRPr/>
            </a:pPr>
            <a:r>
              <a:rPr lang="es-ES" sz="2400" b="1" kern="10" dirty="0">
                <a:ln w="9525">
                  <a:solidFill>
                    <a:srgbClr val="1CDEF8"/>
                  </a:solidFill>
                  <a:round/>
                  <a:headEnd/>
                  <a:tailEnd/>
                </a:ln>
                <a:blipFill dpi="0" rotWithShape="1">
                  <a:blip r:embed="rId8"/>
                  <a:srcRect/>
                  <a:stretch>
                    <a:fillRect/>
                  </a:stretch>
                </a:blipFill>
                <a:effectLst>
                  <a:outerShdw dist="35921" dir="2700000" algn="ctr" rotWithShape="0">
                    <a:schemeClr val="folHlink">
                      <a:alpha val="80000"/>
                    </a:schemeClr>
                  </a:outerShdw>
                </a:effectLst>
                <a:latin typeface="Snap ITC"/>
              </a:rPr>
              <a:t>JOSE LUIS</a:t>
            </a:r>
          </a:p>
        </p:txBody>
      </p:sp>
      <p:pic>
        <p:nvPicPr>
          <p:cNvPr id="13" name="Picture 12" descr="Image1"/>
          <p:cNvPicPr>
            <a:picLocks noChangeAspect="1" noChangeArrowheads="1" noCrop="1"/>
          </p:cNvPicPr>
          <p:nvPr/>
        </p:nvPicPr>
        <p:blipFill>
          <a:blip r:embed="rId9" cstate="print"/>
          <a:srcRect/>
          <a:stretch>
            <a:fillRect/>
          </a:stretch>
        </p:blipFill>
        <p:spPr bwMode="auto">
          <a:xfrm>
            <a:off x="179512" y="188640"/>
            <a:ext cx="781050" cy="1066800"/>
          </a:xfrm>
          <a:prstGeom prst="rect">
            <a:avLst/>
          </a:prstGeom>
          <a:noFill/>
          <a:ln w="9525">
            <a:noFill/>
            <a:miter lim="800000"/>
            <a:headEnd/>
            <a:tailEnd/>
          </a:ln>
        </p:spPr>
      </p:pic>
      <p:sp>
        <p:nvSpPr>
          <p:cNvPr id="12" name="11 Rectángulo"/>
          <p:cNvSpPr/>
          <p:nvPr/>
        </p:nvSpPr>
        <p:spPr>
          <a:xfrm>
            <a:off x="1475656" y="1844824"/>
            <a:ext cx="6737972" cy="830997"/>
          </a:xfrm>
          <a:prstGeom prst="rect">
            <a:avLst/>
          </a:prstGeom>
        </p:spPr>
        <p:txBody>
          <a:bodyPr wrap="square">
            <a:spAutoFit/>
          </a:bodyPr>
          <a:lstStyle/>
          <a:p>
            <a:pPr algn="ctr"/>
            <a:endParaRPr lang="es-ES" sz="48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Ravie" pitchFamily="82" charset="0"/>
            </a:endParaRPr>
          </a:p>
        </p:txBody>
      </p:sp>
      <p:sp>
        <p:nvSpPr>
          <p:cNvPr id="16" name="15 Rectángulo"/>
          <p:cNvSpPr/>
          <p:nvPr/>
        </p:nvSpPr>
        <p:spPr>
          <a:xfrm>
            <a:off x="899592" y="1556792"/>
            <a:ext cx="7272808" cy="3631763"/>
          </a:xfrm>
          <a:prstGeom prst="rect">
            <a:avLst/>
          </a:prstGeom>
          <a:noFill/>
        </p:spPr>
        <p:txBody>
          <a:bodyPr wrap="square">
            <a:spAutoFit/>
          </a:bodyPr>
          <a:lstStyle/>
          <a:p>
            <a:pPr algn="ctr"/>
            <a:r>
              <a:rPr lang="es-ES" sz="11500" b="1" dirty="0" smtClean="0">
                <a:ln w="18000">
                  <a:solidFill>
                    <a:schemeClr val="accent2">
                      <a:satMod val="140000"/>
                    </a:schemeClr>
                  </a:solidFill>
                  <a:prstDash val="solid"/>
                  <a:miter lim="800000"/>
                </a:ln>
                <a:solidFill>
                  <a:schemeClr val="accent6">
                    <a:lumMod val="50000"/>
                  </a:schemeClr>
                </a:solidFill>
                <a:effectLst>
                  <a:outerShdw blurRad="25500" dist="23000" dir="7020000" algn="tl">
                    <a:srgbClr val="000000">
                      <a:alpha val="50000"/>
                    </a:srgbClr>
                  </a:outerShdw>
                </a:effectLst>
                <a:latin typeface="Bernard MT Condensed" pitchFamily="18" charset="0"/>
              </a:rPr>
              <a:t>EL OJO </a:t>
            </a:r>
          </a:p>
          <a:p>
            <a:pPr algn="ctr"/>
            <a:r>
              <a:rPr lang="es-ES" sz="11500" b="1" dirty="0" smtClean="0">
                <a:ln w="18000">
                  <a:solidFill>
                    <a:schemeClr val="accent2">
                      <a:satMod val="140000"/>
                    </a:schemeClr>
                  </a:solidFill>
                  <a:prstDash val="solid"/>
                  <a:miter lim="800000"/>
                </a:ln>
                <a:solidFill>
                  <a:schemeClr val="accent6">
                    <a:lumMod val="50000"/>
                  </a:schemeClr>
                </a:solidFill>
                <a:effectLst>
                  <a:outerShdw blurRad="25500" dist="23000" dir="7020000" algn="tl">
                    <a:srgbClr val="000000">
                      <a:alpha val="50000"/>
                    </a:srgbClr>
                  </a:outerShdw>
                </a:effectLst>
                <a:latin typeface="Bernard MT Condensed" pitchFamily="18" charset="0"/>
              </a:rPr>
              <a:t>DE AFRICA</a:t>
            </a:r>
          </a:p>
        </p:txBody>
      </p:sp>
      <p:sp>
        <p:nvSpPr>
          <p:cNvPr id="14" name="13 CuadroTexto"/>
          <p:cNvSpPr txBox="1"/>
          <p:nvPr/>
        </p:nvSpPr>
        <p:spPr>
          <a:xfrm>
            <a:off x="1043608" y="332656"/>
            <a:ext cx="184731" cy="369332"/>
          </a:xfrm>
          <a:prstGeom prst="rect">
            <a:avLst/>
          </a:prstGeom>
          <a:noFill/>
        </p:spPr>
        <p:txBody>
          <a:bodyPr wrap="none" rtlCol="0">
            <a:spAutoFit/>
          </a:bodyPr>
          <a:lstStyle/>
          <a:p>
            <a:endParaRPr lang="es-ES" b="1" dirty="0">
              <a:solidFill>
                <a:srgbClr val="0000FF"/>
              </a:solidFill>
              <a:latin typeface="Arial Black" pitchFamily="34" charset="0"/>
            </a:endParaRPr>
          </a:p>
        </p:txBody>
      </p:sp>
    </p:spTree>
  </p:cSld>
  <p:clrMapOvr>
    <a:masterClrMapping/>
  </p:clrMapOvr>
  <p:transition spd="slow" advTm="11000">
    <p:dissolve/>
    <p:sndAc>
      <p:stSnd>
        <p:snd r:embed="rId3" name="musica de peliculas - la mision (ennio morricone)40124.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7"/>
                                        </p:tgtEl>
                                        <p:attrNameLst>
                                          <p:attrName>style.opacity</p:attrName>
                                        </p:attrNameLst>
                                      </p:cBhvr>
                                      <p:to>
                                        <p:strVal val="0.5"/>
                                      </p:to>
                                    </p:set>
                                    <p:animEffect filter="image" prLst="opacity: 0.5">
                                      <p:cBhvr rctx="IE">
                                        <p:cTn id="7" dur="indefinite"/>
                                        <p:tgtEl>
                                          <p:spTgt spid="17"/>
                                        </p:tgtEl>
                                      </p:cBhvr>
                                    </p:animEffect>
                                  </p:childTnLst>
                                </p:cTn>
                              </p:par>
                            </p:childTnLst>
                          </p:cTn>
                        </p:par>
                        <p:par>
                          <p:cTn id="8" fill="hold">
                            <p:stCondLst>
                              <p:cond delay="0"/>
                            </p:stCondLst>
                            <p:childTnLst>
                              <p:par>
                                <p:cTn id="9" presetID="17" presetClass="entr" presetSubtype="10" fill="hold" nodeType="afterEffect">
                                  <p:stCondLst>
                                    <p:cond delay="0"/>
                                  </p:stCondLst>
                                  <p:childTnLst>
                                    <p:set>
                                      <p:cBhvr>
                                        <p:cTn id="10" dur="1" fill="hold">
                                          <p:stCondLst>
                                            <p:cond delay="0"/>
                                          </p:stCondLst>
                                        </p:cTn>
                                        <p:tgtEl>
                                          <p:spTgt spid="16">
                                            <p:txEl>
                                              <p:pRg st="0" end="0"/>
                                            </p:txEl>
                                          </p:spTgt>
                                        </p:tgtEl>
                                        <p:attrNameLst>
                                          <p:attrName>style.visibility</p:attrName>
                                        </p:attrNameLst>
                                      </p:cBhvr>
                                      <p:to>
                                        <p:strVal val="visible"/>
                                      </p:to>
                                    </p:set>
                                    <p:anim calcmode="lin" valueType="num">
                                      <p:cBhvr>
                                        <p:cTn id="11" dur="3000" fill="hold"/>
                                        <p:tgtEl>
                                          <p:spTgt spid="16">
                                            <p:txEl>
                                              <p:pRg st="0" end="0"/>
                                            </p:txEl>
                                          </p:spTgt>
                                        </p:tgtEl>
                                        <p:attrNameLst>
                                          <p:attrName>ppt_w</p:attrName>
                                        </p:attrNameLst>
                                      </p:cBhvr>
                                      <p:tavLst>
                                        <p:tav tm="0">
                                          <p:val>
                                            <p:fltVal val="0"/>
                                          </p:val>
                                        </p:tav>
                                        <p:tav tm="100000">
                                          <p:val>
                                            <p:strVal val="#ppt_w"/>
                                          </p:val>
                                        </p:tav>
                                      </p:tavLst>
                                    </p:anim>
                                    <p:anim calcmode="lin" valueType="num">
                                      <p:cBhvr>
                                        <p:cTn id="12" dur="3000" fill="hold"/>
                                        <p:tgtEl>
                                          <p:spTgt spid="16">
                                            <p:txEl>
                                              <p:pRg st="0" end="0"/>
                                            </p:txEl>
                                          </p:spTgt>
                                        </p:tgtEl>
                                        <p:attrNameLst>
                                          <p:attrName>ppt_h</p:attrName>
                                        </p:attrNameLst>
                                      </p:cBhvr>
                                      <p:tavLst>
                                        <p:tav tm="0">
                                          <p:val>
                                            <p:strVal val="#ppt_h"/>
                                          </p:val>
                                        </p:tav>
                                        <p:tav tm="100000">
                                          <p:val>
                                            <p:strVal val="#ppt_h"/>
                                          </p:val>
                                        </p:tav>
                                      </p:tavLst>
                                    </p:anim>
                                  </p:childTnLst>
                                </p:cTn>
                              </p:par>
                            </p:childTnLst>
                          </p:cTn>
                        </p:par>
                        <p:par>
                          <p:cTn id="13" fill="hold">
                            <p:stCondLst>
                              <p:cond delay="3000"/>
                            </p:stCondLst>
                            <p:childTnLst>
                              <p:par>
                                <p:cTn id="14" presetID="17" presetClass="entr" presetSubtype="10" fill="hold" nodeType="afterEffect">
                                  <p:stCondLst>
                                    <p:cond delay="0"/>
                                  </p:stCondLst>
                                  <p:childTnLst>
                                    <p:set>
                                      <p:cBhvr>
                                        <p:cTn id="15" dur="1" fill="hold">
                                          <p:stCondLst>
                                            <p:cond delay="0"/>
                                          </p:stCondLst>
                                        </p:cTn>
                                        <p:tgtEl>
                                          <p:spTgt spid="16">
                                            <p:txEl>
                                              <p:pRg st="1" end="1"/>
                                            </p:txEl>
                                          </p:spTgt>
                                        </p:tgtEl>
                                        <p:attrNameLst>
                                          <p:attrName>style.visibility</p:attrName>
                                        </p:attrNameLst>
                                      </p:cBhvr>
                                      <p:to>
                                        <p:strVal val="visible"/>
                                      </p:to>
                                    </p:set>
                                    <p:anim calcmode="lin" valueType="num">
                                      <p:cBhvr>
                                        <p:cTn id="16" dur="3000" fill="hold"/>
                                        <p:tgtEl>
                                          <p:spTgt spid="16">
                                            <p:txEl>
                                              <p:pRg st="1" end="1"/>
                                            </p:txEl>
                                          </p:spTgt>
                                        </p:tgtEl>
                                        <p:attrNameLst>
                                          <p:attrName>ppt_w</p:attrName>
                                        </p:attrNameLst>
                                      </p:cBhvr>
                                      <p:tavLst>
                                        <p:tav tm="0">
                                          <p:val>
                                            <p:fltVal val="0"/>
                                          </p:val>
                                        </p:tav>
                                        <p:tav tm="100000">
                                          <p:val>
                                            <p:strVal val="#ppt_w"/>
                                          </p:val>
                                        </p:tav>
                                      </p:tavLst>
                                    </p:anim>
                                    <p:anim calcmode="lin" valueType="num">
                                      <p:cBhvr>
                                        <p:cTn id="17" dur="3000" fill="hold"/>
                                        <p:tgtEl>
                                          <p:spTgt spid="16">
                                            <p:txEl>
                                              <p:pRg st="1" end="1"/>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cstate="print">
            <a:duotone>
              <a:schemeClr val="accent6">
                <a:shade val="45000"/>
                <a:satMod val="135000"/>
              </a:schemeClr>
              <a:prstClr val="white"/>
            </a:duotone>
            <a:lum bright="24000"/>
          </a:blip>
          <a:srcRect/>
          <a:stretch>
            <a:fillRect/>
          </a:stretch>
        </p:blipFill>
        <p:spPr bwMode="auto">
          <a:xfrm>
            <a:off x="0" y="0"/>
            <a:ext cx="9144000" cy="6877050"/>
          </a:xfrm>
          <a:prstGeom prst="rect">
            <a:avLst/>
          </a:prstGeom>
          <a:noFill/>
          <a:ln w="9525">
            <a:noFill/>
            <a:miter lim="800000"/>
            <a:headEnd/>
            <a:tailEnd/>
          </a:ln>
        </p:spPr>
      </p:pic>
      <p:pic>
        <p:nvPicPr>
          <p:cNvPr id="1026" name="Picture 2" descr="C:\Documents and Settings\Dell\Escritorio\ojo-de-africa-estructura-de-richat.jpg"/>
          <p:cNvPicPr>
            <a:picLocks noChangeAspect="1" noChangeArrowheads="1"/>
          </p:cNvPicPr>
          <p:nvPr/>
        </p:nvPicPr>
        <p:blipFill>
          <a:blip r:embed="rId3" cstate="print"/>
          <a:srcRect/>
          <a:stretch>
            <a:fillRect/>
          </a:stretch>
        </p:blipFill>
        <p:spPr bwMode="auto">
          <a:xfrm>
            <a:off x="611560" y="404664"/>
            <a:ext cx="7704856" cy="4896544"/>
          </a:xfrm>
          <a:prstGeom prst="rect">
            <a:avLst/>
          </a:prstGeom>
          <a:noFill/>
          <a:ln w="47625" cmpd="sng">
            <a:solidFill>
              <a:schemeClr val="accent6">
                <a:lumMod val="50000"/>
              </a:schemeClr>
            </a:solidFill>
          </a:ln>
        </p:spPr>
      </p:pic>
      <p:sp>
        <p:nvSpPr>
          <p:cNvPr id="3" name="2 Rectángulo"/>
          <p:cNvSpPr/>
          <p:nvPr/>
        </p:nvSpPr>
        <p:spPr>
          <a:xfrm>
            <a:off x="827584" y="5373216"/>
            <a:ext cx="7992888" cy="1477328"/>
          </a:xfrm>
          <a:prstGeom prst="rect">
            <a:avLst/>
          </a:prstGeom>
        </p:spPr>
        <p:txBody>
          <a:bodyPr wrap="square">
            <a:spAutoFit/>
          </a:bodyPr>
          <a:lstStyle/>
          <a:p>
            <a:r>
              <a:rPr lang="es-ES" dirty="0" smtClean="0"/>
              <a:t>foto de Esa/Nasa</a:t>
            </a:r>
          </a:p>
          <a:p>
            <a:r>
              <a:rPr lang="es-ES" sz="2400" b="1" i="1" dirty="0" smtClean="0"/>
              <a:t>Hay innumerables accidentes geográficos sobre la tierra, pero pocos tan misteriosos como la estructura de </a:t>
            </a:r>
            <a:r>
              <a:rPr lang="es-ES" sz="2400" b="1" i="1" dirty="0" err="1" smtClean="0"/>
              <a:t>Richat</a:t>
            </a:r>
            <a:r>
              <a:rPr lang="es-ES" sz="2400" b="1" i="1" dirty="0" smtClean="0"/>
              <a:t>, en el </a:t>
            </a:r>
            <a:r>
              <a:rPr lang="es-ES" sz="2400" b="1" i="1" dirty="0" err="1" smtClean="0"/>
              <a:t>Shahara</a:t>
            </a:r>
            <a:r>
              <a:rPr lang="es-ES" sz="2400" b="1" i="1" dirty="0" smtClean="0"/>
              <a:t>, comúnmente conocida como el ojo de África.</a:t>
            </a:r>
            <a:endParaRPr lang="es-ES" sz="2400" b="1" i="1" dirty="0"/>
          </a:p>
        </p:txBody>
      </p:sp>
    </p:spTree>
  </p:cSld>
  <p:clrMapOvr>
    <a:masterClrMapping/>
  </p:clrMapOvr>
  <p:transition spd="slow" advTm="18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estructura-richat.jpg"/>
          <p:cNvPicPr>
            <a:picLocks noChangeAspect="1" noChangeArrowheads="1"/>
          </p:cNvPicPr>
          <p:nvPr/>
        </p:nvPicPr>
        <p:blipFill>
          <a:blip r:embed="rId2" cstate="print"/>
          <a:srcRect/>
          <a:stretch>
            <a:fillRect/>
          </a:stretch>
        </p:blipFill>
        <p:spPr bwMode="auto">
          <a:xfrm>
            <a:off x="-1" y="0"/>
            <a:ext cx="9233741" cy="685800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6">
                <a:shade val="45000"/>
                <a:satMod val="135000"/>
              </a:schemeClr>
              <a:prstClr val="white"/>
            </a:duotone>
            <a:lum bright="24000"/>
          </a:blip>
          <a:srcRect/>
          <a:stretch>
            <a:fillRect/>
          </a:stretch>
        </p:blipFill>
        <p:spPr bwMode="auto">
          <a:xfrm>
            <a:off x="0" y="0"/>
            <a:ext cx="9144000" cy="6877050"/>
          </a:xfrm>
          <a:prstGeom prst="rect">
            <a:avLst/>
          </a:prstGeom>
          <a:noFill/>
          <a:ln w="9525">
            <a:noFill/>
            <a:miter lim="800000"/>
            <a:headEnd/>
            <a:tailEnd/>
          </a:ln>
        </p:spPr>
      </p:pic>
      <p:pic>
        <p:nvPicPr>
          <p:cNvPr id="2050" name="Picture 2" descr="C:\Documents and Settings\Dell\Escritorio\richat-esquema-2-560x387.jpg"/>
          <p:cNvPicPr>
            <a:picLocks noChangeAspect="1" noChangeArrowheads="1"/>
          </p:cNvPicPr>
          <p:nvPr/>
        </p:nvPicPr>
        <p:blipFill>
          <a:blip r:embed="rId3" cstate="print"/>
          <a:srcRect/>
          <a:stretch>
            <a:fillRect/>
          </a:stretch>
        </p:blipFill>
        <p:spPr bwMode="auto">
          <a:xfrm>
            <a:off x="395536" y="548680"/>
            <a:ext cx="8136904" cy="5832648"/>
          </a:xfrm>
          <a:prstGeom prst="rect">
            <a:avLst/>
          </a:prstGeom>
          <a:noFill/>
          <a:ln w="73025" cmpd="sng">
            <a:solidFill>
              <a:schemeClr val="accent6">
                <a:lumMod val="50000"/>
              </a:schemeClr>
            </a:solidFill>
          </a:ln>
        </p:spPr>
      </p:pic>
    </p:spTree>
  </p:cSld>
  <p:clrMapOvr>
    <a:masterClrMapping/>
  </p:clrMapOvr>
  <p:transition spd="slow" advTm="9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ojo-de-africa-estructura-de-richat-azul.jpg"/>
          <p:cNvPicPr>
            <a:picLocks noChangeAspect="1" noChangeArrowheads="1"/>
          </p:cNvPicPr>
          <p:nvPr/>
        </p:nvPicPr>
        <p:blipFill>
          <a:blip r:embed="rId2" cstate="print"/>
          <a:srcRect/>
          <a:stretch>
            <a:fillRect/>
          </a:stretch>
        </p:blipFill>
        <p:spPr bwMode="auto">
          <a:xfrm>
            <a:off x="0" y="0"/>
            <a:ext cx="9144000" cy="7245424"/>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6">
                <a:shade val="45000"/>
                <a:satMod val="135000"/>
              </a:schemeClr>
              <a:prstClr val="white"/>
            </a:duotone>
            <a:lum bright="24000"/>
          </a:blip>
          <a:srcRect/>
          <a:stretch>
            <a:fillRect/>
          </a:stretch>
        </p:blipFill>
        <p:spPr bwMode="auto">
          <a:xfrm>
            <a:off x="0" y="0"/>
            <a:ext cx="9144000" cy="6877050"/>
          </a:xfrm>
          <a:prstGeom prst="rect">
            <a:avLst/>
          </a:prstGeom>
          <a:noFill/>
          <a:ln w="9525">
            <a:noFill/>
            <a:miter lim="800000"/>
            <a:headEnd/>
            <a:tailEnd/>
          </a:ln>
        </p:spPr>
      </p:pic>
      <p:sp>
        <p:nvSpPr>
          <p:cNvPr id="2" name="1 Rectángulo"/>
          <p:cNvSpPr/>
          <p:nvPr/>
        </p:nvSpPr>
        <p:spPr>
          <a:xfrm>
            <a:off x="2286000" y="1582341"/>
            <a:ext cx="6534472" cy="5016758"/>
          </a:xfrm>
          <a:prstGeom prst="rect">
            <a:avLst/>
          </a:prstGeom>
        </p:spPr>
        <p:txBody>
          <a:bodyPr wrap="square">
            <a:spAutoFit/>
          </a:bodyPr>
          <a:lstStyle/>
          <a:p>
            <a:r>
              <a:rPr lang="es-ES" sz="3200" b="1" i="1" dirty="0" smtClean="0"/>
              <a:t>Reconstrucción topográfica. </a:t>
            </a:r>
          </a:p>
          <a:p>
            <a:r>
              <a:rPr lang="es-ES" sz="2400" b="1" i="1" dirty="0" smtClean="0"/>
              <a:t>Fotos de </a:t>
            </a:r>
            <a:r>
              <a:rPr lang="es-ES" sz="2400" b="1" i="1" dirty="0" err="1" smtClean="0">
                <a:hlinkClick r:id="rId3" tooltip="Wikimedia"/>
              </a:rPr>
              <a:t>Wikimedia</a:t>
            </a:r>
            <a:r>
              <a:rPr lang="es-ES" sz="2400" b="1" i="1" dirty="0" smtClean="0"/>
              <a:t>.</a:t>
            </a:r>
          </a:p>
          <a:p>
            <a:r>
              <a:rPr lang="es-ES" sz="2400" b="1" i="1" dirty="0" smtClean="0"/>
              <a:t>Fue oficialmente descubierta en junio de 1965 por los dos tripulantes de la misión </a:t>
            </a:r>
            <a:r>
              <a:rPr lang="es-ES" sz="2400" b="1" i="1" dirty="0" err="1" smtClean="0"/>
              <a:t>Gemini</a:t>
            </a:r>
            <a:r>
              <a:rPr lang="es-ES" sz="2400" b="1" i="1" dirty="0" smtClean="0"/>
              <a:t> 4 de la NASA, el comandante James </a:t>
            </a:r>
            <a:r>
              <a:rPr lang="es-ES" sz="2400" b="1" i="1" dirty="0" err="1" smtClean="0"/>
              <a:t>McDivit</a:t>
            </a:r>
            <a:r>
              <a:rPr lang="es-ES" sz="2400" b="1" i="1" dirty="0" smtClean="0"/>
              <a:t> y el Piloto Edward White, que orbitaban la tierra, en plena carrera espacial, buscando ser los primeros en dar un paseo espacial.</a:t>
            </a:r>
            <a:br>
              <a:rPr lang="es-ES" sz="2400" b="1" i="1" dirty="0" smtClean="0"/>
            </a:br>
            <a:r>
              <a:rPr lang="es-ES" sz="2400" b="1" i="1" dirty="0" smtClean="0"/>
              <a:t>Y es que estamos ante una estructura geológica que muestra toda su majestuosidad cuando es contemplada desde el espacio, desde el suelo seremos incapaces de apreciarla, dados sus 50 km de diámetro. </a:t>
            </a:r>
            <a:endParaRPr lang="es-ES" sz="2400" b="1" i="1" dirty="0"/>
          </a:p>
        </p:txBody>
      </p:sp>
    </p:spTree>
  </p:cSld>
  <p:clrMapOvr>
    <a:masterClrMapping/>
  </p:clrMapOvr>
  <p:transition spd="slow" advTm="4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par>
                                <p:cTn id="8" presetID="6" presetClass="exit" presetSubtype="32" fill="hold" nodeType="withEffect">
                                  <p:stCondLst>
                                    <p:cond delay="0"/>
                                  </p:stCondLst>
                                  <p:childTnLst>
                                    <p:animEffect transition="out" filter="circle(out)">
                                      <p:cBhvr>
                                        <p:cTn id="9" dur="5000"/>
                                        <p:tgtEl>
                                          <p:spTgt spid="3"/>
                                        </p:tgtEl>
                                      </p:cBhvr>
                                    </p:animEffect>
                                    <p:set>
                                      <p:cBhvr>
                                        <p:cTn id="10"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6">
                <a:shade val="45000"/>
                <a:satMod val="135000"/>
              </a:schemeClr>
              <a:prstClr val="white"/>
            </a:duotone>
            <a:lum bright="26000" contrast="9000"/>
          </a:blip>
          <a:srcRect/>
          <a:stretch>
            <a:fillRect/>
          </a:stretch>
        </p:blipFill>
        <p:spPr bwMode="auto">
          <a:xfrm>
            <a:off x="0" y="0"/>
            <a:ext cx="9144000" cy="6877050"/>
          </a:xfrm>
          <a:prstGeom prst="rect">
            <a:avLst/>
          </a:prstGeom>
          <a:noFill/>
          <a:ln w="9525">
            <a:noFill/>
            <a:miter lim="800000"/>
            <a:headEnd/>
            <a:tailEnd/>
          </a:ln>
        </p:spPr>
      </p:pic>
      <p:sp>
        <p:nvSpPr>
          <p:cNvPr id="2" name="1 Rectángulo"/>
          <p:cNvSpPr/>
          <p:nvPr/>
        </p:nvSpPr>
        <p:spPr>
          <a:xfrm>
            <a:off x="2987824" y="2636912"/>
            <a:ext cx="4860032" cy="3046988"/>
          </a:xfrm>
          <a:prstGeom prst="rect">
            <a:avLst/>
          </a:prstGeom>
        </p:spPr>
        <p:txBody>
          <a:bodyPr wrap="square">
            <a:spAutoFit/>
          </a:bodyPr>
          <a:lstStyle/>
          <a:p>
            <a:r>
              <a:rPr lang="es-ES" sz="2400" b="1" i="1" dirty="0" smtClean="0"/>
              <a:t>Por suerte, en los tiempos que corren podemos echar mano de la tecnología y dar un fugaz vistazo a esta maravilla usando Google </a:t>
            </a:r>
            <a:r>
              <a:rPr lang="es-ES" sz="2400" b="1" i="1" dirty="0" err="1" smtClean="0"/>
              <a:t>Earth</a:t>
            </a:r>
            <a:r>
              <a:rPr lang="es-ES" sz="2400" b="1" i="1" dirty="0" smtClean="0"/>
              <a:t> (atención, porque la estructura circular incluso parece estar incluida en un ojo, formado por el terreno, como si fuese su iris):</a:t>
            </a:r>
            <a:endParaRPr lang="es-ES" sz="2400" b="1" i="1" dirty="0"/>
          </a:p>
        </p:txBody>
      </p:sp>
    </p:spTree>
  </p:cSld>
  <p:clrMapOvr>
    <a:masterClrMapping/>
  </p:clrMapOvr>
  <p:transition spd="slow" advTm="20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EL-OJO-DE-SAHARA-MAURITANIA.jpg"/>
          <p:cNvPicPr>
            <a:picLocks noChangeAspect="1" noChangeArrowheads="1"/>
          </p:cNvPicPr>
          <p:nvPr/>
        </p:nvPicPr>
        <p:blipFill>
          <a:blip r:embed="rId2" cstate="print"/>
          <a:srcRect/>
          <a:stretch>
            <a:fillRect/>
          </a:stretch>
        </p:blipFill>
        <p:spPr bwMode="auto">
          <a:xfrm>
            <a:off x="0" y="0"/>
            <a:ext cx="9144000" cy="6981406"/>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Dibujo89-560x384.jpg"/>
          <p:cNvPicPr>
            <a:picLocks noChangeAspect="1" noChangeArrowheads="1"/>
          </p:cNvPicPr>
          <p:nvPr/>
        </p:nvPicPr>
        <p:blipFill>
          <a:blip r:embed="rId2" cstate="print"/>
          <a:srcRect/>
          <a:stretch>
            <a:fillRect/>
          </a:stretch>
        </p:blipFill>
        <p:spPr bwMode="auto">
          <a:xfrm>
            <a:off x="0" y="0"/>
            <a:ext cx="9201092" cy="685800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6">
                <a:shade val="45000"/>
                <a:satMod val="135000"/>
              </a:schemeClr>
              <a:prstClr val="white"/>
            </a:duotone>
            <a:lum bright="26000" contrast="9000"/>
          </a:blip>
          <a:srcRect/>
          <a:stretch>
            <a:fillRect/>
          </a:stretch>
        </p:blipFill>
        <p:spPr bwMode="auto">
          <a:xfrm>
            <a:off x="0" y="-19050"/>
            <a:ext cx="9144000" cy="6877050"/>
          </a:xfrm>
          <a:prstGeom prst="rect">
            <a:avLst/>
          </a:prstGeom>
          <a:noFill/>
          <a:ln w="9525">
            <a:noFill/>
            <a:miter lim="800000"/>
            <a:headEnd/>
            <a:tailEnd/>
          </a:ln>
        </p:spPr>
      </p:pic>
      <p:sp>
        <p:nvSpPr>
          <p:cNvPr id="2" name="1 Rectángulo"/>
          <p:cNvSpPr/>
          <p:nvPr/>
        </p:nvSpPr>
        <p:spPr>
          <a:xfrm>
            <a:off x="3635896" y="2708920"/>
            <a:ext cx="4572000" cy="2677656"/>
          </a:xfrm>
          <a:prstGeom prst="rect">
            <a:avLst/>
          </a:prstGeom>
        </p:spPr>
        <p:txBody>
          <a:bodyPr>
            <a:spAutoFit/>
          </a:bodyPr>
          <a:lstStyle/>
          <a:p>
            <a:r>
              <a:rPr lang="es-ES" sz="2400" b="1" i="1" dirty="0" smtClean="0"/>
              <a:t>Evidentemente nada podría compararse a la propia experiencia de contemplar esta formación desde el espacio, como atestiguan las fotos que acompañan a este trabajo, pero algo es algo</a:t>
            </a:r>
            <a:endParaRPr lang="es-ES" sz="2400" b="1" i="1" dirty="0"/>
          </a:p>
        </p:txBody>
      </p:sp>
    </p:spTree>
  </p:cSld>
  <p:clrMapOvr>
    <a:masterClrMapping/>
  </p:clrMapOvr>
  <p:transition spd="slow" advTm="1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estructura-richat-9.jpg"/>
          <p:cNvPicPr>
            <a:picLocks noChangeAspect="1" noChangeArrowheads="1"/>
          </p:cNvPicPr>
          <p:nvPr/>
        </p:nvPicPr>
        <p:blipFill>
          <a:blip r:embed="rId2" cstate="print"/>
          <a:srcRect/>
          <a:stretch>
            <a:fillRect/>
          </a:stretch>
        </p:blipFill>
        <p:spPr bwMode="auto">
          <a:xfrm>
            <a:off x="0" y="0"/>
            <a:ext cx="9144000" cy="7096126"/>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6">
                <a:shade val="45000"/>
                <a:satMod val="135000"/>
              </a:schemeClr>
              <a:prstClr val="white"/>
            </a:duotone>
            <a:lum bright="24000"/>
          </a:blip>
          <a:srcRect/>
          <a:stretch>
            <a:fillRect/>
          </a:stretch>
        </p:blipFill>
        <p:spPr bwMode="auto">
          <a:xfrm>
            <a:off x="0" y="0"/>
            <a:ext cx="9144000" cy="6877050"/>
          </a:xfrm>
          <a:prstGeom prst="rect">
            <a:avLst/>
          </a:prstGeom>
          <a:noFill/>
          <a:ln w="9525">
            <a:noFill/>
            <a:miter lim="800000"/>
            <a:headEnd/>
            <a:tailEnd/>
          </a:ln>
        </p:spPr>
      </p:pic>
      <p:sp>
        <p:nvSpPr>
          <p:cNvPr id="2" name="1 Rectángulo"/>
          <p:cNvSpPr/>
          <p:nvPr/>
        </p:nvSpPr>
        <p:spPr>
          <a:xfrm>
            <a:off x="1907704" y="548680"/>
            <a:ext cx="6534472" cy="5878532"/>
          </a:xfrm>
          <a:prstGeom prst="rect">
            <a:avLst/>
          </a:prstGeom>
        </p:spPr>
        <p:txBody>
          <a:bodyPr wrap="square">
            <a:spAutoFit/>
          </a:bodyPr>
          <a:lstStyle/>
          <a:p>
            <a:r>
              <a:rPr lang="es-ES" sz="2800" b="1" i="1" dirty="0" smtClean="0"/>
              <a:t>¿Qué es la estructura de </a:t>
            </a:r>
            <a:r>
              <a:rPr lang="es-ES" sz="2800" b="1" i="1" dirty="0" err="1" smtClean="0"/>
              <a:t>Richat</a:t>
            </a:r>
            <a:r>
              <a:rPr lang="es-ES" sz="2800" b="1" i="1" dirty="0" smtClean="0"/>
              <a:t>?</a:t>
            </a:r>
          </a:p>
          <a:p>
            <a:endParaRPr lang="es-ES" sz="2800" b="1" i="1" dirty="0" smtClean="0"/>
          </a:p>
          <a:p>
            <a:r>
              <a:rPr lang="es-ES" sz="2000" b="1" i="1" dirty="0" smtClean="0"/>
              <a:t>La estructura está situada a unos 30 km de </a:t>
            </a:r>
            <a:r>
              <a:rPr lang="es-ES" sz="2000" b="1" i="1" dirty="0" err="1" smtClean="0"/>
              <a:t>Ouadane</a:t>
            </a:r>
            <a:r>
              <a:rPr lang="es-ES" sz="2000" b="1" i="1" dirty="0" smtClean="0"/>
              <a:t>, que es una localidad caravanera situada en la región de Adrar en el borde occidental del desierto del Sahara, en Mauritania.</a:t>
            </a:r>
            <a:br>
              <a:rPr lang="es-ES" sz="2000" b="1" i="1" dirty="0" smtClean="0"/>
            </a:br>
            <a:r>
              <a:rPr lang="es-ES" sz="2000" b="1" i="1" dirty="0" smtClean="0"/>
              <a:t>Hay diversas teorías sobre la formación de esta gran estructura, pero ninguna de ellas logra explicar el porqué nos hallamos ante una estructura casi completamente circular. Debido a su forma se especuló que podría deberse al impacto de un meteorito, pero los análisis del terreno eliminaron esta posibilidad, debido a la presencia de rocas de los periodos Proterozoico al Ordovícico, así como del Cretácico. Por ello en la actualidad la teoría más aceptada es que se trata de una estructura simétrica de un domo anticlinal que ha sido erosionado a lo largo de millones de años, y nos muestra su núcleo. Algo así como una erupción volcánica que no pudo llegar a la superficie y tras esta las rocas se hundieron. </a:t>
            </a:r>
            <a:endParaRPr lang="es-ES" sz="2000" b="1" i="1" dirty="0"/>
          </a:p>
        </p:txBody>
      </p:sp>
    </p:spTree>
  </p:cSld>
  <p:clrMapOvr>
    <a:masterClrMapping/>
  </p:clrMapOvr>
  <p:transition spd="slow" advTm="65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par>
                                <p:cTn id="8" presetID="6" presetClass="exit" presetSubtype="32" fill="hold" nodeType="withEffect">
                                  <p:stCondLst>
                                    <p:cond delay="0"/>
                                  </p:stCondLst>
                                  <p:childTnLst>
                                    <p:animEffect transition="out" filter="circle(out)">
                                      <p:cBhvr>
                                        <p:cTn id="9" dur="5000"/>
                                        <p:tgtEl>
                                          <p:spTgt spid="3"/>
                                        </p:tgtEl>
                                      </p:cBhvr>
                                    </p:animEffect>
                                    <p:set>
                                      <p:cBhvr>
                                        <p:cTn id="10"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ojo-de-africa-estructura-de-richat-reconstruccion-topografica.jpg"/>
          <p:cNvPicPr>
            <a:picLocks noChangeAspect="1" noChangeArrowheads="1"/>
          </p:cNvPicPr>
          <p:nvPr/>
        </p:nvPicPr>
        <p:blipFill>
          <a:blip r:embed="rId3" cstate="print"/>
          <a:srcRect/>
          <a:stretch>
            <a:fillRect/>
          </a:stretch>
        </p:blipFill>
        <p:spPr bwMode="auto">
          <a:xfrm>
            <a:off x="-1" y="0"/>
            <a:ext cx="9219597" cy="6858000"/>
          </a:xfrm>
          <a:prstGeom prst="rect">
            <a:avLst/>
          </a:prstGeom>
          <a:noFill/>
        </p:spPr>
      </p:pic>
    </p:spTree>
  </p:cSld>
  <p:clrMapOvr>
    <a:masterClrMapping/>
  </p:clrMapOvr>
  <p:transition spd="slow" advTm="7000">
    <p:dissolve/>
    <p:sndAc>
      <p:stSnd>
        <p:snd r:embed="rId2" name="Ernesto-Cortazar-Around-the-world.wav"/>
      </p:stSnd>
    </p:sndAc>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6">
                <a:shade val="45000"/>
                <a:satMod val="135000"/>
              </a:schemeClr>
              <a:prstClr val="white"/>
            </a:duotone>
            <a:lum bright="24000"/>
          </a:blip>
          <a:srcRect/>
          <a:stretch>
            <a:fillRect/>
          </a:stretch>
        </p:blipFill>
        <p:spPr bwMode="auto">
          <a:xfrm>
            <a:off x="0" y="0"/>
            <a:ext cx="9144000" cy="6877050"/>
          </a:xfrm>
          <a:prstGeom prst="rect">
            <a:avLst/>
          </a:prstGeom>
          <a:noFill/>
          <a:ln w="9525">
            <a:noFill/>
            <a:miter lim="800000"/>
            <a:headEnd/>
            <a:tailEnd/>
          </a:ln>
        </p:spPr>
      </p:pic>
      <p:pic>
        <p:nvPicPr>
          <p:cNvPr id="7170" name="Picture 2" descr="C:\Documents and Settings\Dell\Escritorio\estructura-richat-6.jpg"/>
          <p:cNvPicPr>
            <a:picLocks noChangeAspect="1" noChangeArrowheads="1"/>
          </p:cNvPicPr>
          <p:nvPr/>
        </p:nvPicPr>
        <p:blipFill>
          <a:blip r:embed="rId3" cstate="print"/>
          <a:srcRect/>
          <a:stretch>
            <a:fillRect/>
          </a:stretch>
        </p:blipFill>
        <p:spPr bwMode="auto">
          <a:xfrm>
            <a:off x="1331640" y="692696"/>
            <a:ext cx="6408712" cy="5580235"/>
          </a:xfrm>
          <a:prstGeom prst="rect">
            <a:avLst/>
          </a:prstGeom>
          <a:noFill/>
        </p:spPr>
      </p:pic>
    </p:spTree>
  </p:cSld>
  <p:clrMapOvr>
    <a:masterClrMapping/>
  </p:clrMapOvr>
  <p:transition spd="slow"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estructura-richat-10.jpg"/>
          <p:cNvPicPr>
            <a:picLocks noChangeAspect="1" noChangeArrowheads="1"/>
          </p:cNvPicPr>
          <p:nvPr/>
        </p:nvPicPr>
        <p:blipFill>
          <a:blip r:embed="rId2" cstate="print"/>
          <a:srcRect/>
          <a:stretch>
            <a:fillRect/>
          </a:stretch>
        </p:blipFill>
        <p:spPr bwMode="auto">
          <a:xfrm>
            <a:off x="-112713" y="-1274763"/>
            <a:ext cx="9753601" cy="8132763"/>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6">
                <a:shade val="45000"/>
                <a:satMod val="135000"/>
              </a:schemeClr>
              <a:prstClr val="white"/>
            </a:duotone>
            <a:lum bright="24000"/>
          </a:blip>
          <a:srcRect/>
          <a:stretch>
            <a:fillRect/>
          </a:stretch>
        </p:blipFill>
        <p:spPr bwMode="auto">
          <a:xfrm>
            <a:off x="0" y="0"/>
            <a:ext cx="9144000" cy="6877050"/>
          </a:xfrm>
          <a:prstGeom prst="rect">
            <a:avLst/>
          </a:prstGeom>
          <a:noFill/>
          <a:ln w="9525">
            <a:noFill/>
            <a:miter lim="800000"/>
            <a:headEnd/>
            <a:tailEnd/>
          </a:ln>
        </p:spPr>
      </p:pic>
      <p:pic>
        <p:nvPicPr>
          <p:cNvPr id="4098" name="Picture 2" descr="C:\Documents and Settings\Dell\Escritorio\1173974953_0.jpg"/>
          <p:cNvPicPr>
            <a:picLocks noChangeAspect="1" noChangeArrowheads="1"/>
          </p:cNvPicPr>
          <p:nvPr/>
        </p:nvPicPr>
        <p:blipFill>
          <a:blip r:embed="rId3" cstate="print"/>
          <a:srcRect/>
          <a:stretch>
            <a:fillRect/>
          </a:stretch>
        </p:blipFill>
        <p:spPr bwMode="auto">
          <a:xfrm>
            <a:off x="1475656" y="404664"/>
            <a:ext cx="6165304" cy="6165304"/>
          </a:xfrm>
          <a:prstGeom prst="rect">
            <a:avLst/>
          </a:prstGeom>
          <a:noFill/>
        </p:spPr>
      </p:pic>
    </p:spTree>
  </p:cSld>
  <p:clrMapOvr>
    <a:masterClrMapping/>
  </p:clrMapOvr>
  <p:transition spd="slow"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6">
                <a:shade val="45000"/>
                <a:satMod val="135000"/>
              </a:schemeClr>
              <a:prstClr val="white"/>
            </a:duotone>
            <a:lum bright="24000"/>
          </a:blip>
          <a:srcRect/>
          <a:stretch>
            <a:fillRect/>
          </a:stretch>
        </p:blipFill>
        <p:spPr bwMode="auto">
          <a:xfrm>
            <a:off x="0" y="0"/>
            <a:ext cx="9144000" cy="6877050"/>
          </a:xfrm>
          <a:prstGeom prst="rect">
            <a:avLst/>
          </a:prstGeom>
          <a:noFill/>
          <a:ln w="9525">
            <a:noFill/>
            <a:miter lim="800000"/>
            <a:headEnd/>
            <a:tailEnd/>
          </a:ln>
        </p:spPr>
      </p:pic>
      <p:sp>
        <p:nvSpPr>
          <p:cNvPr id="2" name="1 Rectángulo"/>
          <p:cNvSpPr/>
          <p:nvPr/>
        </p:nvSpPr>
        <p:spPr>
          <a:xfrm>
            <a:off x="3131840" y="2924944"/>
            <a:ext cx="5364088" cy="3046988"/>
          </a:xfrm>
          <a:prstGeom prst="rect">
            <a:avLst/>
          </a:prstGeom>
        </p:spPr>
        <p:txBody>
          <a:bodyPr wrap="square">
            <a:spAutoFit/>
          </a:bodyPr>
          <a:lstStyle/>
          <a:p>
            <a:r>
              <a:rPr lang="es-ES" sz="2400" b="1" i="1" dirty="0" smtClean="0"/>
              <a:t>Mientras que desentrañamos el misterio de su formación, este gran ojo ha sido testigo de los primeros pasos del hombre fuera del planeta al que pertenece, no en vano es una referencia en los vuelos espaciales y es una muestra de toda la belleza de nuestro hogar, que a veces sólo se revela en la distancia.</a:t>
            </a:r>
            <a:endParaRPr lang="es-ES" sz="2400" b="1" i="1" dirty="0"/>
          </a:p>
        </p:txBody>
      </p:sp>
    </p:spTree>
  </p:cSld>
  <p:clrMapOvr>
    <a:masterClrMapping/>
  </p:clrMapOvr>
  <p:transition spd="slow" advTm="23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par>
                                <p:cTn id="8" presetID="6" presetClass="exit" presetSubtype="32" fill="hold" nodeType="withEffect">
                                  <p:stCondLst>
                                    <p:cond delay="0"/>
                                  </p:stCondLst>
                                  <p:childTnLst>
                                    <p:animEffect transition="out" filter="circle(out)">
                                      <p:cBhvr>
                                        <p:cTn id="9" dur="5000"/>
                                        <p:tgtEl>
                                          <p:spTgt spid="3"/>
                                        </p:tgtEl>
                                      </p:cBhvr>
                                    </p:animEffect>
                                    <p:set>
                                      <p:cBhvr>
                                        <p:cTn id="10"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estructura-richat-5.jpg"/>
          <p:cNvPicPr>
            <a:picLocks noChangeAspect="1" noChangeArrowheads="1"/>
          </p:cNvPicPr>
          <p:nvPr/>
        </p:nvPicPr>
        <p:blipFill>
          <a:blip r:embed="rId2" cstate="print"/>
          <a:srcRect/>
          <a:stretch>
            <a:fillRect/>
          </a:stretch>
        </p:blipFill>
        <p:spPr bwMode="auto">
          <a:xfrm>
            <a:off x="0" y="0"/>
            <a:ext cx="9208316" cy="685800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6">
                <a:shade val="45000"/>
                <a:satMod val="135000"/>
              </a:schemeClr>
              <a:prstClr val="white"/>
            </a:duotone>
            <a:lum bright="24000"/>
          </a:blip>
          <a:srcRect/>
          <a:stretch>
            <a:fillRect/>
          </a:stretch>
        </p:blipFill>
        <p:spPr bwMode="auto">
          <a:xfrm>
            <a:off x="0" y="0"/>
            <a:ext cx="9144000" cy="6877050"/>
          </a:xfrm>
          <a:prstGeom prst="rect">
            <a:avLst/>
          </a:prstGeom>
          <a:noFill/>
          <a:ln w="9525">
            <a:noFill/>
            <a:miter lim="800000"/>
            <a:headEnd/>
            <a:tailEnd/>
          </a:ln>
        </p:spPr>
      </p:pic>
      <p:pic>
        <p:nvPicPr>
          <p:cNvPr id="8194" name="Picture 2" descr="C:\Documents and Settings\Dell\Escritorio\estructura-richat-7.jpg"/>
          <p:cNvPicPr>
            <a:picLocks noChangeAspect="1" noChangeArrowheads="1"/>
          </p:cNvPicPr>
          <p:nvPr/>
        </p:nvPicPr>
        <p:blipFill>
          <a:blip r:embed="rId3" cstate="print"/>
          <a:srcRect/>
          <a:stretch>
            <a:fillRect/>
          </a:stretch>
        </p:blipFill>
        <p:spPr bwMode="auto">
          <a:xfrm>
            <a:off x="1547664" y="260648"/>
            <a:ext cx="5580112" cy="6377271"/>
          </a:xfrm>
          <a:prstGeom prst="rect">
            <a:avLst/>
          </a:prstGeom>
          <a:noFill/>
        </p:spPr>
      </p:pic>
    </p:spTree>
  </p:cSld>
  <p:clrMapOvr>
    <a:masterClrMapping/>
  </p:clrMapOvr>
  <p:transition spd="slow"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Dell\Escritorio\estructura-richat-8.jpg"/>
          <p:cNvPicPr>
            <a:picLocks noChangeAspect="1" noChangeArrowheads="1"/>
          </p:cNvPicPr>
          <p:nvPr/>
        </p:nvPicPr>
        <p:blipFill>
          <a:blip r:embed="rId2" cstate="print"/>
          <a:srcRect/>
          <a:stretch>
            <a:fillRect/>
          </a:stretch>
        </p:blipFill>
        <p:spPr bwMode="auto">
          <a:xfrm>
            <a:off x="0" y="0"/>
            <a:ext cx="9324528" cy="685800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3" descr="illusion-017"/>
          <p:cNvPicPr>
            <a:picLocks noChangeAspect="1" noChangeArrowheads="1" noCrop="1"/>
          </p:cNvPicPr>
          <p:nvPr/>
        </p:nvPicPr>
        <p:blipFill>
          <a:blip r:embed="rId2" cstate="print">
            <a:duotone>
              <a:schemeClr val="accent6">
                <a:shade val="45000"/>
                <a:satMod val="135000"/>
              </a:schemeClr>
              <a:prstClr val="white"/>
            </a:duotone>
            <a:lum bright="24000"/>
          </a:blip>
          <a:srcRect/>
          <a:stretch>
            <a:fillRect/>
          </a:stretch>
        </p:blipFill>
        <p:spPr bwMode="auto">
          <a:xfrm>
            <a:off x="0" y="0"/>
            <a:ext cx="9144000" cy="6877050"/>
          </a:xfrm>
          <a:prstGeom prst="rect">
            <a:avLst/>
          </a:prstGeom>
          <a:noFill/>
          <a:ln w="9525">
            <a:noFill/>
            <a:miter lim="800000"/>
            <a:headEnd/>
            <a:tailEnd/>
          </a:ln>
        </p:spPr>
      </p:pic>
      <p:sp>
        <p:nvSpPr>
          <p:cNvPr id="6" name="5 Rectángulo"/>
          <p:cNvSpPr/>
          <p:nvPr/>
        </p:nvSpPr>
        <p:spPr>
          <a:xfrm>
            <a:off x="1428728" y="1700808"/>
            <a:ext cx="5663140" cy="3046970"/>
          </a:xfrm>
          <a:prstGeom prst="rect">
            <a:avLst/>
          </a:prstGeom>
        </p:spPr>
        <p:txBody>
          <a:bodyPr wrap="square" lIns="91422" tIns="45711" rIns="91422" bIns="45711">
            <a:spAutoFit/>
          </a:bodyPr>
          <a:lstStyle/>
          <a:p>
            <a:pPr lvl="1" algn="ctr">
              <a:defRPr/>
            </a:pPr>
            <a:r>
              <a:rPr lang="es-ES" sz="4800" b="1" i="1" kern="10" dirty="0">
                <a:ln w="12700">
                  <a:solidFill>
                    <a:schemeClr val="tx2">
                      <a:satMod val="155000"/>
                    </a:schemeClr>
                  </a:solidFill>
                  <a:prstDash val="solid"/>
                </a:ln>
                <a:solidFill>
                  <a:schemeClr val="accent6">
                    <a:lumMod val="50000"/>
                  </a:schemeClr>
                </a:solidFill>
                <a:effectLst>
                  <a:outerShdw blurRad="41275" dist="20320" dir="1800000" algn="tl" rotWithShape="0">
                    <a:srgbClr val="000000">
                      <a:alpha val="40000"/>
                    </a:srgbClr>
                  </a:outerShdw>
                </a:effectLst>
                <a:latin typeface="Snap ITC" pitchFamily="82" charset="0"/>
                <a:cs typeface="Times New Roman"/>
              </a:rPr>
              <a:t>UN FUERTE ABRAZO QUE TENGAS </a:t>
            </a:r>
            <a:r>
              <a:rPr lang="es-ES" sz="4800" b="1" i="1" kern="10" dirty="0" smtClean="0">
                <a:ln w="12700">
                  <a:solidFill>
                    <a:schemeClr val="tx2">
                      <a:satMod val="155000"/>
                    </a:schemeClr>
                  </a:solidFill>
                  <a:prstDash val="solid"/>
                </a:ln>
                <a:solidFill>
                  <a:schemeClr val="accent6">
                    <a:lumMod val="50000"/>
                  </a:schemeClr>
                </a:solidFill>
                <a:effectLst>
                  <a:outerShdw blurRad="41275" dist="20320" dir="1800000" algn="tl" rotWithShape="0">
                    <a:srgbClr val="000000">
                      <a:alpha val="40000"/>
                    </a:srgbClr>
                  </a:outerShdw>
                </a:effectLst>
                <a:latin typeface="Snap ITC" pitchFamily="82" charset="0"/>
                <a:cs typeface="Times New Roman"/>
              </a:rPr>
              <a:t>UN BUEN </a:t>
            </a:r>
            <a:r>
              <a:rPr lang="es-ES" sz="4800" b="1" i="1" kern="10" dirty="0">
                <a:ln w="12700">
                  <a:solidFill>
                    <a:schemeClr val="tx2">
                      <a:satMod val="155000"/>
                    </a:schemeClr>
                  </a:solidFill>
                  <a:prstDash val="solid"/>
                </a:ln>
                <a:solidFill>
                  <a:schemeClr val="accent6">
                    <a:lumMod val="50000"/>
                  </a:schemeClr>
                </a:solidFill>
                <a:effectLst>
                  <a:outerShdw blurRad="41275" dist="20320" dir="1800000" algn="tl" rotWithShape="0">
                    <a:srgbClr val="000000">
                      <a:alpha val="40000"/>
                    </a:srgbClr>
                  </a:outerShdw>
                </a:effectLst>
                <a:latin typeface="Snap ITC" pitchFamily="82" charset="0"/>
                <a:cs typeface="Times New Roman"/>
              </a:rPr>
              <a:t>DIA</a:t>
            </a:r>
          </a:p>
        </p:txBody>
      </p:sp>
      <p:pic>
        <p:nvPicPr>
          <p:cNvPr id="11268" name="Image 2" descr="swirlrainbw3.gif"/>
          <p:cNvPicPr>
            <a:picLocks noChangeAspect="1"/>
          </p:cNvPicPr>
          <p:nvPr/>
        </p:nvPicPr>
        <p:blipFill>
          <a:blip r:embed="rId3" cstate="print"/>
          <a:srcRect/>
          <a:stretch>
            <a:fillRect/>
          </a:stretch>
        </p:blipFill>
        <p:spPr bwMode="auto">
          <a:xfrm rot="10800000">
            <a:off x="0" y="0"/>
            <a:ext cx="9144000" cy="69850"/>
          </a:xfrm>
          <a:prstGeom prst="rect">
            <a:avLst/>
          </a:prstGeom>
          <a:noFill/>
          <a:ln w="9525">
            <a:noFill/>
            <a:miter lim="800000"/>
            <a:headEnd/>
            <a:tailEnd/>
          </a:ln>
        </p:spPr>
      </p:pic>
      <p:pic>
        <p:nvPicPr>
          <p:cNvPr id="11269" name="Image 2" descr="swirlrainbw3.gif"/>
          <p:cNvPicPr>
            <a:picLocks noChangeAspect="1"/>
          </p:cNvPicPr>
          <p:nvPr/>
        </p:nvPicPr>
        <p:blipFill>
          <a:blip r:embed="rId3" cstate="print"/>
          <a:srcRect/>
          <a:stretch>
            <a:fillRect/>
          </a:stretch>
        </p:blipFill>
        <p:spPr bwMode="auto">
          <a:xfrm rot="10800000">
            <a:off x="0" y="6788150"/>
            <a:ext cx="9144000" cy="69850"/>
          </a:xfrm>
          <a:prstGeom prst="rect">
            <a:avLst/>
          </a:prstGeom>
          <a:noFill/>
          <a:ln w="9525">
            <a:noFill/>
            <a:miter lim="800000"/>
            <a:headEnd/>
            <a:tailEnd/>
          </a:ln>
        </p:spPr>
      </p:pic>
      <p:pic>
        <p:nvPicPr>
          <p:cNvPr id="11270" name="Image 2" descr="swirlrainbw3.gif"/>
          <p:cNvPicPr>
            <a:picLocks noChangeAspect="1"/>
          </p:cNvPicPr>
          <p:nvPr/>
        </p:nvPicPr>
        <p:blipFill>
          <a:blip r:embed="rId3"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1271" name="Image 2" descr="swirlrainbw3.gif"/>
          <p:cNvPicPr>
            <a:picLocks noChangeAspect="1"/>
          </p:cNvPicPr>
          <p:nvPr/>
        </p:nvPicPr>
        <p:blipFill>
          <a:blip r:embed="rId3"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1272" name="Picture 2" descr="CARA"/>
          <p:cNvPicPr>
            <a:picLocks noChangeAspect="1" noChangeArrowheads="1"/>
          </p:cNvPicPr>
          <p:nvPr/>
        </p:nvPicPr>
        <p:blipFill>
          <a:blip r:embed="rId4" cstate="print"/>
          <a:srcRect/>
          <a:stretch>
            <a:fillRect/>
          </a:stretch>
        </p:blipFill>
        <p:spPr bwMode="auto">
          <a:xfrm>
            <a:off x="7858125" y="5500688"/>
            <a:ext cx="1000125" cy="1052512"/>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JOSE </a:t>
            </a:r>
            <a:r>
              <a:rPr lang="es-ES" sz="32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LUIS</a:t>
            </a:r>
          </a:p>
        </p:txBody>
      </p:sp>
    </p:spTree>
  </p:cSld>
  <p:clrMapOvr>
    <a:masterClrMapping/>
  </p:clrMapOvr>
  <p:transition spd="slow" advTm="12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0"/>
                                        </p:tgtEl>
                                        <p:attrNameLst>
                                          <p:attrName>style.opacity</p:attrName>
                                        </p:attrNameLst>
                                      </p:cBhvr>
                                      <p:to>
                                        <p:strVal val="0.5"/>
                                      </p:to>
                                    </p:set>
                                    <p:animEffect filter="image" prLst="opacity: 0.5">
                                      <p:cBhvr rctx="IE">
                                        <p:cTn id="7" dur="indefinite"/>
                                        <p:tgtEl>
                                          <p:spTgt spid="10"/>
                                        </p:tgtEl>
                                      </p:cBhvr>
                                    </p:animEffect>
                                  </p:childTnLst>
                                </p:cTn>
                              </p:par>
                            </p:childTnLst>
                          </p:cTn>
                        </p:par>
                        <p:par>
                          <p:cTn id="8" fill="hold">
                            <p:stCondLst>
                              <p:cond delay="0"/>
                            </p:stCondLst>
                            <p:childTnLst>
                              <p:par>
                                <p:cTn id="9" presetID="23" presetClass="entr" presetSubtype="16" fill="hold" nodeType="after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 calcmode="lin" valueType="num">
                                      <p:cBhvr>
                                        <p:cTn id="11" dur="5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12" dur="5000" fill="hold"/>
                                        <p:tgtEl>
                                          <p:spTgt spid="6">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334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EL OJO DE AFRIC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EL OJO DE AFRICA</Template>
  <TotalTime>3</TotalTime>
  <Words>306</Words>
  <Application>Microsoft Office PowerPoint</Application>
  <PresentationFormat>Presentación en pantalla (4:3)</PresentationFormat>
  <Paragraphs>19</Paragraphs>
  <Slides>22</Slides>
  <Notes>1</Notes>
  <HiddenSlides>0</HiddenSlides>
  <MMClips>0</MMClips>
  <ScaleCrop>false</ScaleCrop>
  <HeadingPairs>
    <vt:vector size="4" baseType="variant">
      <vt:variant>
        <vt:lpstr>Tema</vt:lpstr>
      </vt:variant>
      <vt:variant>
        <vt:i4>2</vt:i4>
      </vt:variant>
      <vt:variant>
        <vt:lpstr>Títulos de diapositiva</vt:lpstr>
      </vt:variant>
      <vt:variant>
        <vt:i4>22</vt:i4>
      </vt:variant>
    </vt:vector>
  </HeadingPairs>
  <TitlesOfParts>
    <vt:vector size="24" baseType="lpstr">
      <vt:lpstr>EL OJO DE AFRICA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2015-06-18T16:15:44Z</dcterms:created>
  <dcterms:modified xsi:type="dcterms:W3CDTF">2015-06-18T16:18:52Z</dcterms:modified>
</cp:coreProperties>
</file>