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323" r:id="rId3"/>
    <p:sldId id="344" r:id="rId4"/>
    <p:sldId id="337" r:id="rId5"/>
    <p:sldId id="335" r:id="rId6"/>
    <p:sldId id="361" r:id="rId7"/>
    <p:sldId id="334" r:id="rId8"/>
    <p:sldId id="336" r:id="rId9"/>
    <p:sldId id="339" r:id="rId10"/>
    <p:sldId id="358" r:id="rId11"/>
    <p:sldId id="324" r:id="rId12"/>
    <p:sldId id="321" r:id="rId13"/>
    <p:sldId id="322" r:id="rId14"/>
    <p:sldId id="342" r:id="rId15"/>
    <p:sldId id="320" r:id="rId16"/>
    <p:sldId id="329" r:id="rId17"/>
    <p:sldId id="312" r:id="rId18"/>
    <p:sldId id="341" r:id="rId19"/>
    <p:sldId id="276" r:id="rId20"/>
    <p:sldId id="332" r:id="rId21"/>
    <p:sldId id="349" r:id="rId22"/>
    <p:sldId id="343" r:id="rId23"/>
    <p:sldId id="340" r:id="rId24"/>
    <p:sldId id="333" r:id="rId25"/>
    <p:sldId id="314" r:id="rId26"/>
    <p:sldId id="350" r:id="rId27"/>
    <p:sldId id="301" r:id="rId28"/>
    <p:sldId id="317" r:id="rId29"/>
    <p:sldId id="319" r:id="rId30"/>
    <p:sldId id="346" r:id="rId31"/>
    <p:sldId id="352" r:id="rId32"/>
    <p:sldId id="338" r:id="rId33"/>
    <p:sldId id="347" r:id="rId34"/>
    <p:sldId id="348" r:id="rId35"/>
    <p:sldId id="295" r:id="rId36"/>
    <p:sldId id="313" r:id="rId37"/>
    <p:sldId id="316" r:id="rId38"/>
    <p:sldId id="353" r:id="rId39"/>
    <p:sldId id="364" r:id="rId40"/>
    <p:sldId id="354" r:id="rId41"/>
    <p:sldId id="355" r:id="rId42"/>
    <p:sldId id="356" r:id="rId43"/>
    <p:sldId id="357" r:id="rId44"/>
    <p:sldId id="345" r:id="rId45"/>
    <p:sldId id="360" r:id="rId46"/>
    <p:sldId id="362" r:id="rId47"/>
    <p:sldId id="359" r:id="rId48"/>
    <p:sldId id="315" r:id="rId49"/>
    <p:sldId id="363" r:id="rId50"/>
    <p:sldId id="327" r:id="rId51"/>
    <p:sldId id="351" r:id="rId52"/>
  </p:sldIdLst>
  <p:sldSz cx="1044098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1nhrUztB55zeKDhfMWTFA==" hashData="gANk3lr/b5idacwIAbmFi1qQc4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99"/>
    <a:srgbClr val="FF33CC"/>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029" autoAdjust="0"/>
    <p:restoredTop sz="94698" autoAdjust="0"/>
  </p:normalViewPr>
  <p:slideViewPr>
    <p:cSldViewPr>
      <p:cViewPr>
        <p:scale>
          <a:sx n="50" d="100"/>
          <a:sy n="50" d="100"/>
        </p:scale>
        <p:origin x="-1362" y="-558"/>
      </p:cViewPr>
      <p:guideLst>
        <p:guide orient="horz" pos="2160"/>
        <p:guide pos="3289"/>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2CD5F-77BD-459A-957E-F7A28C91FECD}" type="datetimeFigureOut">
              <a:rPr lang="es-ES" smtClean="0"/>
              <a:pPr/>
              <a:t>17/05/2020</a:t>
            </a:fld>
            <a:endParaRPr lang="es-ES"/>
          </a:p>
        </p:txBody>
      </p:sp>
      <p:sp>
        <p:nvSpPr>
          <p:cNvPr id="4" name="3 Marcador de imagen de diapositiva"/>
          <p:cNvSpPr>
            <a:spLocks noGrp="1" noRot="1" noChangeAspect="1"/>
          </p:cNvSpPr>
          <p:nvPr>
            <p:ph type="sldImg" idx="2"/>
          </p:nvPr>
        </p:nvSpPr>
        <p:spPr>
          <a:xfrm>
            <a:off x="819150" y="685800"/>
            <a:ext cx="52197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770521-F24F-4428-A485-466EAC5CB7CE}" type="slidenum">
              <a:rPr lang="es-ES" smtClean="0"/>
              <a:pPr/>
              <a:t>‹Nº›</a:t>
            </a:fld>
            <a:endParaRPr lang="es-ES"/>
          </a:p>
        </p:txBody>
      </p:sp>
    </p:spTree>
    <p:extLst>
      <p:ext uri="{BB962C8B-B14F-4D97-AF65-F5344CB8AC3E}">
        <p14:creationId xmlns:p14="http://schemas.microsoft.com/office/powerpoint/2010/main" val="629172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19150" y="685800"/>
            <a:ext cx="52197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26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19150" y="685800"/>
            <a:ext cx="52197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2770521-F24F-4428-A485-466EAC5CB7CE}" type="slidenum">
              <a:rPr lang="es-ES" smtClean="0"/>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2130426"/>
            <a:ext cx="887484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886200"/>
            <a:ext cx="7308692"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4766" y="4406901"/>
            <a:ext cx="887484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4766" y="2906713"/>
            <a:ext cx="887484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2050" y="1600201"/>
            <a:ext cx="461143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07502" y="1600201"/>
            <a:ext cx="461143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2049" y="1535113"/>
            <a:ext cx="46132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2049" y="2174875"/>
            <a:ext cx="46132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03877" y="1535113"/>
            <a:ext cx="46150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03877" y="2174875"/>
            <a:ext cx="46150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2050" y="273050"/>
            <a:ext cx="34350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82136" y="273051"/>
            <a:ext cx="583680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2050" y="1435101"/>
            <a:ext cx="34350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46507" y="4800600"/>
            <a:ext cx="626459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46507" y="612775"/>
            <a:ext cx="626459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46507" y="5367338"/>
            <a:ext cx="626459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69716" y="274639"/>
            <a:ext cx="234922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2050" y="274639"/>
            <a:ext cx="68736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8A5E302-C713-4E49-B02A-6006F3CF3A91}" type="slidenum">
              <a:rPr lang="es-ES" smtClean="0"/>
              <a:pPr/>
              <a:t>‹Nº›</a:t>
            </a:fld>
            <a:endParaRPr lang="es-ES"/>
          </a:p>
        </p:txBody>
      </p:sp>
    </p:spTree>
  </p:cSld>
  <p:clrMapOvr>
    <a:masterClrMapping/>
  </p:clrMapOvr>
  <p:transition spd="med" advTm="6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2130428"/>
            <a:ext cx="887484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886200"/>
            <a:ext cx="730869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85341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2050" y="274638"/>
            <a:ext cx="9396889"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2050" y="1600201"/>
            <a:ext cx="9396889"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2049" y="6356351"/>
            <a:ext cx="243623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1C3EBD-8D6F-4D31-A840-631575897BB5}" type="datetimeFigureOut">
              <a:rPr lang="es-ES" smtClean="0"/>
              <a:pPr/>
              <a:t>17/05/2020</a:t>
            </a:fld>
            <a:endParaRPr lang="es-ES"/>
          </a:p>
        </p:txBody>
      </p:sp>
      <p:sp>
        <p:nvSpPr>
          <p:cNvPr id="5" name="4 Marcador de pie de página"/>
          <p:cNvSpPr>
            <a:spLocks noGrp="1"/>
          </p:cNvSpPr>
          <p:nvPr>
            <p:ph type="ftr" sz="quarter" idx="3"/>
          </p:nvPr>
        </p:nvSpPr>
        <p:spPr>
          <a:xfrm>
            <a:off x="3567338" y="6356351"/>
            <a:ext cx="330631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82708" y="6356351"/>
            <a:ext cx="243623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5E302-C713-4E49-B02A-6006F3CF3A9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2049" y="6245225"/>
            <a:ext cx="24362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gif"/><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13.gif"/></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gif"/><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gif"/><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40.gif"/><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png"/></Relationships>
</file>

<file path=ppt/slides/_rels/slide4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6.jpeg"/><Relationship Id="rId4" Type="http://schemas.openxmlformats.org/officeDocument/2006/relationships/image" Target="../media/image2.gif"/></Relationships>
</file>

<file path=ppt/slides/_rels/slide50.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283" y="-22448"/>
            <a:ext cx="10664990"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262" y="3389264"/>
            <a:ext cx="6858000" cy="7947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72250" y="3389264"/>
            <a:ext cx="6858000" cy="7947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44098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440988" cy="74688"/>
          </a:xfrm>
          <a:prstGeom prst="rect">
            <a:avLst/>
          </a:prstGeom>
          <a:noFill/>
          <a:ln w="9525">
            <a:noFill/>
            <a:miter lim="800000"/>
            <a:headEnd/>
            <a:tailEnd/>
          </a:ln>
        </p:spPr>
      </p:pic>
      <p:sp>
        <p:nvSpPr>
          <p:cNvPr id="155665" name="Rectangle 17"/>
          <p:cNvSpPr>
            <a:spLocks noChangeArrowheads="1"/>
          </p:cNvSpPr>
          <p:nvPr/>
        </p:nvSpPr>
        <p:spPr bwMode="auto">
          <a:xfrm>
            <a:off x="407826" y="5857909"/>
            <a:ext cx="12544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7822" y="5715019"/>
            <a:ext cx="735178" cy="766986"/>
          </a:xfrm>
          <a:prstGeom prst="rect">
            <a:avLst/>
          </a:prstGeom>
          <a:noFill/>
          <a:ln w="38100">
            <a:solidFill>
              <a:srgbClr val="1CDEF8"/>
            </a:solidFill>
            <a:miter lim="800000"/>
            <a:headEnd/>
            <a:tailEnd/>
          </a:ln>
        </p:spPr>
      </p:pic>
      <p:sp>
        <p:nvSpPr>
          <p:cNvPr id="19" name="18 Rectángulo"/>
          <p:cNvSpPr/>
          <p:nvPr/>
        </p:nvSpPr>
        <p:spPr>
          <a:xfrm>
            <a:off x="2261253" y="4572026"/>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33710" y="1009650"/>
            <a:ext cx="7512136"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misterio que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desafía </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 la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genética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biLevel thresh="50000"/>
            <a:extLst>
              <a:ext uri="{28A0092B-C50C-407E-A947-70E740481C1C}">
                <a14:useLocalDpi xmlns:a14="http://schemas.microsoft.com/office/drawing/2010/main"/>
              </a:ext>
            </a:extLst>
          </a:blip>
          <a:srcRect/>
          <a:stretch>
            <a:fillRect/>
          </a:stretch>
        </p:blipFill>
        <p:spPr bwMode="auto">
          <a:xfrm>
            <a:off x="1447950" y="5611366"/>
            <a:ext cx="2293769" cy="934064"/>
          </a:xfrm>
          <a:prstGeom prst="rect">
            <a:avLst/>
          </a:prstGeom>
          <a:noFill/>
        </p:spPr>
      </p:pic>
      <p:sp>
        <p:nvSpPr>
          <p:cNvPr id="13" name="12 Rectángulo"/>
          <p:cNvSpPr/>
          <p:nvPr/>
        </p:nvSpPr>
        <p:spPr>
          <a:xfrm>
            <a:off x="-5220493" y="-642966"/>
            <a:ext cx="5220495"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244712" y="285750"/>
            <a:ext cx="1170986" cy="723900"/>
          </a:xfrm>
          <a:prstGeom prst="rect">
            <a:avLst/>
          </a:prstGeom>
          <a:noFill/>
          <a:ln w="9525">
            <a:noFill/>
            <a:round/>
            <a:headEnd/>
            <a:tailEnd/>
          </a:ln>
        </p:spPr>
      </p:pic>
    </p:spTree>
    <p:extLst>
      <p:ext uri="{BB962C8B-B14F-4D97-AF65-F5344CB8AC3E}">
        <p14:creationId xmlns:p14="http://schemas.microsoft.com/office/powerpoint/2010/main" val="3279978654"/>
      </p:ext>
    </p:extLst>
  </p:cSld>
  <p:clrMapOvr>
    <a:masterClrMapping/>
  </p:clrMapOvr>
  <mc:AlternateContent xmlns:mc="http://schemas.openxmlformats.org/markup-compatibility/2006">
    <mc:Choice xmlns:p14="http://schemas.microsoft.com/office/powerpoint/2010/main" Requires="p14">
      <p:transition spd="slow" p14:dur="3000" advTm="14000">
        <p14:shred/>
        <p:sndAc>
          <p:stSnd loop="1">
            <p:snd r:embed="rId2" name="isreal kamamawiwo - 50 first dates - somewhere over the rainbow.wav"/>
          </p:stSnd>
        </p:sndAc>
      </p:transition>
    </mc:Choice>
    <mc:Fallback>
      <p:transition spd="slow" advTm="14000">
        <p:fade/>
        <p:sndAc>
          <p:stSnd loop="1">
            <p:snd r:embed="rId2" name="isreal kamamawiwo - 50 first dates - somewhere over the rainbow.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Ecuavi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76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1330699"/>
      </p:ext>
    </p:extLst>
  </p:cSld>
  <p:clrMapOvr>
    <a:masterClrMapping/>
  </p:clrMapOvr>
  <p:transition spd="med" advTm="6000">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upload.wikimedia.org/wikipedia/commons/thumb/8/83/Coat_of_arms_of_the_Solomon_Islands.svg/800px-Coat_of_arms_of_the_Solomon_Island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8764" y="74851"/>
            <a:ext cx="5628034" cy="677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00734"/>
      </p:ext>
    </p:extLst>
  </p:cSld>
  <p:clrMapOvr>
    <a:masterClrMapping/>
  </p:clrMapOvr>
  <p:transition spd="med" advTm="6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upload.wikimedia.org/wikipedia/commons/2/24/Solomon_Is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5076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440156"/>
      </p:ext>
    </p:extLst>
  </p:cSld>
  <p:clrMapOvr>
    <a:masterClrMapping/>
  </p:clrMapOvr>
  <p:transition spd="med" advTm="5000">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Fotos islas salom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649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05814"/>
      </p:ext>
    </p:extLst>
  </p:cSld>
  <p:clrMapOvr>
    <a:masterClrMapping/>
  </p:clrMapOvr>
  <p:transition spd="med" advTm="5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slas Salomón, Melanesia, Oceanía | Playas hermosas, El salv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7423"/>
            <a:ext cx="10440988" cy="727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794526"/>
      </p:ext>
    </p:extLst>
  </p:cSld>
  <p:clrMapOvr>
    <a:masterClrMapping/>
  </p:clrMapOvr>
  <p:transition spd="med" advTm="5000">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upload.wikimedia.org/wikipedia/commons/thumb/7/77/Tamboko_Main_St.jpg/1024px-Tamboko_Main_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06" y="-57150"/>
            <a:ext cx="11704638" cy="6915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028764"/>
      </p:ext>
    </p:extLst>
  </p:cSld>
  <p:clrMapOvr>
    <a:masterClrMapping/>
  </p:clrMapOvr>
  <p:transition spd="med" advTm="5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slas Salom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511"/>
            <a:ext cx="10440988" cy="6960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5078"/>
      </p:ext>
    </p:extLst>
  </p:cSld>
  <p:clrMapOvr>
    <a:masterClrMapping/>
  </p:clrMapOvr>
  <p:transition spd="med" advTm="5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blip>
          <a:srcRect/>
          <a:stretch>
            <a:fillRect/>
          </a:stretch>
        </p:blipFill>
        <p:spPr bwMode="auto">
          <a:xfrm>
            <a:off x="0" y="0"/>
            <a:ext cx="10440988" cy="6877050"/>
          </a:xfrm>
          <a:prstGeom prst="rect">
            <a:avLst/>
          </a:prstGeom>
          <a:noFill/>
        </p:spPr>
      </p:pic>
      <p:pic>
        <p:nvPicPr>
          <p:cNvPr id="41986" name="Picture 2" descr="EL MISTERIO DE LOS NEGROS RUBIOS | TOP X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7332" y="548680"/>
            <a:ext cx="7704856" cy="5771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535818"/>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05965" y="1465127"/>
            <a:ext cx="829053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C00000"/>
                </a:solidFill>
                <a:latin typeface="Microsoft Sans Serif" pitchFamily="34" charset="0"/>
                <a:cs typeface="Microsoft Sans Serif" pitchFamily="34" charset="0"/>
              </a:rPr>
              <a:t>En las islas Salomón, en el Pacífico Sur, habitan los melanesios. Niños, jóvenes y adultos con un aspecto que asombra y desvela por igual. Todos sus habitantes tienen piel negra. Comparativamente, la piel más oscura que existe fuera de los países africanos. Pero de ellos, un 10% presenta una exótica cabellera rubia que contrasta y sorprende a propios y ajenos.</a:t>
            </a:r>
            <a:endParaRPr lang="es-ES" altLang="es-ES" b="1" i="1" dirty="0">
              <a:solidFill>
                <a:srgbClr val="C0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372666593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Nuestra Adopción, un embarazo diferente: NEGROS RUBIOS DE ISLA SALOMON"/>
          <p:cNvPicPr>
            <a:picLocks noChangeAspect="1" noChangeArrowheads="1"/>
          </p:cNvPicPr>
          <p:nvPr/>
        </p:nvPicPr>
        <p:blipFill rotWithShape="1">
          <a:blip r:embed="rId2">
            <a:extLst>
              <a:ext uri="{28A0092B-C50C-407E-A947-70E740481C1C}">
                <a14:useLocalDpi xmlns:a14="http://schemas.microsoft.com/office/drawing/2010/main" val="0"/>
              </a:ext>
            </a:extLst>
          </a:blip>
          <a:srcRect l="5840" t="3799" r="3357" b="4036"/>
          <a:stretch/>
        </p:blipFill>
        <p:spPr bwMode="auto">
          <a:xfrm>
            <a:off x="19843" y="0"/>
            <a:ext cx="10627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9365809"/>
      </p:ext>
    </p:extLst>
  </p:cSld>
  <p:clrMapOvr>
    <a:masterClrMapping/>
  </p:clrMapOvr>
  <p:transition spd="med" advTm="6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d Cross tackles ongoing needs in Solomon Islands - IFR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 y="-25896"/>
            <a:ext cx="11224246" cy="6883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106325"/>
      </p:ext>
    </p:extLst>
  </p:cSld>
  <p:clrMapOvr>
    <a:masterClrMapping/>
  </p:clrMapOvr>
  <p:transition spd="med" advTm="6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slas Solom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6" y="-999047"/>
            <a:ext cx="10552114" cy="7914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348974"/>
      </p:ext>
    </p:extLst>
  </p:cSld>
  <p:clrMapOvr>
    <a:masterClrMapping/>
  </p:clrMapOvr>
  <p:transition spd="med" advTm="600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Los pelirubios de las Islas Salomón – LV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 y="-7590"/>
            <a:ext cx="10442848" cy="6893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391352"/>
      </p:ext>
    </p:extLst>
  </p:cSld>
  <p:clrMapOvr>
    <a:masterClrMapping/>
  </p:clrMapOvr>
  <p:transition spd="med" advTm="6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59706" y="1040707"/>
            <a:ext cx="7243282"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j-lt"/>
              </a:rPr>
              <a:t>La teoría, que en un principio se difundió y luego se transformó en vox pópuli, dictaba que esa peculiar cabellera se explicaba a partir de la colonización de las islas Salomón, cuando los comerciantes europeos tuvieron relaciones sexuales con las indígenas locales. Ese intercambio, se creía, había generado la combinación posterior. Otra teoría que manejaban los nativos decía que el rubio del 10% de ellos se correspondía a una dieta especial, rica en pescado, y a la exposición a los potentes rayos solares de la zona. En 2012 un grupo de científicos de la Universidad de Bristol, Reino Unido, y de la Escuela de Medicina de la Universidad de Stanford, Estados Unidos, se trasladó a la isla para analizar en detenimiento el fenómeno.</a:t>
            </a: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396899908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6" descr="La bella población de las Islas Salomón te encandilar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38"/>
            <a:ext cx="10440988" cy="696065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04" y="-11039"/>
            <a:ext cx="10443592" cy="696065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dio marco"/>
          <p:cNvSpPr/>
          <p:nvPr/>
        </p:nvSpPr>
        <p:spPr>
          <a:xfrm rot="2667547">
            <a:off x="3880357" y="627065"/>
            <a:ext cx="2621123" cy="2370137"/>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1" y="0"/>
            <a:ext cx="5138924"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4189538" y="3631170"/>
            <a:ext cx="2290538" cy="2832241"/>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5138925" y="0"/>
            <a:ext cx="5302064"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5220494" y="3429000"/>
            <a:ext cx="5220494"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1" y="3429000"/>
            <a:ext cx="5138924"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2403984" y="2096745"/>
            <a:ext cx="2298298" cy="2706318"/>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897863" y="2056975"/>
            <a:ext cx="2154238" cy="2503300"/>
          </a:xfrm>
          <a:prstGeom prst="halfFrame">
            <a:avLst>
              <a:gd name="adj1" fmla="val 20091"/>
              <a:gd name="adj2" fmla="val 19626"/>
            </a:avLst>
          </a:prstGeom>
          <a:solidFill>
            <a:srgbClr val="00CC9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Tree>
  </p:cSld>
  <p:clrMapOvr>
    <a:masterClrMapping/>
  </p:clrMapOvr>
  <p:transition spd="med" advTm="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4"/>
                                        </p:tgtEl>
                                        <p:attrNameLst>
                                          <p:attrName>ppt_x</p:attrName>
                                        </p:attrNameLst>
                                      </p:cBhvr>
                                      <p:tavLst>
                                        <p:tav tm="0">
                                          <p:val>
                                            <p:strVal val="ppt_x"/>
                                          </p:val>
                                        </p:tav>
                                        <p:tav tm="100000">
                                          <p:val>
                                            <p:strVal val="ppt_x-ppt_w/2"/>
                                          </p:val>
                                        </p:tav>
                                      </p:tavLst>
                                    </p:anim>
                                    <p:anim calcmode="lin" valueType="num">
                                      <p:cBhvr>
                                        <p:cTn id="7" dur="5000"/>
                                        <p:tgtEl>
                                          <p:spTgt spid="24"/>
                                        </p:tgtEl>
                                        <p:attrNameLst>
                                          <p:attrName>ppt_y</p:attrName>
                                        </p:attrNameLst>
                                      </p:cBhvr>
                                      <p:tavLst>
                                        <p:tav tm="0">
                                          <p:val>
                                            <p:strVal val="ppt_y"/>
                                          </p:val>
                                        </p:tav>
                                        <p:tav tm="100000">
                                          <p:val>
                                            <p:strVal val="ppt_y"/>
                                          </p:val>
                                        </p:tav>
                                      </p:tavLst>
                                    </p:anim>
                                    <p:anim calcmode="lin" valueType="num">
                                      <p:cBhvr>
                                        <p:cTn id="8" dur="5000"/>
                                        <p:tgtEl>
                                          <p:spTgt spid="24"/>
                                        </p:tgtEl>
                                        <p:attrNameLst>
                                          <p:attrName>ppt_w</p:attrName>
                                        </p:attrNameLst>
                                      </p:cBhvr>
                                      <p:tavLst>
                                        <p:tav tm="0">
                                          <p:val>
                                            <p:strVal val="ppt_w"/>
                                          </p:val>
                                        </p:tav>
                                        <p:tav tm="100000">
                                          <p:val>
                                            <p:fltVal val="0"/>
                                          </p:val>
                                        </p:tav>
                                      </p:tavLst>
                                    </p:anim>
                                    <p:anim calcmode="lin" valueType="num">
                                      <p:cBhvr>
                                        <p:cTn id="9" dur="5000"/>
                                        <p:tgtEl>
                                          <p:spTgt spid="24"/>
                                        </p:tgtEl>
                                        <p:attrNameLst>
                                          <p:attrName>ppt_h</p:attrName>
                                        </p:attrNameLst>
                                      </p:cBhvr>
                                      <p:tavLst>
                                        <p:tav tm="0">
                                          <p:val>
                                            <p:strVal val="ppt_h"/>
                                          </p:val>
                                        </p:tav>
                                        <p:tav tm="100000">
                                          <p:val>
                                            <p:strVal val="ppt_h"/>
                                          </p:val>
                                        </p:tav>
                                      </p:tavLst>
                                    </p:anim>
                                    <p:set>
                                      <p:cBhvr>
                                        <p:cTn id="10" dur="1" fill="hold">
                                          <p:stCondLst>
                                            <p:cond delay="4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5000"/>
                                        <p:tgtEl>
                                          <p:spTgt spid="21"/>
                                        </p:tgtEl>
                                        <p:attrNameLst>
                                          <p:attrName>ppt_x</p:attrName>
                                        </p:attrNameLst>
                                      </p:cBhvr>
                                      <p:tavLst>
                                        <p:tav tm="0">
                                          <p:val>
                                            <p:strVal val="ppt_x"/>
                                          </p:val>
                                        </p:tav>
                                        <p:tav tm="100000">
                                          <p:val>
                                            <p:strVal val="ppt_x+ppt_w/2"/>
                                          </p:val>
                                        </p:tav>
                                      </p:tavLst>
                                    </p:anim>
                                    <p:anim calcmode="lin" valueType="num">
                                      <p:cBhvr>
                                        <p:cTn id="21" dur="5000"/>
                                        <p:tgtEl>
                                          <p:spTgt spid="21"/>
                                        </p:tgtEl>
                                        <p:attrNameLst>
                                          <p:attrName>ppt_y</p:attrName>
                                        </p:attrNameLst>
                                      </p:cBhvr>
                                      <p:tavLst>
                                        <p:tav tm="0">
                                          <p:val>
                                            <p:strVal val="ppt_y"/>
                                          </p:val>
                                        </p:tav>
                                        <p:tav tm="100000">
                                          <p:val>
                                            <p:strVal val="ppt_y"/>
                                          </p:val>
                                        </p:tav>
                                      </p:tavLst>
                                    </p:anim>
                                    <p:anim calcmode="lin" valueType="num">
                                      <p:cBhvr>
                                        <p:cTn id="22" dur="5000"/>
                                        <p:tgtEl>
                                          <p:spTgt spid="21"/>
                                        </p:tgtEl>
                                        <p:attrNameLst>
                                          <p:attrName>ppt_w</p:attrName>
                                        </p:attrNameLst>
                                      </p:cBhvr>
                                      <p:tavLst>
                                        <p:tav tm="0">
                                          <p:val>
                                            <p:strVal val="ppt_w"/>
                                          </p:val>
                                        </p:tav>
                                        <p:tav tm="100000">
                                          <p:val>
                                            <p:fltVal val="0"/>
                                          </p:val>
                                        </p:tav>
                                      </p:tavLst>
                                    </p:anim>
                                    <p:anim calcmode="lin" valueType="num">
                                      <p:cBhvr>
                                        <p:cTn id="23" dur="5000"/>
                                        <p:tgtEl>
                                          <p:spTgt spid="21"/>
                                        </p:tgtEl>
                                        <p:attrNameLst>
                                          <p:attrName>ppt_h</p:attrName>
                                        </p:attrNameLst>
                                      </p:cBhvr>
                                      <p:tavLst>
                                        <p:tav tm="0">
                                          <p:val>
                                            <p:strVal val="ppt_h"/>
                                          </p:val>
                                        </p:tav>
                                        <p:tav tm="100000">
                                          <p:val>
                                            <p:strVal val="ppt_h"/>
                                          </p:val>
                                        </p:tav>
                                      </p:tavLst>
                                    </p:anim>
                                    <p:set>
                                      <p:cBhvr>
                                        <p:cTn id="24" dur="1" fill="hold">
                                          <p:stCondLst>
                                            <p:cond delay="4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5000"/>
                                        <p:tgtEl>
                                          <p:spTgt spid="23"/>
                                        </p:tgtEl>
                                        <p:attrNameLst>
                                          <p:attrName>ppt_x</p:attrName>
                                        </p:attrNameLst>
                                      </p:cBhvr>
                                      <p:tavLst>
                                        <p:tav tm="0">
                                          <p:val>
                                            <p:strVal val="ppt_x"/>
                                          </p:val>
                                        </p:tav>
                                        <p:tav tm="100000">
                                          <p:val>
                                            <p:strVal val="ppt_x"/>
                                          </p:val>
                                        </p:tav>
                                      </p:tavLst>
                                    </p:anim>
                                    <p:anim calcmode="lin" valueType="num">
                                      <p:cBhvr>
                                        <p:cTn id="27" dur="5000"/>
                                        <p:tgtEl>
                                          <p:spTgt spid="23"/>
                                        </p:tgtEl>
                                        <p:attrNameLst>
                                          <p:attrName>ppt_y</p:attrName>
                                        </p:attrNameLst>
                                      </p:cBhvr>
                                      <p:tavLst>
                                        <p:tav tm="0">
                                          <p:val>
                                            <p:strVal val="ppt_y"/>
                                          </p:val>
                                        </p:tav>
                                        <p:tav tm="100000">
                                          <p:val>
                                            <p:strVal val="ppt_y+ppt_h/2"/>
                                          </p:val>
                                        </p:tav>
                                      </p:tavLst>
                                    </p:anim>
                                    <p:anim calcmode="lin" valueType="num">
                                      <p:cBhvr>
                                        <p:cTn id="28" dur="5000"/>
                                        <p:tgtEl>
                                          <p:spTgt spid="23"/>
                                        </p:tgtEl>
                                        <p:attrNameLst>
                                          <p:attrName>ppt_w</p:attrName>
                                        </p:attrNameLst>
                                      </p:cBhvr>
                                      <p:tavLst>
                                        <p:tav tm="0">
                                          <p:val>
                                            <p:strVal val="ppt_w"/>
                                          </p:val>
                                        </p:tav>
                                        <p:tav tm="100000">
                                          <p:val>
                                            <p:strVal val="ppt_w"/>
                                          </p:val>
                                        </p:tav>
                                      </p:tavLst>
                                    </p:anim>
                                    <p:anim calcmode="lin" valueType="num">
                                      <p:cBhvr>
                                        <p:cTn id="29" dur="5000"/>
                                        <p:tgtEl>
                                          <p:spTgt spid="23"/>
                                        </p:tgtEl>
                                        <p:attrNameLst>
                                          <p:attrName>ppt_h</p:attrName>
                                        </p:attrNameLst>
                                      </p:cBhvr>
                                      <p:tavLst>
                                        <p:tav tm="0">
                                          <p:val>
                                            <p:strVal val="ppt_h"/>
                                          </p:val>
                                        </p:tav>
                                        <p:tav tm="100000">
                                          <p:val>
                                            <p:fltVal val="0"/>
                                          </p:val>
                                        </p:tav>
                                      </p:tavLst>
                                    </p:anim>
                                    <p:set>
                                      <p:cBhvr>
                                        <p:cTn id="30" dur="1" fill="hold">
                                          <p:stCondLst>
                                            <p:cond delay="4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5000"/>
                                        <p:tgtEl>
                                          <p:spTgt spid="25"/>
                                        </p:tgtEl>
                                        <p:attrNameLst>
                                          <p:attrName>ppt_x</p:attrName>
                                        </p:attrNameLst>
                                      </p:cBhvr>
                                      <p:tavLst>
                                        <p:tav tm="0">
                                          <p:val>
                                            <p:strVal val="ppt_x"/>
                                          </p:val>
                                        </p:tav>
                                        <p:tav tm="100000">
                                          <p:val>
                                            <p:strVal val="ppt_x"/>
                                          </p:val>
                                        </p:tav>
                                      </p:tavLst>
                                    </p:anim>
                                    <p:anim calcmode="lin" valueType="num">
                                      <p:cBhvr>
                                        <p:cTn id="33" dur="5000"/>
                                        <p:tgtEl>
                                          <p:spTgt spid="25"/>
                                        </p:tgtEl>
                                        <p:attrNameLst>
                                          <p:attrName>ppt_y</p:attrName>
                                        </p:attrNameLst>
                                      </p:cBhvr>
                                      <p:tavLst>
                                        <p:tav tm="0">
                                          <p:val>
                                            <p:strVal val="ppt_y"/>
                                          </p:val>
                                        </p:tav>
                                        <p:tav tm="100000">
                                          <p:val>
                                            <p:strVal val="ppt_y-ppt_h/2"/>
                                          </p:val>
                                        </p:tav>
                                      </p:tavLst>
                                    </p:anim>
                                    <p:anim calcmode="lin" valueType="num">
                                      <p:cBhvr>
                                        <p:cTn id="34" dur="5000"/>
                                        <p:tgtEl>
                                          <p:spTgt spid="25"/>
                                        </p:tgtEl>
                                        <p:attrNameLst>
                                          <p:attrName>ppt_w</p:attrName>
                                        </p:attrNameLst>
                                      </p:cBhvr>
                                      <p:tavLst>
                                        <p:tav tm="0">
                                          <p:val>
                                            <p:strVal val="ppt_w"/>
                                          </p:val>
                                        </p:tav>
                                        <p:tav tm="100000">
                                          <p:val>
                                            <p:strVal val="ppt_w"/>
                                          </p:val>
                                        </p:tav>
                                      </p:tavLst>
                                    </p:anim>
                                    <p:anim calcmode="lin" valueType="num">
                                      <p:cBhvr>
                                        <p:cTn id="35" dur="5000"/>
                                        <p:tgtEl>
                                          <p:spTgt spid="25"/>
                                        </p:tgtEl>
                                        <p:attrNameLst>
                                          <p:attrName>ppt_h</p:attrName>
                                        </p:attrNameLst>
                                      </p:cBhvr>
                                      <p:tavLst>
                                        <p:tav tm="0">
                                          <p:val>
                                            <p:strVal val="ppt_h"/>
                                          </p:val>
                                        </p:tav>
                                        <p:tav tm="100000">
                                          <p:val>
                                            <p:fltVal val="0"/>
                                          </p:val>
                                        </p:tav>
                                      </p:tavLst>
                                    </p:anim>
                                    <p:set>
                                      <p:cBhvr>
                                        <p:cTn id="36" dur="1" fill="hold">
                                          <p:stCondLst>
                                            <p:cond delay="4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1"/>
                                        </p:tgtEl>
                                        <p:attrNameLst>
                                          <p:attrName>ppt_x</p:attrName>
                                        </p:attrNameLst>
                                      </p:cBhvr>
                                      <p:tavLst>
                                        <p:tav tm="0">
                                          <p:val>
                                            <p:strVal val="ppt_x"/>
                                          </p:val>
                                        </p:tav>
                                        <p:tav tm="100000">
                                          <p:val>
                                            <p:strVal val="ppt_x+ppt_w/2"/>
                                          </p:val>
                                        </p:tav>
                                      </p:tavLst>
                                    </p:anim>
                                    <p:anim calcmode="lin" valueType="num">
                                      <p:cBhvr>
                                        <p:cTn id="39" dur="5000"/>
                                        <p:tgtEl>
                                          <p:spTgt spid="11"/>
                                        </p:tgtEl>
                                        <p:attrNameLst>
                                          <p:attrName>ppt_y</p:attrName>
                                        </p:attrNameLst>
                                      </p:cBhvr>
                                      <p:tavLst>
                                        <p:tav tm="0">
                                          <p:val>
                                            <p:strVal val="ppt_y"/>
                                          </p:val>
                                        </p:tav>
                                        <p:tav tm="100000">
                                          <p:val>
                                            <p:strVal val="ppt_y"/>
                                          </p:val>
                                        </p:tav>
                                      </p:tavLst>
                                    </p:anim>
                                    <p:anim calcmode="lin" valueType="num">
                                      <p:cBhvr>
                                        <p:cTn id="40" dur="5000"/>
                                        <p:tgtEl>
                                          <p:spTgt spid="11"/>
                                        </p:tgtEl>
                                        <p:attrNameLst>
                                          <p:attrName>ppt_w</p:attrName>
                                        </p:attrNameLst>
                                      </p:cBhvr>
                                      <p:tavLst>
                                        <p:tav tm="0">
                                          <p:val>
                                            <p:strVal val="ppt_w"/>
                                          </p:val>
                                        </p:tav>
                                        <p:tav tm="100000">
                                          <p:val>
                                            <p:fltVal val="0"/>
                                          </p:val>
                                        </p:tav>
                                      </p:tavLst>
                                    </p:anim>
                                    <p:anim calcmode="lin" valueType="num">
                                      <p:cBhvr>
                                        <p:cTn id="41" dur="5000"/>
                                        <p:tgtEl>
                                          <p:spTgt spid="11"/>
                                        </p:tgtEl>
                                        <p:attrNameLst>
                                          <p:attrName>ppt_h</p:attrName>
                                        </p:attrNameLst>
                                      </p:cBhvr>
                                      <p:tavLst>
                                        <p:tav tm="0">
                                          <p:val>
                                            <p:strVal val="ppt_h"/>
                                          </p:val>
                                        </p:tav>
                                        <p:tav tm="100000">
                                          <p:val>
                                            <p:strVal val="ppt_h"/>
                                          </p:val>
                                        </p:tav>
                                      </p:tavLst>
                                    </p:anim>
                                    <p:set>
                                      <p:cBhvr>
                                        <p:cTn id="42" dur="1" fill="hold">
                                          <p:stCondLst>
                                            <p:cond delay="4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8"/>
                                        </p:tgtEl>
                                        <p:attrNameLst>
                                          <p:attrName>ppt_x</p:attrName>
                                        </p:attrNameLst>
                                      </p:cBhvr>
                                      <p:tavLst>
                                        <p:tav tm="0">
                                          <p:val>
                                            <p:strVal val="ppt_x"/>
                                          </p:val>
                                        </p:tav>
                                        <p:tav tm="100000">
                                          <p:val>
                                            <p:strVal val="ppt_x+ppt_w/2"/>
                                          </p:val>
                                        </p:tav>
                                      </p:tavLst>
                                    </p:anim>
                                    <p:anim calcmode="lin" valueType="num">
                                      <p:cBhvr>
                                        <p:cTn id="45" dur="5000"/>
                                        <p:tgtEl>
                                          <p:spTgt spid="8"/>
                                        </p:tgtEl>
                                        <p:attrNameLst>
                                          <p:attrName>ppt_y</p:attrName>
                                        </p:attrNameLst>
                                      </p:cBhvr>
                                      <p:tavLst>
                                        <p:tav tm="0">
                                          <p:val>
                                            <p:strVal val="ppt_y"/>
                                          </p:val>
                                        </p:tav>
                                        <p:tav tm="100000">
                                          <p:val>
                                            <p:strVal val="ppt_y"/>
                                          </p:val>
                                        </p:tav>
                                      </p:tavLst>
                                    </p:anim>
                                    <p:anim calcmode="lin" valueType="num">
                                      <p:cBhvr>
                                        <p:cTn id="46" dur="5000"/>
                                        <p:tgtEl>
                                          <p:spTgt spid="8"/>
                                        </p:tgtEl>
                                        <p:attrNameLst>
                                          <p:attrName>ppt_w</p:attrName>
                                        </p:attrNameLst>
                                      </p:cBhvr>
                                      <p:tavLst>
                                        <p:tav tm="0">
                                          <p:val>
                                            <p:strVal val="ppt_w"/>
                                          </p:val>
                                        </p:tav>
                                        <p:tav tm="100000">
                                          <p:val>
                                            <p:fltVal val="0"/>
                                          </p:val>
                                        </p:tav>
                                      </p:tavLst>
                                    </p:anim>
                                    <p:anim calcmode="lin" valueType="num">
                                      <p:cBhvr>
                                        <p:cTn id="47" dur="5000"/>
                                        <p:tgtEl>
                                          <p:spTgt spid="8"/>
                                        </p:tgtEl>
                                        <p:attrNameLst>
                                          <p:attrName>ppt_h</p:attrName>
                                        </p:attrNameLst>
                                      </p:cBhvr>
                                      <p:tavLst>
                                        <p:tav tm="0">
                                          <p:val>
                                            <p:strVal val="ppt_h"/>
                                          </p:val>
                                        </p:tav>
                                        <p:tav tm="100000">
                                          <p:val>
                                            <p:strVal val="ppt_h"/>
                                          </p:val>
                                        </p:tav>
                                      </p:tavLst>
                                    </p:anim>
                                    <p:set>
                                      <p:cBhvr>
                                        <p:cTn id="48" dur="1" fill="hold">
                                          <p:stCondLst>
                                            <p:cond delay="4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5000"/>
                                        <p:tgtEl>
                                          <p:spTgt spid="4"/>
                                        </p:tgtEl>
                                        <p:attrNameLst>
                                          <p:attrName>ppt_x</p:attrName>
                                        </p:attrNameLst>
                                      </p:cBhvr>
                                      <p:tavLst>
                                        <p:tav tm="0">
                                          <p:val>
                                            <p:strVal val="ppt_x"/>
                                          </p:val>
                                        </p:tav>
                                        <p:tav tm="100000">
                                          <p:val>
                                            <p:strVal val="ppt_x-ppt_w/2"/>
                                          </p:val>
                                        </p:tav>
                                      </p:tavLst>
                                    </p:anim>
                                    <p:anim calcmode="lin" valueType="num">
                                      <p:cBhvr>
                                        <p:cTn id="51" dur="5000"/>
                                        <p:tgtEl>
                                          <p:spTgt spid="4"/>
                                        </p:tgtEl>
                                        <p:attrNameLst>
                                          <p:attrName>ppt_y</p:attrName>
                                        </p:attrNameLst>
                                      </p:cBhvr>
                                      <p:tavLst>
                                        <p:tav tm="0">
                                          <p:val>
                                            <p:strVal val="ppt_y"/>
                                          </p:val>
                                        </p:tav>
                                        <p:tav tm="100000">
                                          <p:val>
                                            <p:strVal val="ppt_y"/>
                                          </p:val>
                                        </p:tav>
                                      </p:tavLst>
                                    </p:anim>
                                    <p:anim calcmode="lin" valueType="num">
                                      <p:cBhvr>
                                        <p:cTn id="52" dur="5000"/>
                                        <p:tgtEl>
                                          <p:spTgt spid="4"/>
                                        </p:tgtEl>
                                        <p:attrNameLst>
                                          <p:attrName>ppt_w</p:attrName>
                                        </p:attrNameLst>
                                      </p:cBhvr>
                                      <p:tavLst>
                                        <p:tav tm="0">
                                          <p:val>
                                            <p:strVal val="ppt_w"/>
                                          </p:val>
                                        </p:tav>
                                        <p:tav tm="100000">
                                          <p:val>
                                            <p:fltVal val="0"/>
                                          </p:val>
                                        </p:tav>
                                      </p:tavLst>
                                    </p:anim>
                                    <p:anim calcmode="lin" valueType="num">
                                      <p:cBhvr>
                                        <p:cTn id="53" dur="5000"/>
                                        <p:tgtEl>
                                          <p:spTgt spid="4"/>
                                        </p:tgtEl>
                                        <p:attrNameLst>
                                          <p:attrName>ppt_h</p:attrName>
                                        </p:attrNameLst>
                                      </p:cBhvr>
                                      <p:tavLst>
                                        <p:tav tm="0">
                                          <p:val>
                                            <p:strVal val="ppt_h"/>
                                          </p:val>
                                        </p:tav>
                                        <p:tav tm="100000">
                                          <p:val>
                                            <p:strVal val="ppt_h"/>
                                          </p:val>
                                        </p:tav>
                                      </p:tavLst>
                                    </p:anim>
                                    <p:set>
                                      <p:cBhvr>
                                        <p:cTn id="54" dur="1" fill="hold">
                                          <p:stCondLst>
                                            <p:cond delay="4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5000"/>
                                        <p:tgtEl>
                                          <p:spTgt spid="10"/>
                                        </p:tgtEl>
                                        <p:attrNameLst>
                                          <p:attrName>ppt_x</p:attrName>
                                        </p:attrNameLst>
                                      </p:cBhvr>
                                      <p:tavLst>
                                        <p:tav tm="0">
                                          <p:val>
                                            <p:strVal val="ppt_x"/>
                                          </p:val>
                                        </p:tav>
                                        <p:tav tm="100000">
                                          <p:val>
                                            <p:strVal val="ppt_x-ppt_w/2"/>
                                          </p:val>
                                        </p:tav>
                                      </p:tavLst>
                                    </p:anim>
                                    <p:anim calcmode="lin" valueType="num">
                                      <p:cBhvr>
                                        <p:cTn id="57" dur="5000"/>
                                        <p:tgtEl>
                                          <p:spTgt spid="10"/>
                                        </p:tgtEl>
                                        <p:attrNameLst>
                                          <p:attrName>ppt_y</p:attrName>
                                        </p:attrNameLst>
                                      </p:cBhvr>
                                      <p:tavLst>
                                        <p:tav tm="0">
                                          <p:val>
                                            <p:strVal val="ppt_y"/>
                                          </p:val>
                                        </p:tav>
                                        <p:tav tm="100000">
                                          <p:val>
                                            <p:strVal val="ppt_y"/>
                                          </p:val>
                                        </p:tav>
                                      </p:tavLst>
                                    </p:anim>
                                    <p:anim calcmode="lin" valueType="num">
                                      <p:cBhvr>
                                        <p:cTn id="58" dur="5000"/>
                                        <p:tgtEl>
                                          <p:spTgt spid="10"/>
                                        </p:tgtEl>
                                        <p:attrNameLst>
                                          <p:attrName>ppt_w</p:attrName>
                                        </p:attrNameLst>
                                      </p:cBhvr>
                                      <p:tavLst>
                                        <p:tav tm="0">
                                          <p:val>
                                            <p:strVal val="ppt_w"/>
                                          </p:val>
                                        </p:tav>
                                        <p:tav tm="100000">
                                          <p:val>
                                            <p:fltVal val="0"/>
                                          </p:val>
                                        </p:tav>
                                      </p:tavLst>
                                    </p:anim>
                                    <p:anim calcmode="lin" valueType="num">
                                      <p:cBhvr>
                                        <p:cTn id="59" dur="5000"/>
                                        <p:tgtEl>
                                          <p:spTgt spid="10"/>
                                        </p:tgtEl>
                                        <p:attrNameLst>
                                          <p:attrName>ppt_h</p:attrName>
                                        </p:attrNameLst>
                                      </p:cBhvr>
                                      <p:tavLst>
                                        <p:tav tm="0">
                                          <p:val>
                                            <p:strVal val="ppt_h"/>
                                          </p:val>
                                        </p:tav>
                                        <p:tav tm="100000">
                                          <p:val>
                                            <p:strVal val="ppt_h"/>
                                          </p:val>
                                        </p:tav>
                                      </p:tavLst>
                                    </p:anim>
                                    <p:set>
                                      <p:cBhvr>
                                        <p:cTn id="60" dur="1" fill="hold">
                                          <p:stCondLst>
                                            <p:cond delay="4999"/>
                                          </p:stCondLst>
                                        </p:cTn>
                                        <p:tgtEl>
                                          <p:spTgt spid="10"/>
                                        </p:tgtEl>
                                        <p:attrNameLst>
                                          <p:attrName>style.visibility</p:attrName>
                                        </p:attrNameLst>
                                      </p:cBhvr>
                                      <p:to>
                                        <p:strVal val="hidden"/>
                                      </p:to>
                                    </p:set>
                                  </p:childTnLst>
                                </p:cTn>
                              </p:par>
                              <p:par>
                                <p:cTn id="61" presetID="13" presetClass="exit" presetSubtype="32" fill="hold" grpId="0" nodeType="withEffect">
                                  <p:stCondLst>
                                    <p:cond delay="0"/>
                                  </p:stCondLst>
                                  <p:childTnLst>
                                    <p:animEffect transition="out" filter="plus(out)">
                                      <p:cBhvr>
                                        <p:cTn id="62" dur="2000"/>
                                        <p:tgtEl>
                                          <p:spTgt spid="2"/>
                                        </p:tgtEl>
                                      </p:cBhvr>
                                    </p:animEffect>
                                    <p:set>
                                      <p:cBhvr>
                                        <p:cTn id="63"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Mapa frecuencia pelo rubio en Europa | Página 16 | Burbuja.inf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9743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897852"/>
      </p:ext>
    </p:extLst>
  </p:cSld>
  <p:clrMapOvr>
    <a:masterClrMapping/>
  </p:clrMapOvr>
  <p:transition spd="med" advTm="6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10440988" cy="6877050"/>
          </a:xfrm>
          <a:prstGeom prst="rect">
            <a:avLst/>
          </a:prstGeom>
          <a:noFill/>
        </p:spPr>
      </p:pic>
      <p:pic>
        <p:nvPicPr>
          <p:cNvPr id="9" name="Picture 2" descr="El misterio genético de la población melanesia, rubios y de pie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8272" y="174898"/>
            <a:ext cx="5220493" cy="649446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Por que los negros de Oceania son rubios? - Foros Per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344" y="404663"/>
            <a:ext cx="3970492" cy="6186563"/>
          </a:xfrm>
          <a:prstGeom prst="rect">
            <a:avLst/>
          </a:prstGeom>
          <a:noFill/>
          <a:extLst>
            <a:ext uri="{909E8E84-426E-40DD-AFC4-6F175D3DCCD1}">
              <a14:hiddenFill xmlns:a14="http://schemas.microsoft.com/office/drawing/2010/main">
                <a:solidFill>
                  <a:srgbClr val="FFFFFF"/>
                </a:solidFill>
              </a14:hiddenFill>
            </a:ext>
          </a:extLst>
        </p:spPr>
      </p:pic>
      <p:sp>
        <p:nvSpPr>
          <p:cNvPr id="4" name="Cadre 4"/>
          <p:cNvSpPr>
            <a:spLocks/>
          </p:cNvSpPr>
          <p:nvPr/>
        </p:nvSpPr>
        <p:spPr bwMode="auto">
          <a:xfrm>
            <a:off x="369417" y="260648"/>
            <a:ext cx="4209915" cy="6408712"/>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5" name="Cadre 4"/>
          <p:cNvSpPr>
            <a:spLocks/>
          </p:cNvSpPr>
          <p:nvPr/>
        </p:nvSpPr>
        <p:spPr bwMode="auto">
          <a:xfrm>
            <a:off x="5056051" y="0"/>
            <a:ext cx="5384937" cy="68580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1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l 10% de los habitantes de las islas Salomón presenta una extraña combin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3074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817485"/>
      </p:ext>
    </p:extLst>
  </p:cSld>
  <p:clrMapOvr>
    <a:masterClrMapping/>
  </p:clrMapOvr>
  <p:transition spd="med" advTm="6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59706" y="1040707"/>
            <a:ext cx="7243282"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j-lt"/>
              </a:rPr>
              <a:t>El equipo de investigación debió sortear las dificultades que presenta una isla muy poco desarrollada, sin rutas para transitar ni electricidad, además de diversidad lingüística, pero logró tomar una muestra significativa. Tomaron mechones de cabellos de 43 nativos rubios y de 42 morochos y los analizaron para comparar los genomas involucrados. A su vez, se les pidió que escupieran dentro de un tubo para un posterior análisis de ADN. Al cabo de un mes, recolectaron más de mil muestras. Los resultados, publicados en la revista </a:t>
            </a:r>
            <a:r>
              <a:rPr lang="es-ES" altLang="es-ES" sz="2400" b="1" i="1" dirty="0" err="1">
                <a:solidFill>
                  <a:srgbClr val="C00000"/>
                </a:solidFill>
                <a:latin typeface="+mj-lt"/>
              </a:rPr>
              <a:t>Science</a:t>
            </a:r>
            <a:r>
              <a:rPr lang="es-ES" altLang="es-ES" sz="2400" b="1" i="1" dirty="0">
                <a:solidFill>
                  <a:srgbClr val="C00000"/>
                </a:solidFill>
                <a:latin typeface="+mj-lt"/>
              </a:rPr>
              <a:t>, indican que hay un gen responsable en la extraña combinación y es único en el mundo. Tras notar la gran intensidad que tenía el cromosoma, el cual representa el 50% de los cambios en el color de pelo de los melanesios, identificaron al gen TYRP1.</a:t>
            </a: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235704691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924" y="0"/>
            <a:ext cx="1045191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Solomon Islands, Australia (con imágenes) | Niños del mu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37600">
            <a:off x="-15551" y="647198"/>
            <a:ext cx="3911804" cy="58772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Los ABORIGENES AUSTRALIANOS son hibridos de Homo Sapiens con UNA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8326" y="64320"/>
            <a:ext cx="3312367" cy="4976090"/>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Island People Solomon Blonde Hair | Whats Wrong With Black Women Sporting Blonde Hair?? - Page 2 Niños Indigenas, Caras De Niños, Retratos De Niños, Niños Del Mundo, Gente Bonita, Negros, Fotos Niños, Imágenes Hermosas, Rostr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74688">
            <a:off x="6587603" y="1150537"/>
            <a:ext cx="3857625"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825033"/>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a evolución más reciente de la raza humana: los niños con pie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88" cy="7022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998992"/>
      </p:ext>
    </p:extLst>
  </p:cSld>
  <p:clrMapOvr>
    <a:masterClrMapping/>
  </p:clrMapOvr>
  <p:transition spd="med" advTm="6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os nativos creían que su cabellera se explicaba por su dieta y por los rayos sola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922"/>
            <a:ext cx="10498172" cy="6886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807822"/>
      </p:ext>
    </p:extLst>
  </p:cSld>
  <p:clrMapOvr>
    <a:masterClrMapping/>
  </p:clrMapOvr>
  <p:transition spd="med" advTm="6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ifundir.org/wp-content/uploads/2020/05/vl7jk4wslky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1295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188640"/>
            <a:ext cx="4293046" cy="923330"/>
          </a:xfrm>
          <a:prstGeom prst="rect">
            <a:avLst/>
          </a:prstGeom>
        </p:spPr>
        <p:txBody>
          <a:bodyPr wrap="square">
            <a:spAutoFit/>
          </a:bodyPr>
          <a:lstStyle/>
          <a:p>
            <a:r>
              <a:rPr lang="es-ES" dirty="0">
                <a:solidFill>
                  <a:schemeClr val="bg1"/>
                </a:solidFill>
              </a:rPr>
              <a:t> Los melanesios de las Islas Salomón son uno de los pocos grupos con cabello rubio fuera de Europa</a:t>
            </a:r>
            <a:r>
              <a:rPr lang="es-ES" dirty="0"/>
              <a:t>.</a:t>
            </a:r>
          </a:p>
        </p:txBody>
      </p:sp>
    </p:spTree>
    <p:extLst>
      <p:ext uri="{BB962C8B-B14F-4D97-AF65-F5344CB8AC3E}">
        <p14:creationId xmlns:p14="http://schemas.microsoft.com/office/powerpoint/2010/main" val="1663655851"/>
      </p:ext>
    </p:extLst>
  </p:cSld>
  <p:clrMapOvr>
    <a:masterClrMapping/>
  </p:clrMapOvr>
  <p:transition spd="med" advTm="6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77268" y="671375"/>
            <a:ext cx="7243282"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j-lt"/>
              </a:rPr>
              <a:t>Los científicos lo consideraron como una de las evoluciones más recientes de la raza y el dorado de sus cabellos como el color más nuevo de la historia de la humanidad. El gen TYRP1 promueve una proteína vinculada con </a:t>
            </a:r>
            <a:r>
              <a:rPr lang="es-ES" altLang="es-ES" sz="2400" b="1" i="1" dirty="0" err="1">
                <a:solidFill>
                  <a:srgbClr val="C00000"/>
                </a:solidFill>
                <a:latin typeface="+mj-lt"/>
              </a:rPr>
              <a:t>tirosinasa</a:t>
            </a:r>
            <a:r>
              <a:rPr lang="es-ES" altLang="es-ES" sz="2400" b="1" i="1" dirty="0">
                <a:solidFill>
                  <a:srgbClr val="C00000"/>
                </a:solidFill>
                <a:latin typeface="+mj-lt"/>
              </a:rPr>
              <a:t>, una enzima que influye en la pigmentación tanto en seres humanos como en ratones. Este ADN es único y diferente al resto de los humanos. Se cree que se originó en la región ecuatorial de Oceanía. "Inesperado y fascinante", consideraron los responsables del estudio. El equipo de investigación resaltó la importancia de analizar genéticamente a poblaciones aisladas, ya que piensan que, en caso contrario, los tratamientos médicos del futuro pueden favorecer a algunos colectivos en detrimento de otros menos </a:t>
            </a:r>
            <a:r>
              <a:rPr lang="es-ES" altLang="es-ES" sz="2400" b="1" i="1" dirty="0" smtClean="0">
                <a:solidFill>
                  <a:srgbClr val="C00000"/>
                </a:solidFill>
                <a:latin typeface="+mj-lt"/>
              </a:rPr>
              <a:t>conocidos.</a:t>
            </a:r>
            <a:endParaRPr lang="es-ES" altLang="es-ES" sz="2400" b="1" i="1" dirty="0">
              <a:solidFill>
                <a:srgbClr val="C00000"/>
              </a:solidFill>
              <a:latin typeface="+mj-lt"/>
            </a:endParaRP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208177449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4" cstate="print">
            <a:duotone>
              <a:prstClr val="black"/>
              <a:schemeClr val="accent5">
                <a:tint val="45000"/>
                <a:satMod val="400000"/>
              </a:schemeClr>
            </a:duotone>
            <a:lum bright="92000" contrast="87000"/>
          </a:blip>
          <a:srcRect/>
          <a:stretch>
            <a:fillRect/>
          </a:stretch>
        </p:blipFill>
        <p:spPr bwMode="auto">
          <a:xfrm>
            <a:off x="0" y="0"/>
            <a:ext cx="10440988" cy="6877050"/>
          </a:xfrm>
          <a:prstGeom prst="rect">
            <a:avLst/>
          </a:prstGeom>
          <a:noFill/>
        </p:spPr>
      </p:pic>
      <p:pic>
        <p:nvPicPr>
          <p:cNvPr id="9220" name="Picture 4" descr="Un gen único, el secreto del cabello rubio en las Islas Salomó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196" y="3854236"/>
            <a:ext cx="4604412" cy="2651126"/>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Los Melanesios, ( Pueblo De Oceania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5951" y="371687"/>
            <a:ext cx="4803398" cy="61336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l misterio de los indígenas rubios de las islas Salomó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974" y="188218"/>
            <a:ext cx="3935400" cy="2952750"/>
          </a:xfrm>
          <a:prstGeom prst="rect">
            <a:avLst/>
          </a:prstGeom>
          <a:noFill/>
          <a:extLst>
            <a:ext uri="{909E8E84-426E-40DD-AFC4-6F175D3DCCD1}">
              <a14:hiddenFill xmlns:a14="http://schemas.microsoft.com/office/drawing/2010/main">
                <a:solidFill>
                  <a:srgbClr val="FFFFFF"/>
                </a:solidFill>
              </a14:hiddenFill>
            </a:ext>
          </a:extLst>
        </p:spPr>
      </p:pic>
      <p:sp>
        <p:nvSpPr>
          <p:cNvPr id="5" name="Cadre 4"/>
          <p:cNvSpPr>
            <a:spLocks/>
          </p:cNvSpPr>
          <p:nvPr/>
        </p:nvSpPr>
        <p:spPr bwMode="auto">
          <a:xfrm>
            <a:off x="5138272" y="332656"/>
            <a:ext cx="4851077" cy="607605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Cadre 3"/>
          <p:cNvSpPr/>
          <p:nvPr/>
        </p:nvSpPr>
        <p:spPr>
          <a:xfrm>
            <a:off x="287196" y="3789040"/>
            <a:ext cx="4604412" cy="2664296"/>
          </a:xfrm>
          <a:prstGeom prst="frame">
            <a:avLst>
              <a:gd name="adj1" fmla="val 3762"/>
            </a:avLst>
          </a:prstGeom>
          <a:solidFill>
            <a:srgbClr val="FF008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4" name="Cadre 3"/>
          <p:cNvSpPr>
            <a:spLocks/>
          </p:cNvSpPr>
          <p:nvPr/>
        </p:nvSpPr>
        <p:spPr bwMode="auto">
          <a:xfrm>
            <a:off x="204974" y="188218"/>
            <a:ext cx="3935400" cy="295275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med" advTm="9000">
    <p:wheel spokes="8"/>
    <p:sndAc>
      <p:stSnd>
        <p:snd r:embed="rId3" name="IvazanichiLaorillablancalaorillanegra19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18" presetClass="entr" presetSubtype="1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trips(downLeft)">
                                      <p:cBhvr>
                                        <p:cTn id="28" dur="5000"/>
                                        <p:tgtEl>
                                          <p:spTgt spid="2"/>
                                        </p:tgtEl>
                                      </p:cBhvr>
                                    </p:animEffect>
                                  </p:childTnLst>
                                </p:cTn>
                              </p:par>
                              <p:par>
                                <p:cTn id="29" presetID="8" presetClass="emph" presetSubtype="0" fill="hold" nodeType="withEffect">
                                  <p:stCondLst>
                                    <p:cond delay="0"/>
                                  </p:stCondLst>
                                  <p:childTnLst>
                                    <p:animRot by="21600000">
                                      <p:cBhvr>
                                        <p:cTn id="30" dur="5000" fill="hold"/>
                                        <p:tgtEl>
                                          <p:spTgt spid="2"/>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0" fill="hold"/>
                                        <p:tgtEl>
                                          <p:spTgt spid="2"/>
                                        </p:tgtEl>
                                        <p:attrNameLst>
                                          <p:attrName>ppt_x</p:attrName>
                                        </p:attrNameLst>
                                      </p:cBhvr>
                                      <p:tavLst>
                                        <p:tav tm="0">
                                          <p:val>
                                            <p:strVal val="0-#ppt_w/2"/>
                                          </p:val>
                                        </p:tav>
                                        <p:tav tm="100000">
                                          <p:val>
                                            <p:strVal val="#ppt_x"/>
                                          </p:val>
                                        </p:tav>
                                      </p:tavLst>
                                    </p:anim>
                                    <p:anim calcmode="lin" valueType="num">
                                      <p:cBhvr additive="base">
                                        <p:cTn id="3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4" grpId="0" animBg="1"/>
      <p:bldP spid="4" grpId="1" animBg="1"/>
      <p:bldP spid="4" grpId="2"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Escalera de Iakob: Los indígenas rubios de las islas Salom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26"/>
            <a:ext cx="10496550" cy="7104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747773"/>
      </p:ext>
    </p:extLst>
  </p:cSld>
  <p:clrMapOvr>
    <a:masterClrMapping/>
  </p:clrMapOvr>
  <p:transition spd="med" advTm="6000">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l misterio detrás de la exótica etnia que desafía la genétic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162" y="0"/>
            <a:ext cx="1132594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95438"/>
      </p:ext>
    </p:extLst>
  </p:cSld>
  <p:clrMapOvr>
    <a:masterClrMapping/>
  </p:clrMapOvr>
  <p:transition spd="med" advTm="6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19050"/>
            <a:ext cx="10440988" cy="6877050"/>
          </a:xfrm>
          <a:prstGeom prst="rect">
            <a:avLst/>
          </a:prstGeom>
          <a:noFill/>
        </p:spPr>
      </p:pic>
      <p:pic>
        <p:nvPicPr>
          <p:cNvPr id="29698" name="Picture 2" descr="boy from Nigeria- looks like Corleu from The Sorceress and The Cygnet (Photos Of The Wonderful People Of Melanesia - Culture - Nigeria) Novelas, Arte Realista, El Mejor Del Mundo, Niño Hermoso, Continentes, Rostros, Personas, Bebés Hermosos, Gente Guap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834" y="421109"/>
            <a:ext cx="3692525" cy="5848721"/>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Yo sólo difiero de los otros hombres porque intento tomar teta de mi Madre. Niños Rizados, Consejos Para El Cabello, Retratos De Niños, Niños Bonitos, Rizos Naturales, Imágenes De Niños, Niño Hermoso, Photographie De Portraits, Cabello Natur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6309" y="421110"/>
            <a:ext cx="5848721" cy="5848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908925"/>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El misterio de los indígenas rubios de las islas Salom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04" y="-99392"/>
            <a:ext cx="10472192" cy="7134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78970"/>
      </p:ext>
    </p:extLst>
  </p:cSld>
  <p:clrMapOvr>
    <a:masterClrMapping/>
  </p:clrMapOvr>
  <p:transition spd="med" advTm="6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La bella población de las Islas Salomón te encandilar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38"/>
            <a:ext cx="10440988" cy="6960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288476"/>
      </p:ext>
    </p:extLst>
  </p:cSld>
  <p:clrMapOvr>
    <a:masterClrMapping/>
  </p:clrMapOvr>
  <p:transition spd="med" advTm="6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402" y="-224946"/>
            <a:ext cx="10784511" cy="7332215"/>
          </a:xfrm>
          <a:prstGeom prst="rect">
            <a:avLst/>
          </a:prstGeom>
          <a:noFill/>
          <a:extLst>
            <a:ext uri="{909E8E84-426E-40DD-AFC4-6F175D3DCCD1}">
              <a14:hiddenFill xmlns:a14="http://schemas.microsoft.com/office/drawing/2010/main">
                <a:solidFill>
                  <a:srgbClr val="FFFFFF"/>
                </a:solidFill>
              </a14:hiddenFill>
            </a:ext>
          </a:extLst>
        </p:spPr>
      </p:pic>
      <p:pic>
        <p:nvPicPr>
          <p:cNvPr id="30722" name="Picture 2" descr="News Flash! Blonde Hair Does Not Solely Belong To White Folk - Black Hair Information Fotografiar Niños, Niños Del Mundo, Rostros, Cultura, Vida, Dibujos, Niños Bonitos, Bebés Hermosos, Gente Guap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4904" y="-136376"/>
            <a:ext cx="7197642" cy="699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443311"/>
      </p:ext>
    </p:extLst>
  </p:cSld>
  <p:clrMapOvr>
    <a:masterClrMapping/>
  </p:clrMapOvr>
  <p:transition advTm="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2500" y="-62451"/>
            <a:ext cx="10681672" cy="7110732"/>
          </a:xfrm>
          <a:prstGeom prst="rect">
            <a:avLst/>
          </a:prstGeom>
          <a:noFill/>
          <a:extLst>
            <a:ext uri="{909E8E84-426E-40DD-AFC4-6F175D3DCCD1}">
              <a14:hiddenFill xmlns:a14="http://schemas.microsoft.com/office/drawing/2010/main">
                <a:solidFill>
                  <a:srgbClr val="FFFFFF"/>
                </a:solidFill>
              </a14:hiddenFill>
            </a:ext>
          </a:extLst>
        </p:spPr>
      </p:pic>
      <p:pic>
        <p:nvPicPr>
          <p:cNvPr id="31746" name="Picture 2" descr="Sequel to Faith. #fanfiction #Fanfiction #amreading #books #wattpad Sorriso Negro, Niños Africanos, Fotos De Niños Pequeños, Caras, Tribus Africanas, Fotos Personas, Risas Y Sonrisas, Carcajadas, Gente Feli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38" y="-15280"/>
            <a:ext cx="8412163" cy="8172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831052"/>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3"/>
                                        </p:tgtEl>
                                        <p:attrNameLst>
                                          <p:attrName>ppt_w</p:attrName>
                                        </p:attrNameLst>
                                      </p:cBhvr>
                                      <p:tavLst>
                                        <p:tav tm="0">
                                          <p:val>
                                            <p:strVal val="ppt_w"/>
                                          </p:val>
                                        </p:tav>
                                        <p:tav tm="100000">
                                          <p:val>
                                            <p:fltVal val="0"/>
                                          </p:val>
                                        </p:tav>
                                      </p:tavLst>
                                    </p:anim>
                                    <p:anim calcmode="lin" valueType="num">
                                      <p:cBhvr>
                                        <p:cTn id="7" dur="1000"/>
                                        <p:tgtEl>
                                          <p:spTgt spid="3"/>
                                        </p:tgtEl>
                                        <p:attrNameLst>
                                          <p:attrName>ppt_h</p:attrName>
                                        </p:attrNameLst>
                                      </p:cBhvr>
                                      <p:tavLst>
                                        <p:tav tm="0">
                                          <p:val>
                                            <p:strVal val="ppt_h"/>
                                          </p:val>
                                        </p:tav>
                                        <p:tav tm="100000">
                                          <p:val>
                                            <p:fltVal val="0"/>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0"/>
            <a:ext cx="10440988" cy="6877050"/>
          </a:xfrm>
          <a:prstGeom prst="rect">
            <a:avLst/>
          </a:prstGeom>
          <a:noFill/>
        </p:spPr>
      </p:pic>
      <p:sp>
        <p:nvSpPr>
          <p:cNvPr id="5" name="4 Elipse"/>
          <p:cNvSpPr/>
          <p:nvPr/>
        </p:nvSpPr>
        <p:spPr>
          <a:xfrm>
            <a:off x="862747" y="0"/>
            <a:ext cx="7975499" cy="685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626" name="Picture 2" descr="Melanesian People | Thread: Melanesians Niños Bonitos, Niños Del Mundo, Cultura, Personas, Caras, Fotografia, Fotos, Pelo De Color Negro A Rubio, Muchachos Rubi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8746" y="19049"/>
            <a:ext cx="5143500" cy="68580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De dónde proceden los pelirrojos? - Info en Tari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4" y="0"/>
            <a:ext cx="10470282" cy="6858000"/>
          </a:xfrm>
          <a:prstGeom prst="rect">
            <a:avLst/>
          </a:prstGeom>
          <a:noFill/>
          <a:extLst>
            <a:ext uri="{909E8E84-426E-40DD-AFC4-6F175D3DCCD1}">
              <a14:hiddenFill xmlns:a14="http://schemas.microsoft.com/office/drawing/2010/main">
                <a:solidFill>
                  <a:srgbClr val="FFFFFF"/>
                </a:solidFill>
              </a14:hiddenFill>
            </a:ext>
          </a:extLst>
        </p:spPr>
      </p:pic>
      <p:sp>
        <p:nvSpPr>
          <p:cNvPr id="32775" name="AutoShape 7"/>
          <p:cNvSpPr>
            <a:spLocks noChangeArrowheads="1"/>
          </p:cNvSpPr>
          <p:nvPr/>
        </p:nvSpPr>
        <p:spPr bwMode="auto">
          <a:xfrm>
            <a:off x="-26641" y="-25102"/>
            <a:ext cx="10440988"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10440988"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384901" y="2384901"/>
            <a:ext cx="6858000" cy="208819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5967889" y="2384901"/>
            <a:ext cx="6858000" cy="208819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2238651" y="1992313"/>
            <a:ext cx="5963689" cy="2938462"/>
          </a:xfrm>
          <a:prstGeom prst="rect">
            <a:avLst/>
          </a:prstGeom>
          <a:solidFill>
            <a:srgbClr val="00B0F0"/>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med" advTm="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53" presetClass="entr" presetSubtype="16" fill="hold" nodeType="withEffect">
                                  <p:stCondLst>
                                    <p:cond delay="75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fltVal val="0"/>
                                          </p:val>
                                        </p:tav>
                                        <p:tav tm="100000">
                                          <p:val>
                                            <p:strVal val="#ppt_h"/>
                                          </p:val>
                                        </p:tav>
                                      </p:tavLst>
                                    </p:anim>
                                    <p:animEffect transition="in" filter="fade">
                                      <p:cBhvr>
                                        <p:cTn id="27" dur="4000"/>
                                        <p:tgtEl>
                                          <p:spTgt spid="8"/>
                                        </p:tgtEl>
                                      </p:cBhvr>
                                    </p:animEffect>
                                  </p:childTnLst>
                                </p:cTn>
                              </p:par>
                              <p:par>
                                <p:cTn id="28" presetID="17" presetClass="exit" presetSubtype="8" fill="hold" nodeType="withEffect">
                                  <p:stCondLst>
                                    <p:cond delay="0"/>
                                  </p:stCondLst>
                                  <p:childTnLst>
                                    <p:anim calcmode="lin" valueType="num">
                                      <p:cBhvr>
                                        <p:cTn id="29" dur="5000"/>
                                        <p:tgtEl>
                                          <p:spTgt spid="32777"/>
                                        </p:tgtEl>
                                        <p:attrNameLst>
                                          <p:attrName>ppt_x</p:attrName>
                                        </p:attrNameLst>
                                      </p:cBhvr>
                                      <p:tavLst>
                                        <p:tav tm="0">
                                          <p:val>
                                            <p:strVal val="ppt_x"/>
                                          </p:val>
                                        </p:tav>
                                        <p:tav tm="100000">
                                          <p:val>
                                            <p:strVal val="ppt_x-ppt_w/2"/>
                                          </p:val>
                                        </p:tav>
                                      </p:tavLst>
                                    </p:anim>
                                    <p:anim calcmode="lin" valueType="num">
                                      <p:cBhvr>
                                        <p:cTn id="30" dur="5000"/>
                                        <p:tgtEl>
                                          <p:spTgt spid="32777"/>
                                        </p:tgtEl>
                                        <p:attrNameLst>
                                          <p:attrName>ppt_y</p:attrName>
                                        </p:attrNameLst>
                                      </p:cBhvr>
                                      <p:tavLst>
                                        <p:tav tm="0">
                                          <p:val>
                                            <p:strVal val="ppt_y"/>
                                          </p:val>
                                        </p:tav>
                                        <p:tav tm="100000">
                                          <p:val>
                                            <p:strVal val="ppt_y"/>
                                          </p:val>
                                        </p:tav>
                                      </p:tavLst>
                                    </p:anim>
                                    <p:anim calcmode="lin" valueType="num">
                                      <p:cBhvr>
                                        <p:cTn id="31" dur="5000"/>
                                        <p:tgtEl>
                                          <p:spTgt spid="32777"/>
                                        </p:tgtEl>
                                        <p:attrNameLst>
                                          <p:attrName>ppt_w</p:attrName>
                                        </p:attrNameLst>
                                      </p:cBhvr>
                                      <p:tavLst>
                                        <p:tav tm="0">
                                          <p:val>
                                            <p:strVal val="ppt_w"/>
                                          </p:val>
                                        </p:tav>
                                        <p:tav tm="100000">
                                          <p:val>
                                            <p:fltVal val="0"/>
                                          </p:val>
                                        </p:tav>
                                      </p:tavLst>
                                    </p:anim>
                                    <p:anim calcmode="lin" valueType="num">
                                      <p:cBhvr>
                                        <p:cTn id="32" dur="5000"/>
                                        <p:tgtEl>
                                          <p:spTgt spid="32777"/>
                                        </p:tgtEl>
                                        <p:attrNameLst>
                                          <p:attrName>ppt_h</p:attrName>
                                        </p:attrNameLst>
                                      </p:cBhvr>
                                      <p:tavLst>
                                        <p:tav tm="0">
                                          <p:val>
                                            <p:strVal val="ppt_h"/>
                                          </p:val>
                                        </p:tav>
                                        <p:tav tm="100000">
                                          <p:val>
                                            <p:strVal val="ppt_h"/>
                                          </p:val>
                                        </p:tav>
                                      </p:tavLst>
                                    </p:anim>
                                    <p:set>
                                      <p:cBhvr>
                                        <p:cTn id="33" dur="1" fill="hold">
                                          <p:stCondLst>
                                            <p:cond delay="4999"/>
                                          </p:stCondLst>
                                        </p:cTn>
                                        <p:tgtEl>
                                          <p:spTgt spid="32777"/>
                                        </p:tgtEl>
                                        <p:attrNameLst>
                                          <p:attrName>style.visibility</p:attrName>
                                        </p:attrNameLst>
                                      </p:cBhvr>
                                      <p:to>
                                        <p:strVal val="hidden"/>
                                      </p:to>
                                    </p:set>
                                  </p:childTnLst>
                                </p:cTn>
                              </p:par>
                              <p:par>
                                <p:cTn id="34" presetID="4" presetClass="exit" presetSubtype="32" fill="hold" grpId="0" nodeType="withEffect">
                                  <p:stCondLst>
                                    <p:cond delay="0"/>
                                  </p:stCondLst>
                                  <p:childTnLst>
                                    <p:animEffect transition="out" filter="box(out)">
                                      <p:cBhvr>
                                        <p:cTn id="35" dur="5000"/>
                                        <p:tgtEl>
                                          <p:spTgt spid="32779"/>
                                        </p:tgtEl>
                                      </p:cBhvr>
                                    </p:animEffect>
                                    <p:set>
                                      <p:cBhvr>
                                        <p:cTn id="36" dur="1" fill="hold">
                                          <p:stCondLst>
                                            <p:cond delay="4999"/>
                                          </p:stCondLst>
                                        </p:cTn>
                                        <p:tgtEl>
                                          <p:spTgt spid="32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La isla de los 280.000 kilos de oro y la enfermedad medieval | Mate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122" y="0"/>
            <a:ext cx="112102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9837241"/>
      </p:ext>
    </p:extLst>
  </p:cSld>
  <p:clrMapOvr>
    <a:masterClrMapping/>
  </p:clrMapOvr>
  <p:transition spd="med" advTm="6000">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2500" y="-62451"/>
            <a:ext cx="10681672" cy="7110732"/>
          </a:xfrm>
          <a:prstGeom prst="rect">
            <a:avLst/>
          </a:prstGeom>
          <a:noFill/>
          <a:extLst>
            <a:ext uri="{909E8E84-426E-40DD-AFC4-6F175D3DCCD1}">
              <a14:hiddenFill xmlns:a14="http://schemas.microsoft.com/office/drawing/2010/main">
                <a:solidFill>
                  <a:srgbClr val="FFFFFF"/>
                </a:solidFill>
              </a14:hiddenFill>
            </a:ext>
          </a:extLst>
        </p:spPr>
      </p:pic>
      <p:pic>
        <p:nvPicPr>
          <p:cNvPr id="36866" name="Picture 2" descr="9 Niños Africanos Con Ojos Impresionantes 9 Niños Africanos Con ..."/>
          <p:cNvPicPr>
            <a:picLocks noChangeAspect="1" noChangeArrowheads="1"/>
          </p:cNvPicPr>
          <p:nvPr/>
        </p:nvPicPr>
        <p:blipFill rotWithShape="1">
          <a:blip r:embed="rId3">
            <a:extLst>
              <a:ext uri="{28A0092B-C50C-407E-A947-70E740481C1C}">
                <a14:useLocalDpi xmlns:a14="http://schemas.microsoft.com/office/drawing/2010/main" val="0"/>
              </a:ext>
            </a:extLst>
          </a:blip>
          <a:srcRect l="11347" r="13249"/>
          <a:stretch/>
        </p:blipFill>
        <p:spPr bwMode="auto">
          <a:xfrm>
            <a:off x="1474714" y="-14132"/>
            <a:ext cx="7996883" cy="6868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593809"/>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3"/>
                                        </p:tgtEl>
                                        <p:attrNameLst>
                                          <p:attrName>ppt_w</p:attrName>
                                        </p:attrNameLst>
                                      </p:cBhvr>
                                      <p:tavLst>
                                        <p:tav tm="0">
                                          <p:val>
                                            <p:strVal val="ppt_w"/>
                                          </p:val>
                                        </p:tav>
                                        <p:tav tm="100000">
                                          <p:val>
                                            <p:fltVal val="0"/>
                                          </p:val>
                                        </p:tav>
                                      </p:tavLst>
                                    </p:anim>
                                    <p:anim calcmode="lin" valueType="num">
                                      <p:cBhvr>
                                        <p:cTn id="7" dur="1000"/>
                                        <p:tgtEl>
                                          <p:spTgt spid="3"/>
                                        </p:tgtEl>
                                        <p:attrNameLst>
                                          <p:attrName>ppt_h</p:attrName>
                                        </p:attrNameLst>
                                      </p:cBhvr>
                                      <p:tavLst>
                                        <p:tav tm="0">
                                          <p:val>
                                            <p:strVal val="ppt_h"/>
                                          </p:val>
                                        </p:tav>
                                        <p:tav tm="100000">
                                          <p:val>
                                            <p:fltVal val="0"/>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TONI TONE on Twitter: &quot;Indigenous people of America, India, th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67570"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989112"/>
      </p:ext>
    </p:extLst>
  </p:cSld>
  <p:clrMapOvr>
    <a:masterClrMapping/>
  </p:clrMapOvr>
  <p:transition spd="med" advTm="6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El misterio de los negros rubios en las Islas Salomón | Islas salom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114"/>
            <a:ext cx="4772025" cy="7158038"/>
          </a:xfrm>
          <a:prstGeom prst="rect">
            <a:avLst/>
          </a:prstGeom>
          <a:noFill/>
          <a:extLst>
            <a:ext uri="{909E8E84-426E-40DD-AFC4-6F175D3DCCD1}">
              <a14:hiddenFill xmlns:a14="http://schemas.microsoft.com/office/drawing/2010/main">
                <a:solidFill>
                  <a:srgbClr val="FFFFFF"/>
                </a:solidFill>
              </a14:hiddenFill>
            </a:ext>
          </a:extLst>
        </p:spPr>
      </p:pic>
      <p:pic>
        <p:nvPicPr>
          <p:cNvPr id="37894" name="Picture 6" descr="El misterio de los indígenas rubios de las Islas Salomó... en Tarin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2025" y="0"/>
            <a:ext cx="56689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407085"/>
      </p:ext>
    </p:extLst>
  </p:cSld>
  <p:clrMapOvr>
    <a:masterClrMapping/>
  </p:clrMapOvr>
  <p:transition spd="med" advTm="6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402" y="-224946"/>
            <a:ext cx="10784511" cy="7332215"/>
          </a:xfrm>
          <a:prstGeom prst="rect">
            <a:avLst/>
          </a:prstGeom>
          <a:noFill/>
          <a:extLst>
            <a:ext uri="{909E8E84-426E-40DD-AFC4-6F175D3DCCD1}">
              <a14:hiddenFill xmlns:a14="http://schemas.microsoft.com/office/drawing/2010/main">
                <a:solidFill>
                  <a:srgbClr val="FFFFFF"/>
                </a:solidFill>
              </a14:hiddenFill>
            </a:ext>
          </a:extLst>
        </p:spPr>
      </p:pic>
      <p:pic>
        <p:nvPicPr>
          <p:cNvPr id="38914" name="Picture 2" descr="Tienen todos los rubios un ancestro comú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982" y="0"/>
            <a:ext cx="9344322" cy="7008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120499"/>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0" y="0"/>
            <a:ext cx="10440988" cy="6877050"/>
          </a:xfrm>
          <a:prstGeom prst="rect">
            <a:avLst/>
          </a:prstGeom>
          <a:noFill/>
        </p:spPr>
      </p:pic>
      <p:pic>
        <p:nvPicPr>
          <p:cNvPr id="39938" name="Picture 2" descr="Porque a los rubios generalmente se les oscurece el cabell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80728"/>
            <a:ext cx="10436480" cy="5186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790141"/>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l misterio de los indígenas rubios de las islas Salomón y | Niñ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15" y="0"/>
            <a:ext cx="539380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descr="Fotos: Islas Salomón, cuando el surf se queda en segundo plano ..."/>
          <p:cNvPicPr>
            <a:picLocks noChangeAspect="1" noChangeArrowheads="1"/>
          </p:cNvPicPr>
          <p:nvPr/>
        </p:nvPicPr>
        <p:blipFill rotWithShape="1">
          <a:blip r:embed="rId3">
            <a:extLst>
              <a:ext uri="{28A0092B-C50C-407E-A947-70E740481C1C}">
                <a14:useLocalDpi xmlns:a14="http://schemas.microsoft.com/office/drawing/2010/main" val="0"/>
              </a:ext>
            </a:extLst>
          </a:blip>
          <a:srcRect l="27979" r="27803"/>
          <a:stretch/>
        </p:blipFill>
        <p:spPr bwMode="auto">
          <a:xfrm>
            <a:off x="5379790" y="0"/>
            <a:ext cx="5061198" cy="6942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431582"/>
      </p:ext>
    </p:extLst>
  </p:cSld>
  <p:clrMapOvr>
    <a:masterClrMapping/>
  </p:clrMapOvr>
  <p:transition spd="med" advTm="6000">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107504"/>
            <a:ext cx="10611002" cy="9361040"/>
          </a:xfrm>
          <a:prstGeom prst="rect">
            <a:avLst/>
          </a:prstGeom>
          <a:noFill/>
          <a:extLst>
            <a:ext uri="{909E8E84-426E-40DD-AFC4-6F175D3DCCD1}">
              <a14:hiddenFill xmlns:a14="http://schemas.microsoft.com/office/drawing/2010/main">
                <a:solidFill>
                  <a:srgbClr val="FFFFFF"/>
                </a:solidFill>
              </a14:hiddenFill>
            </a:ext>
          </a:extLst>
        </p:spPr>
      </p:pic>
      <p:pic>
        <p:nvPicPr>
          <p:cNvPr id="28674" name="Picture 2" descr="TRIP DOWN MEMORY LANE: THE MELANESIAN (AFRICANS) OF SOLOMON ISLANDS: THE WORLD`S ONLY BLACK BLONDES Niños Negros, Princesas, El Mejor Del Mundo, Imagenes Infantiles, Colores De Pelo, Imágenes Hermosas, Imágenes Bellas, Islas, Rostr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934" y="836712"/>
            <a:ext cx="5532438" cy="4640263"/>
          </a:xfrm>
          <a:prstGeom prst="rect">
            <a:avLst/>
          </a:prstGeom>
          <a:noFill/>
          <a:extLst>
            <a:ext uri="{909E8E84-426E-40DD-AFC4-6F175D3DCCD1}">
              <a14:hiddenFill xmlns:a14="http://schemas.microsoft.com/office/drawing/2010/main">
                <a:solidFill>
                  <a:srgbClr val="FFFFFF"/>
                </a:solidFill>
              </a14:hiddenFill>
            </a:ext>
          </a:extLst>
        </p:spPr>
      </p:pic>
      <p:pic>
        <p:nvPicPr>
          <p:cNvPr id="28678" name="Picture 6" descr="El misterio de los niños rubios de las islas Salomón… - Para Los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925" y="836712"/>
            <a:ext cx="5423832" cy="4640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182565"/>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402" y="-224946"/>
            <a:ext cx="10784511" cy="7332215"/>
          </a:xfrm>
          <a:prstGeom prst="rect">
            <a:avLst/>
          </a:prstGeom>
          <a:noFill/>
          <a:extLst>
            <a:ext uri="{909E8E84-426E-40DD-AFC4-6F175D3DCCD1}">
              <a14:hiddenFill xmlns:a14="http://schemas.microsoft.com/office/drawing/2010/main">
                <a:solidFill>
                  <a:srgbClr val="FFFFFF"/>
                </a:solidFill>
              </a14:hiddenFill>
            </a:ext>
          </a:extLst>
        </p:spPr>
      </p:pic>
      <p:pic>
        <p:nvPicPr>
          <p:cNvPr id="44038" name="Picture 6" descr="Existen Negros con Pelo Rubio Natural, y te muestro! - ... en Tarin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6" y="0"/>
            <a:ext cx="7443936" cy="3526076"/>
          </a:xfrm>
          <a:prstGeom prst="rect">
            <a:avLst/>
          </a:prstGeom>
          <a:noFill/>
          <a:extLst>
            <a:ext uri="{909E8E84-426E-40DD-AFC4-6F175D3DCCD1}">
              <a14:hiddenFill xmlns:a14="http://schemas.microsoft.com/office/drawing/2010/main">
                <a:solidFill>
                  <a:srgbClr val="FFFFFF"/>
                </a:solidFill>
              </a14:hiddenFill>
            </a:ext>
          </a:extLst>
        </p:spPr>
      </p:pic>
      <p:pic>
        <p:nvPicPr>
          <p:cNvPr id="44034" name="Picture 2" descr="El misterio de los niños rubios de las islas Salomón - Nueva Men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9804" y="3997102"/>
            <a:ext cx="5291184" cy="2852936"/>
          </a:xfrm>
          <a:prstGeom prst="rect">
            <a:avLst/>
          </a:prstGeom>
          <a:noFill/>
          <a:extLst>
            <a:ext uri="{909E8E84-426E-40DD-AFC4-6F175D3DCCD1}">
              <a14:hiddenFill xmlns:a14="http://schemas.microsoft.com/office/drawing/2010/main">
                <a:solidFill>
                  <a:srgbClr val="FFFFFF"/>
                </a:solidFill>
              </a14:hiddenFill>
            </a:ext>
          </a:extLst>
        </p:spPr>
      </p:pic>
      <p:pic>
        <p:nvPicPr>
          <p:cNvPr id="44036" name="Picture 4" descr="Conoce el misterio de los negros rubios en Islas Salomón (+Fotos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06" y="3510474"/>
            <a:ext cx="4429988" cy="3347526"/>
          </a:xfrm>
          <a:prstGeom prst="rect">
            <a:avLst/>
          </a:prstGeom>
          <a:noFill/>
          <a:extLst>
            <a:ext uri="{909E8E84-426E-40DD-AFC4-6F175D3DCCD1}">
              <a14:hiddenFill xmlns:a14="http://schemas.microsoft.com/office/drawing/2010/main">
                <a:solidFill>
                  <a:srgbClr val="FFFFFF"/>
                </a:solidFill>
              </a14:hiddenFill>
            </a:ext>
          </a:extLst>
        </p:spPr>
      </p:pic>
      <p:pic>
        <p:nvPicPr>
          <p:cNvPr id="44040" name="Picture 8" descr="La tierra de los negros rubio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21292" y="-25896"/>
            <a:ext cx="2693714" cy="4100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635146"/>
      </p:ext>
    </p:extLst>
  </p:cSld>
  <p:clrMapOvr>
    <a:masterClrMapping/>
  </p:clrMapOvr>
  <p:transition spd="med"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6"/>
                                        </p:tgtEl>
                                      </p:cBhvr>
                                    </p:animEffect>
                                    <p:set>
                                      <p:cBhvr>
                                        <p:cTn id="7" dur="1" fill="hold">
                                          <p:stCondLst>
                                            <p:cond delay="1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les Salomon Honiara Bidonville / Solomon islands Shantytown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087" y="0"/>
            <a:ext cx="11728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456967"/>
      </p:ext>
    </p:extLst>
  </p:cSld>
  <p:clrMapOvr>
    <a:masterClrMapping/>
  </p:clrMapOvr>
  <p:transition spd="med" advTm="6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En Melanesia vivir negros increíbles rubias. Página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98"/>
            <a:ext cx="10440988" cy="6972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128925"/>
      </p:ext>
    </p:extLst>
  </p:cSld>
  <p:clrMapOvr>
    <a:masterClrMapping/>
  </p:clrMapOvr>
  <p:transition spd="med" advTm="6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misterio detrás de la exótica etnia que desafía la genétic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52872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832065"/>
      </p:ext>
    </p:extLst>
  </p:cSld>
  <p:clrMapOvr>
    <a:masterClrMapping/>
  </p:clrMapOvr>
  <p:transition spd="med" advTm="6000">
    <p:wheel spokes="8"/>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Melanesian Blonde | Dark-skinned, blond-haired indigenous peopl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88" cy="6946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886024"/>
      </p:ext>
    </p:extLst>
  </p:cSld>
  <p:clrMapOvr>
    <a:masterClrMapping/>
  </p:clrMapOvr>
  <p:transition spd="med" advTm="6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48140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283" y="-22448"/>
            <a:ext cx="10664990"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261" y="3389274"/>
            <a:ext cx="6858000" cy="7947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72250" y="3389274"/>
            <a:ext cx="6858000" cy="7947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44098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44098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9111" y="5464910"/>
            <a:ext cx="68801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01337" y="1322622"/>
            <a:ext cx="40770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24058" y="-22448"/>
            <a:ext cx="4608512" cy="6299994"/>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4400" b="1">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17 de mayo de 2020</a:t>
            </a:fld>
            <a:endParaRPr lang="es-ES"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4400" b="1">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18:34</a:t>
            </a:fld>
            <a:r>
              <a:rPr lang="fr-FR"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t> </a:t>
            </a:r>
            <a:r>
              <a:rPr lang="fr-FR" sz="4400" b="1" dirty="0" smtClean="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rPr>
              <a:t>horas.</a:t>
            </a:r>
            <a:endParaRPr lang="fr-FR" sz="4400" b="1" dirty="0">
              <a:ln w="18000">
                <a:solidFill>
                  <a:schemeClr val="accent2">
                    <a:satMod val="140000"/>
                  </a:schemeClr>
                </a:solidFill>
                <a:prstDash val="solid"/>
                <a:miter lim="800000"/>
              </a:ln>
              <a:solidFill>
                <a:srgbClr val="00CC99"/>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biLevel thresh="75000"/>
            <a:extLst>
              <a:ext uri="{28A0092B-C50C-407E-A947-70E740481C1C}">
                <a14:useLocalDpi xmlns:a14="http://schemas.microsoft.com/office/drawing/2010/main"/>
              </a:ext>
            </a:extLst>
          </a:blip>
          <a:srcRect/>
          <a:stretch>
            <a:fillRect/>
          </a:stretch>
        </p:blipFill>
        <p:spPr bwMode="auto">
          <a:xfrm>
            <a:off x="1447950" y="5210969"/>
            <a:ext cx="2293769" cy="934064"/>
          </a:xfrm>
          <a:prstGeom prst="rect">
            <a:avLst/>
          </a:prstGeom>
          <a:noFill/>
        </p:spPr>
      </p:pic>
    </p:spTree>
    <p:extLst>
      <p:ext uri="{BB962C8B-B14F-4D97-AF65-F5344CB8AC3E}">
        <p14:creationId xmlns:p14="http://schemas.microsoft.com/office/powerpoint/2010/main" val="41787006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15"/>
                                        </p:tgtEl>
                                      </p:cBhvr>
                                    </p:animEffect>
                                    <p:set>
                                      <p:cBhvr>
                                        <p:cTn id="7"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409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409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2214" y="0"/>
            <a:ext cx="55685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409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5124" y="4724402"/>
            <a:ext cx="3045288"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8609" y="4191000"/>
            <a:ext cx="269725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1436" y="4876800"/>
            <a:ext cx="139213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905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n algún lugar sobre el arco iris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algún lugar sobre el arco iris (1)</Template>
  <TotalTime>586</TotalTime>
  <Words>556</Words>
  <Application>Microsoft Office PowerPoint</Application>
  <PresentationFormat>Personalizado</PresentationFormat>
  <Paragraphs>21</Paragraphs>
  <Slides>50</Slides>
  <Notes>3</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En algún lugar sobre el arco iris (1)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106</cp:revision>
  <dcterms:created xsi:type="dcterms:W3CDTF">2020-05-17T08:02:36Z</dcterms:created>
  <dcterms:modified xsi:type="dcterms:W3CDTF">2020-05-17T17:48:58Z</dcterms:modified>
</cp:coreProperties>
</file>