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9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41" r:id="rId49"/>
    <p:sldId id="400" r:id="rId50"/>
    <p:sldId id="389" r:id="rId51"/>
    <p:sldId id="386" r:id="rId52"/>
    <p:sldId id="387" r:id="rId53"/>
    <p:sldId id="388" r:id="rId54"/>
    <p:sldId id="390" r:id="rId55"/>
    <p:sldId id="392" r:id="rId56"/>
    <p:sldId id="393" r:id="rId57"/>
    <p:sldId id="394" r:id="rId58"/>
    <p:sldId id="395" r:id="rId59"/>
    <p:sldId id="396" r:id="rId60"/>
    <p:sldId id="397" r:id="rId61"/>
    <p:sldId id="398" r:id="rId62"/>
    <p:sldId id="399" r:id="rId63"/>
    <p:sldId id="401" r:id="rId64"/>
    <p:sldId id="338" r:id="rId65"/>
    <p:sldId id="403" r:id="rId6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VXyQS6N0GN/nG4iLTNAbWQ" hashData="C4yBdO9IPF4cEfenvak3tlhHyR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F064ADA-F6E9-42DD-9862-4805D21C04F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C83D692-B3AB-44F8-8645-FB2DB66309B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1142984"/>
            <a:ext cx="7500958"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MISTERIO DEL GRAN DESHIELO</a:t>
            </a:r>
            <a:endPar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500034" y="5357826"/>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071570" cy="369332"/>
          </a:xfrm>
          <a:prstGeom prst="rect">
            <a:avLst/>
          </a:prstGeom>
          <a:solidFill>
            <a:srgbClr val="FF33CC"/>
          </a:solidFill>
        </p:spPr>
        <p:txBody>
          <a:bodyPr wrap="square" rtlCol="0">
            <a:spAutoFit/>
          </a:bodyPr>
          <a:lstStyle/>
          <a:p>
            <a:r>
              <a:rPr lang="es-ES" dirty="0" smtClean="0"/>
              <a:t>TITANIC</a:t>
            </a:r>
            <a:endParaRPr lang="es-ES" dirty="0"/>
          </a:p>
        </p:txBody>
      </p:sp>
    </p:spTree>
  </p:cSld>
  <p:clrMapOvr>
    <a:masterClrMapping/>
  </p:clrMapOvr>
  <p:transition spd="slow" advTm="12000">
    <p:dissolve/>
    <p:sndAc>
      <p:stSnd loop="1">
        <p:snd r:embed="rId2" name="Clayderman-Titanic-Symphon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1000100" y="428604"/>
            <a:ext cx="7358114" cy="6124754"/>
          </a:xfrm>
          <a:prstGeom prst="rect">
            <a:avLst/>
          </a:prstGeom>
          <a:noFill/>
          <a:ln w="9525">
            <a:noFill/>
            <a:miter lim="800000"/>
            <a:headEnd/>
            <a:tailEnd/>
          </a:ln>
        </p:spPr>
        <p:txBody>
          <a:bodyPr wrap="square">
            <a:spAutoFit/>
          </a:bodyPr>
          <a:lstStyle/>
          <a:p>
            <a:pPr algn="ctr"/>
            <a:r>
              <a:rPr lang="es-ES" sz="4000" b="1" i="1" dirty="0">
                <a:latin typeface="Old English Text MT" pitchFamily="66" charset="0"/>
              </a:rPr>
              <a:t>Deshielo del Ártico </a:t>
            </a:r>
            <a:endParaRPr lang="es-ES" sz="4000" b="1" i="1" dirty="0" smtClean="0">
              <a:latin typeface="Old English Text MT" pitchFamily="66" charset="0"/>
            </a:endParaRPr>
          </a:p>
          <a:p>
            <a:pPr algn="ctr"/>
            <a:endParaRPr lang="es-ES" sz="4000" b="1" i="1" dirty="0">
              <a:latin typeface="Old English Text MT" pitchFamily="66" charset="0"/>
            </a:endParaRPr>
          </a:p>
          <a:p>
            <a:pPr algn="ctr"/>
            <a:r>
              <a:rPr lang="es-ES" sz="2400" b="1" i="1" dirty="0">
                <a:latin typeface="Old English Text MT" pitchFamily="66" charset="0"/>
              </a:rPr>
              <a:t>El estudio más completo realizado hasta la fecha sobre el clima del Ártico, con la participación de 250 científicos, ha sido realizado por Evaluación del Impacto en el Clima Ártico (ACIA), financiado por Estados Unidos, Canadá, Rusia, Dinamarca, Islandia, Suecia, Noruega y Finlandia.</a:t>
            </a:r>
          </a:p>
          <a:p>
            <a:pPr algn="ctr"/>
            <a:r>
              <a:rPr lang="es-ES" sz="2400" b="1" i="1" dirty="0">
                <a:latin typeface="Old English Text MT" pitchFamily="66" charset="0"/>
              </a:rPr>
              <a:t>Según dicho estudio: el clima ártico se está calentando ahora rápidamente y se prevén aún cambios mucho mayores. El calentamiento global está subiendo la temperatura del Ártico casi el doble de rápido que el resto del planeta, en un deshielo que amenaza a millones de vidas y podría extinguir a los osos polares para el 2100. Y a muchas otras especies.</a:t>
            </a:r>
          </a:p>
        </p:txBody>
      </p:sp>
    </p:spTree>
  </p:cSld>
  <p:clrMapOvr>
    <a:masterClrMapping/>
  </p:clrMapOvr>
  <p:transition spd="slow" advTm="4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TTD.jpg"/>
          <p:cNvPicPr>
            <a:picLocks noChangeAspect="1" noChangeArrowheads="1"/>
          </p:cNvPicPr>
          <p:nvPr/>
        </p:nvPicPr>
        <p:blipFill>
          <a:blip r:embed="rId2"/>
          <a:srcRect/>
          <a:stretch>
            <a:fillRect/>
          </a:stretch>
        </p:blipFill>
        <p:spPr bwMode="auto">
          <a:xfrm>
            <a:off x="0" y="0"/>
            <a:ext cx="9199563" cy="6858000"/>
          </a:xfrm>
          <a:prstGeom prst="rect">
            <a:avLst/>
          </a:prstGeom>
          <a:noFill/>
          <a:ln w="9525">
            <a:noFill/>
            <a:miter lim="800000"/>
            <a:headEnd/>
            <a:tailEnd/>
          </a:ln>
        </p:spPr>
      </p:pic>
    </p:spTree>
  </p:cSld>
  <p:clrMapOvr>
    <a:masterClrMapping/>
  </p:clrMapOvr>
  <p:transition spd="slow" advTm="6000">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el_gran_deshielo.jpg"/>
          <p:cNvPicPr>
            <a:picLocks noChangeAspect="1" noChangeArrowheads="1"/>
          </p:cNvPicPr>
          <p:nvPr/>
        </p:nvPicPr>
        <p:blipFill>
          <a:blip r:embed="rId2"/>
          <a:srcRect/>
          <a:stretch>
            <a:fillRect/>
          </a:stretch>
        </p:blipFill>
        <p:spPr bwMode="auto">
          <a:xfrm>
            <a:off x="928662" y="714356"/>
            <a:ext cx="7358082" cy="5518562"/>
          </a:xfrm>
          <a:prstGeom prst="rect">
            <a:avLst/>
          </a:prstGeom>
          <a:noFill/>
          <a:ln w="34925">
            <a:solidFill>
              <a:schemeClr val="tx1"/>
            </a:solidFill>
            <a:prstDash val="sysDash"/>
            <a:miter lim="800000"/>
            <a:headEnd/>
            <a:tailEnd/>
          </a:ln>
        </p:spPr>
      </p:pic>
    </p:spTree>
  </p:cSld>
  <p:clrMapOvr>
    <a:masterClrMapping/>
  </p:clrMapOvr>
  <p:transition spd="slow" advTm="6000">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Diapositiva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imagenes-de-un-peligroso-deshielo-6.jpg"/>
          <p:cNvPicPr>
            <a:picLocks noChangeAspect="1" noChangeArrowheads="1"/>
          </p:cNvPicPr>
          <p:nvPr/>
        </p:nvPicPr>
        <p:blipFill>
          <a:blip r:embed="rId2"/>
          <a:srcRect/>
          <a:stretch>
            <a:fillRect/>
          </a:stretch>
        </p:blipFill>
        <p:spPr bwMode="auto">
          <a:xfrm>
            <a:off x="0" y="0"/>
            <a:ext cx="9231313" cy="6858000"/>
          </a:xfrm>
          <a:prstGeom prst="rect">
            <a:avLst/>
          </a:prstGeom>
          <a:noFill/>
          <a:ln w="9525">
            <a:noFill/>
            <a:miter lim="800000"/>
            <a:headEnd/>
            <a:tailEnd/>
          </a:ln>
        </p:spPr>
      </p:pic>
    </p:spTree>
  </p:cSld>
  <p:clrMapOvr>
    <a:masterClrMapping/>
  </p:clrMapOvr>
  <p:transition spd="slow" advTm="6000">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perito-moreno-momento-deshielo.jpg"/>
          <p:cNvPicPr>
            <a:picLocks noChangeAspect="1" noChangeArrowheads="1"/>
          </p:cNvPicPr>
          <p:nvPr/>
        </p:nvPicPr>
        <p:blipFill>
          <a:blip r:embed="rId2"/>
          <a:srcRect/>
          <a:stretch>
            <a:fillRect/>
          </a:stretch>
        </p:blipFill>
        <p:spPr bwMode="auto">
          <a:xfrm>
            <a:off x="0" y="0"/>
            <a:ext cx="9144000" cy="6851650"/>
          </a:xfrm>
          <a:prstGeom prst="rect">
            <a:avLst/>
          </a:prstGeom>
          <a:noFill/>
          <a:ln w="9525">
            <a:noFill/>
            <a:miter lim="800000"/>
            <a:headEnd/>
            <a:tailEnd/>
          </a:ln>
        </p:spPr>
      </p:pic>
    </p:spTree>
  </p:cSld>
  <p:clrMapOvr>
    <a:masterClrMapping/>
  </p:clrMapOvr>
  <p:transition spd="slow" advTm="600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1301393643.jpg"/>
          <p:cNvPicPr>
            <a:picLocks noChangeAspect="1" noChangeArrowheads="1"/>
          </p:cNvPicPr>
          <p:nvPr/>
        </p:nvPicPr>
        <p:blipFill>
          <a:blip r:embed="rId2"/>
          <a:srcRect/>
          <a:stretch>
            <a:fillRect/>
          </a:stretch>
        </p:blipFill>
        <p:spPr bwMode="auto">
          <a:xfrm>
            <a:off x="785786" y="500042"/>
            <a:ext cx="7786710" cy="5907625"/>
          </a:xfrm>
          <a:prstGeom prst="rect">
            <a:avLst/>
          </a:prstGeom>
          <a:noFill/>
          <a:ln w="41275">
            <a:solidFill>
              <a:schemeClr val="tx1"/>
            </a:solidFill>
            <a:prstDash val="sysDash"/>
            <a:round/>
            <a:headEnd/>
            <a:tailEnd/>
          </a:ln>
        </p:spPr>
      </p:pic>
    </p:spTree>
  </p:cSld>
  <p:clrMapOvr>
    <a:masterClrMapping/>
  </p:clrMapOvr>
  <p:transition spd="slow" advTm="9000">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1000100" y="357166"/>
            <a:ext cx="7143784" cy="6124754"/>
          </a:xfrm>
          <a:prstGeom prst="rect">
            <a:avLst/>
          </a:prstGeom>
          <a:noFill/>
          <a:ln w="9525">
            <a:noFill/>
            <a:miter lim="800000"/>
            <a:headEnd/>
            <a:tailEnd/>
          </a:ln>
        </p:spPr>
        <p:txBody>
          <a:bodyPr wrap="square">
            <a:spAutoFit/>
          </a:bodyPr>
          <a:lstStyle/>
          <a:p>
            <a:pPr algn="ctr"/>
            <a:r>
              <a:rPr lang="es-ES" sz="3600" b="1" i="1" dirty="0">
                <a:latin typeface="Old English Text MT" pitchFamily="66" charset="0"/>
              </a:rPr>
              <a:t>Científicos </a:t>
            </a:r>
            <a:r>
              <a:rPr lang="es-ES" sz="3600" b="1" i="1" dirty="0" smtClean="0">
                <a:latin typeface="Old English Text MT" pitchFamily="66" charset="0"/>
              </a:rPr>
              <a:t>Atónitos</a:t>
            </a:r>
          </a:p>
          <a:p>
            <a:pPr algn="ctr"/>
            <a:endParaRPr lang="es-ES" sz="3600" b="1" i="1" dirty="0">
              <a:latin typeface="Old English Text MT" pitchFamily="66" charset="0"/>
            </a:endParaRPr>
          </a:p>
          <a:p>
            <a:pPr algn="ctr"/>
            <a:r>
              <a:rPr lang="es-ES" sz="2000" b="1" i="1" dirty="0">
                <a:latin typeface="Old English Text MT" pitchFamily="66" charset="0"/>
              </a:rPr>
              <a:t>Nada de esto significa que el hielo se desvanecerá en el transcurso de la noche. A principios de este mes, en </a:t>
            </a:r>
            <a:r>
              <a:rPr lang="es-ES" sz="2000" b="1" i="1" dirty="0" err="1">
                <a:latin typeface="Old English Text MT" pitchFamily="66" charset="0"/>
              </a:rPr>
              <a:t>Ny</a:t>
            </a:r>
            <a:r>
              <a:rPr lang="es-ES" sz="2000" b="1" i="1" dirty="0">
                <a:latin typeface="Old English Text MT" pitchFamily="66" charset="0"/>
              </a:rPr>
              <a:t> </a:t>
            </a:r>
            <a:r>
              <a:rPr lang="es-ES" sz="2000" b="1" i="1" dirty="0" err="1">
                <a:latin typeface="Old English Text MT" pitchFamily="66" charset="0"/>
              </a:rPr>
              <a:t>Alesund</a:t>
            </a:r>
            <a:r>
              <a:rPr lang="es-ES" sz="2000" b="1" i="1" dirty="0">
                <a:latin typeface="Old English Text MT" pitchFamily="66" charset="0"/>
              </a:rPr>
              <a:t>, estuve a bordo del buque noruego "</a:t>
            </a:r>
            <a:r>
              <a:rPr lang="es-ES" sz="2000" b="1" i="1" dirty="0" err="1">
                <a:latin typeface="Old English Text MT" pitchFamily="66" charset="0"/>
              </a:rPr>
              <a:t>The</a:t>
            </a:r>
            <a:r>
              <a:rPr lang="es-ES" sz="2000" b="1" i="1" dirty="0">
                <a:latin typeface="Old English Text MT" pitchFamily="66" charset="0"/>
              </a:rPr>
              <a:t> Lance" del Instituto de Investigación Polar de Noruega.</a:t>
            </a:r>
          </a:p>
          <a:p>
            <a:pPr algn="ctr"/>
            <a:r>
              <a:rPr lang="es-ES" sz="2000" b="1" i="1" dirty="0">
                <a:latin typeface="Old English Text MT" pitchFamily="66" charset="0"/>
              </a:rPr>
              <a:t>El buque estaba investigando el área entre </a:t>
            </a:r>
            <a:r>
              <a:rPr lang="es-ES" sz="2000" b="1" i="1" dirty="0" err="1">
                <a:latin typeface="Old English Text MT" pitchFamily="66" charset="0"/>
              </a:rPr>
              <a:t>Svalbard</a:t>
            </a:r>
            <a:r>
              <a:rPr lang="es-ES" sz="2000" b="1" i="1" dirty="0">
                <a:latin typeface="Old English Text MT" pitchFamily="66" charset="0"/>
              </a:rPr>
              <a:t> y Groenlandia, conocida como el estrecho de </a:t>
            </a:r>
            <a:r>
              <a:rPr lang="es-ES" sz="2000" b="1" i="1" dirty="0" err="1">
                <a:latin typeface="Old English Text MT" pitchFamily="66" charset="0"/>
              </a:rPr>
              <a:t>Fram</a:t>
            </a:r>
            <a:r>
              <a:rPr lang="es-ES" sz="2000" b="1" i="1" dirty="0">
                <a:latin typeface="Old English Text MT" pitchFamily="66" charset="0"/>
              </a:rPr>
              <a:t>, bautizado así por el barco de </a:t>
            </a:r>
            <a:r>
              <a:rPr lang="es-ES" sz="2000" b="1" i="1" dirty="0" err="1">
                <a:latin typeface="Old English Text MT" pitchFamily="66" charset="0"/>
              </a:rPr>
              <a:t>Nansen</a:t>
            </a:r>
            <a:r>
              <a:rPr lang="es-ES" sz="2000" b="1" i="1" dirty="0">
                <a:latin typeface="Old English Text MT" pitchFamily="66" charset="0"/>
              </a:rPr>
              <a:t>.</a:t>
            </a:r>
          </a:p>
          <a:p>
            <a:pPr algn="ctr"/>
            <a:r>
              <a:rPr lang="es-ES" sz="2000" b="1" i="1" dirty="0">
                <a:latin typeface="Old English Text MT" pitchFamily="66" charset="0"/>
              </a:rPr>
              <a:t>El estrecho es la ruta de salida del Océano Ártico, corriente que transporta los témpanos del sur hasta el Atlántico. Los científicos se sorprendieron por la cantidad total de hielo derretido a lo largo de la región, pero la mayor parte del tiempo estuvieron rodeados por hielo.</a:t>
            </a:r>
          </a:p>
          <a:p>
            <a:pPr algn="ctr"/>
            <a:r>
              <a:rPr lang="es-ES" sz="2000" b="1" i="1" dirty="0">
                <a:latin typeface="Old English Text MT" pitchFamily="66" charset="0"/>
              </a:rPr>
              <a:t>¿Entonces es alarmismo reportar este nuevo registro? Muchas personas han sugerido que hay que mencionar cómo el hielo que rodea la Antártida se ha expandido este año. Y sí lo ha hecho, pero el problema es que la Antártida es un continente aislado por un océano que posee un clima increíblemente frío.</a:t>
            </a:r>
          </a:p>
        </p:txBody>
      </p:sp>
    </p:spTree>
  </p:cSld>
  <p:clrMapOvr>
    <a:masterClrMapping/>
  </p:clrMapOvr>
  <p:transition spd="slow" advTm="50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images.jpg"/>
          <p:cNvPicPr>
            <a:picLocks noChangeAspect="1" noChangeArrowheads="1"/>
          </p:cNvPicPr>
          <p:nvPr/>
        </p:nvPicPr>
        <p:blipFill>
          <a:blip r:embed="rId2"/>
          <a:srcRect/>
          <a:stretch>
            <a:fillRect/>
          </a:stretch>
        </p:blipFill>
        <p:spPr bwMode="auto">
          <a:xfrm>
            <a:off x="0" y="0"/>
            <a:ext cx="9164638" cy="6858000"/>
          </a:xfrm>
          <a:prstGeom prst="rect">
            <a:avLst/>
          </a:prstGeom>
          <a:noFill/>
          <a:ln w="9525">
            <a:noFill/>
            <a:miter lim="800000"/>
            <a:headEnd/>
            <a:tailEnd/>
          </a:ln>
        </p:spPr>
      </p:pic>
    </p:spTree>
  </p:cSld>
  <p:clrMapOvr>
    <a:masterClrMapping/>
  </p:clrMapOvr>
  <p:transition spd="slow" advTm="600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1301393693.jpg"/>
          <p:cNvPicPr>
            <a:picLocks noChangeAspect="1" noChangeArrowheads="1"/>
          </p:cNvPicPr>
          <p:nvPr/>
        </p:nvPicPr>
        <p:blipFill>
          <a:blip r:embed="rId2"/>
          <a:srcRect/>
          <a:stretch>
            <a:fillRect/>
          </a:stretch>
        </p:blipFill>
        <p:spPr bwMode="auto">
          <a:xfrm>
            <a:off x="0" y="0"/>
            <a:ext cx="9169400" cy="6858000"/>
          </a:xfrm>
          <a:prstGeom prst="rect">
            <a:avLst/>
          </a:prstGeom>
          <a:noFill/>
          <a:ln w="9525">
            <a:noFill/>
            <a:miter lim="800000"/>
            <a:headEnd/>
            <a:tailEnd/>
          </a:ln>
        </p:spPr>
      </p:pic>
    </p:spTree>
  </p:cSld>
  <p:clrMapOvr>
    <a:masterClrMapping/>
  </p:clrMapOvr>
  <p:transition spd="slow" advTm="600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2012-07-27-OS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carbondioxid.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oso-polar-en-peligro-por-el-deshielo-24719.jpg"/>
          <p:cNvPicPr>
            <a:picLocks noChangeAspect="1" noChangeArrowheads="1"/>
          </p:cNvPicPr>
          <p:nvPr/>
        </p:nvPicPr>
        <p:blipFill>
          <a:blip r:embed="rId2"/>
          <a:srcRect/>
          <a:stretch>
            <a:fillRect/>
          </a:stretch>
        </p:blipFill>
        <p:spPr bwMode="auto">
          <a:xfrm>
            <a:off x="0" y="0"/>
            <a:ext cx="9223375" cy="6858000"/>
          </a:xfrm>
          <a:prstGeom prst="rect">
            <a:avLst/>
          </a:prstGeom>
          <a:noFill/>
          <a:ln w="9525">
            <a:noFill/>
            <a:miter lim="800000"/>
            <a:headEnd/>
            <a:tailEnd/>
          </a:ln>
        </p:spPr>
      </p:pic>
    </p:spTree>
  </p:cSld>
  <p:clrMapOvr>
    <a:masterClrMapping/>
  </p:clrMapOvr>
  <p:transition spd="slow" advTm="6000">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deshielo-de-los-polos.jpg"/>
          <p:cNvPicPr>
            <a:picLocks noChangeAspect="1" noChangeArrowheads="1"/>
          </p:cNvPicPr>
          <p:nvPr/>
        </p:nvPicPr>
        <p:blipFill>
          <a:blip r:embed="rId2"/>
          <a:srcRect/>
          <a:stretch>
            <a:fillRect/>
          </a:stretch>
        </p:blipFill>
        <p:spPr bwMode="auto">
          <a:xfrm>
            <a:off x="0" y="0"/>
            <a:ext cx="9144000" cy="7072313"/>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323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Rectángulo"/>
          <p:cNvSpPr>
            <a:spLocks noChangeArrowheads="1"/>
          </p:cNvSpPr>
          <p:nvPr/>
        </p:nvSpPr>
        <p:spPr bwMode="auto">
          <a:xfrm>
            <a:off x="714348" y="714356"/>
            <a:ext cx="7786742" cy="5262979"/>
          </a:xfrm>
          <a:prstGeom prst="rect">
            <a:avLst/>
          </a:prstGeom>
          <a:noFill/>
          <a:ln w="9525">
            <a:noFill/>
            <a:miter lim="800000"/>
            <a:headEnd/>
            <a:tailEnd/>
          </a:ln>
        </p:spPr>
        <p:txBody>
          <a:bodyPr wrap="square">
            <a:spAutoFit/>
          </a:bodyPr>
          <a:lstStyle/>
          <a:p>
            <a:pPr algn="ctr"/>
            <a:r>
              <a:rPr lang="es-ES" sz="2800" b="1" i="1" dirty="0">
                <a:latin typeface="Old English Text MT" pitchFamily="66" charset="0"/>
              </a:rPr>
              <a:t>El Ártico es un océano rodeado de tierra, donde pequeños aumentos de temperatura pueden cambiar el umbral entre congelación y descongelación, por lo que es más sensible a cambios.</a:t>
            </a:r>
          </a:p>
          <a:p>
            <a:pPr algn="ctr"/>
            <a:r>
              <a:rPr lang="es-ES" sz="2800" b="1" i="1" dirty="0">
                <a:latin typeface="Old English Text MT" pitchFamily="66" charset="0"/>
              </a:rPr>
              <a:t>Otros argumentan que estoy demeritando los riegos y que el récord registrado este año es equivalente a un derretimiento planetario, es decir, una emergencia.</a:t>
            </a:r>
          </a:p>
          <a:p>
            <a:pPr algn="ctr"/>
            <a:r>
              <a:rPr lang="es-ES" sz="2800" b="1" i="1" dirty="0">
                <a:latin typeface="Old English Text MT" pitchFamily="66" charset="0"/>
              </a:rPr>
              <a:t>Pienso que debemos guiarnos por los hechos observados. Sabemos muy bien que el derretimiento ha aumentado masivamente no solo este año, sino que también existe una tendencia de decrecimiento del hielo del mar desde hace tres décadas.</a:t>
            </a:r>
          </a:p>
        </p:txBody>
      </p:sp>
    </p:spTree>
  </p:cSld>
  <p:clrMapOvr>
    <a:masterClrMapping/>
  </p:clrMapOvr>
  <p:transition spd="slow" advTm="41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1328780167362detallec4.jpg"/>
          <p:cNvPicPr>
            <a:picLocks noChangeAspect="1" noChangeArrowheads="1"/>
          </p:cNvPicPr>
          <p:nvPr/>
        </p:nvPicPr>
        <p:blipFill>
          <a:blip r:embed="rId2"/>
          <a:srcRect/>
          <a:stretch>
            <a:fillRect/>
          </a:stretch>
        </p:blipFill>
        <p:spPr bwMode="auto">
          <a:xfrm>
            <a:off x="0" y="0"/>
            <a:ext cx="9172575" cy="6858000"/>
          </a:xfrm>
          <a:prstGeom prst="rect">
            <a:avLst/>
          </a:prstGeom>
          <a:noFill/>
          <a:ln w="9525">
            <a:noFill/>
            <a:miter lim="800000"/>
            <a:headEnd/>
            <a:tailEnd/>
          </a:ln>
        </p:spPr>
      </p:pic>
    </p:spTree>
  </p:cSld>
  <p:clrMapOvr>
    <a:masterClrMapping/>
  </p:clrMapOvr>
  <p:transition spd="slow" advTm="6000">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306_VJEL_deshieloo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SSS.jpg"/>
          <p:cNvPicPr>
            <a:picLocks noChangeAspect="1" noChangeArrowheads="1"/>
          </p:cNvPicPr>
          <p:nvPr/>
        </p:nvPicPr>
        <p:blipFill>
          <a:blip r:embed="rId2"/>
          <a:srcRect/>
          <a:stretch>
            <a:fillRect/>
          </a:stretch>
        </p:blipFill>
        <p:spPr bwMode="auto">
          <a:xfrm>
            <a:off x="0" y="0"/>
            <a:ext cx="9256713" cy="6858000"/>
          </a:xfrm>
          <a:prstGeom prst="rect">
            <a:avLst/>
          </a:prstGeom>
          <a:noFill/>
          <a:ln w="9525">
            <a:noFill/>
            <a:miter lim="800000"/>
            <a:headEnd/>
            <a:tailEnd/>
          </a:ln>
        </p:spPr>
      </p:pic>
    </p:spTree>
  </p:cSld>
  <p:clrMapOvr>
    <a:masterClrMapping/>
  </p:clrMapOvr>
  <p:transition spd="slow" advTm="600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image_preview.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600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ANAL-~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Deshielo-Artic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antartida-3.jpg"/>
          <p:cNvPicPr>
            <a:picLocks noChangeAspect="1" noChangeArrowheads="1"/>
          </p:cNvPicPr>
          <p:nvPr/>
        </p:nvPicPr>
        <p:blipFill>
          <a:blip r:embed="rId2"/>
          <a:srcRect/>
          <a:stretch>
            <a:fillRect/>
          </a:stretch>
        </p:blipFill>
        <p:spPr bwMode="auto">
          <a:xfrm>
            <a:off x="0" y="0"/>
            <a:ext cx="9147175" cy="6858000"/>
          </a:xfrm>
          <a:prstGeom prst="rect">
            <a:avLst/>
          </a:prstGeom>
          <a:noFill/>
          <a:ln w="9525">
            <a:noFill/>
            <a:miter lim="800000"/>
            <a:headEnd/>
            <a:tailEnd/>
          </a:ln>
        </p:spPr>
      </p:pic>
    </p:spTree>
  </p:cSld>
  <p:clrMapOvr>
    <a:masterClrMapping/>
  </p:clrMapOvr>
  <p:transition spd="slow" advTm="600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glaciar_francia4OK(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foca-artico-canada-especi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1071538" y="785794"/>
            <a:ext cx="7286676" cy="5324535"/>
          </a:xfrm>
          <a:prstGeom prst="rect">
            <a:avLst/>
          </a:prstGeom>
          <a:noFill/>
          <a:ln w="9525">
            <a:noFill/>
            <a:miter lim="800000"/>
            <a:headEnd/>
            <a:tailEnd/>
          </a:ln>
        </p:spPr>
        <p:txBody>
          <a:bodyPr wrap="square">
            <a:spAutoFit/>
          </a:bodyPr>
          <a:lstStyle/>
          <a:p>
            <a:pPr algn="ctr"/>
            <a:r>
              <a:rPr lang="es-ES" sz="2000" b="1" i="1" dirty="0">
                <a:latin typeface="Old English Text MT" pitchFamily="66" charset="0"/>
              </a:rPr>
              <a:t>El derretimiento de este año dejó al Ártico con la mitad del hielo que tenía en promedio en los meses de septiembre de los pasados 30 años. En un cálculo aproximado, la diferencia equivale a una docena de Reinos Unidos.</a:t>
            </a:r>
          </a:p>
          <a:p>
            <a:pPr algn="ctr"/>
            <a:r>
              <a:rPr lang="es-ES" sz="2000" b="1" i="1" dirty="0">
                <a:latin typeface="Old English Text MT" pitchFamily="66" charset="0"/>
              </a:rPr>
              <a:t>También sabemos que hay bastante evidencia que muestra que el hielo que queda se desgasta cada vez más, volviéndose más delgado y débil.</a:t>
            </a:r>
          </a:p>
          <a:p>
            <a:pPr algn="ctr"/>
            <a:r>
              <a:rPr lang="es-ES" sz="2000" b="1" i="1" dirty="0">
                <a:latin typeface="Old English Text MT" pitchFamily="66" charset="0"/>
              </a:rPr>
              <a:t>Lo que no sabemos es cuándo llegará el día en que un barco navegue en la cima del mundo sin chocar con ningún trozo de hielo.</a:t>
            </a:r>
          </a:p>
          <a:p>
            <a:pPr algn="ctr"/>
            <a:r>
              <a:rPr lang="es-ES" sz="2000" b="1" i="1" dirty="0">
                <a:latin typeface="Old English Text MT" pitchFamily="66" charset="0"/>
              </a:rPr>
              <a:t>Estamos avanzando hacia esa dirección y más rápido de lo esperado.</a:t>
            </a:r>
          </a:p>
          <a:p>
            <a:pPr algn="ctr"/>
            <a:r>
              <a:rPr lang="es-ES" sz="2000" b="1" i="1" dirty="0">
                <a:latin typeface="Old English Text MT" pitchFamily="66" charset="0"/>
              </a:rPr>
              <a:t>Es una posibilidad profundamente importante, pero no estamos seguros si será tan pronto como en esta década o después.</a:t>
            </a:r>
          </a:p>
          <a:p>
            <a:pPr algn="ctr"/>
            <a:r>
              <a:rPr lang="es-ES" sz="2000" b="1" i="1" dirty="0" err="1">
                <a:latin typeface="Old English Text MT" pitchFamily="66" charset="0"/>
              </a:rPr>
              <a:t>Nansen</a:t>
            </a:r>
            <a:r>
              <a:rPr lang="es-ES" sz="2000" b="1" i="1" dirty="0">
                <a:latin typeface="Old English Text MT" pitchFamily="66" charset="0"/>
              </a:rPr>
              <a:t> escribió "el vapor de las aguas abiertas en una noche de Luna".</a:t>
            </a:r>
          </a:p>
          <a:p>
            <a:pPr algn="ctr"/>
            <a:r>
              <a:rPr lang="es-ES" sz="2000" b="1" i="1" dirty="0">
                <a:latin typeface="Old English Text MT" pitchFamily="66" charset="0"/>
              </a:rPr>
              <a:t>Fotos satelitales podrían mostrarle amplias extensiones de océano donde los témpanos de hielo han desaparecido. Había demasiado hielo en ese momento para poder llegar al Polo, pero ahora tendría una oportunidad mucho mejor.</a:t>
            </a:r>
          </a:p>
        </p:txBody>
      </p:sp>
    </p:spTree>
  </p:cSld>
  <p:clrMapOvr>
    <a:masterClrMapping/>
  </p:clrMapOvr>
  <p:transition spd="slow" advTm="58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imagenes-de-un-peligroso-deshielo-3.jpg"/>
          <p:cNvPicPr>
            <a:picLocks noChangeAspect="1" noChangeArrowheads="1"/>
          </p:cNvPicPr>
          <p:nvPr/>
        </p:nvPicPr>
        <p:blipFill>
          <a:blip r:embed="rId2"/>
          <a:srcRect/>
          <a:stretch>
            <a:fillRect/>
          </a:stretch>
        </p:blipFill>
        <p:spPr bwMode="auto">
          <a:xfrm>
            <a:off x="-1066800" y="0"/>
            <a:ext cx="10210800" cy="6858000"/>
          </a:xfrm>
          <a:prstGeom prst="rect">
            <a:avLst/>
          </a:prstGeom>
          <a:noFill/>
          <a:ln w="9525">
            <a:noFill/>
            <a:miter lim="800000"/>
            <a:headEnd/>
            <a:tailEnd/>
          </a:ln>
        </p:spPr>
      </p:pic>
    </p:spTree>
  </p:cSld>
  <p:clrMapOvr>
    <a:masterClrMapping/>
  </p:clrMapOvr>
  <p:transition spd="slow" advTm="6000">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120828120030_hielo30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120921003348_sp_artico_640x360_spl_nocredi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articulodeshielo_620x413.jpg"/>
          <p:cNvPicPr>
            <a:picLocks noChangeAspect="1" noChangeArrowheads="1"/>
          </p:cNvPicPr>
          <p:nvPr/>
        </p:nvPicPr>
        <p:blipFill>
          <a:blip r:embed="rId2"/>
          <a:srcRect/>
          <a:stretch>
            <a:fillRect/>
          </a:stretch>
        </p:blipFill>
        <p:spPr bwMode="auto">
          <a:xfrm>
            <a:off x="0" y="0"/>
            <a:ext cx="9223375" cy="6858000"/>
          </a:xfrm>
          <a:prstGeom prst="rect">
            <a:avLst/>
          </a:prstGeom>
          <a:noFill/>
          <a:ln w="9525">
            <a:noFill/>
            <a:miter lim="800000"/>
            <a:headEnd/>
            <a:tailEnd/>
          </a:ln>
        </p:spPr>
      </p:pic>
    </p:spTree>
  </p:cSld>
  <p:clrMapOvr>
    <a:masterClrMapping/>
  </p:clrMapOvr>
  <p:transition spd="slow" advTm="6000">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deshielo-320x21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artico-deshielo-e.jpg"/>
          <p:cNvPicPr>
            <a:picLocks noChangeAspect="1" noChangeArrowheads="1"/>
          </p:cNvPicPr>
          <p:nvPr/>
        </p:nvPicPr>
        <p:blipFill>
          <a:blip r:embed="rId2"/>
          <a:srcRect/>
          <a:stretch>
            <a:fillRect/>
          </a:stretch>
        </p:blipFill>
        <p:spPr bwMode="auto">
          <a:xfrm>
            <a:off x="0" y="0"/>
            <a:ext cx="9288463" cy="6858000"/>
          </a:xfrm>
          <a:prstGeom prst="rect">
            <a:avLst/>
          </a:prstGeom>
          <a:noFill/>
          <a:ln w="9525">
            <a:noFill/>
            <a:miter lim="800000"/>
            <a:headEnd/>
            <a:tailEnd/>
          </a:ln>
        </p:spPr>
      </p:pic>
    </p:spTree>
  </p:cSld>
  <p:clrMapOvr>
    <a:masterClrMapping/>
  </p:clrMapOvr>
  <p:transition spd="slow" advTm="6000">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30.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pingueinos-emperadores-escapando-de-sus-enemigos-24722.jpg"/>
          <p:cNvPicPr>
            <a:picLocks noChangeAspect="1" noChangeArrowheads="1"/>
          </p:cNvPicPr>
          <p:nvPr/>
        </p:nvPicPr>
        <p:blipFill>
          <a:blip r:embed="rId2"/>
          <a:srcRect/>
          <a:stretch>
            <a:fillRect/>
          </a:stretch>
        </p:blipFill>
        <p:spPr bwMode="auto">
          <a:xfrm>
            <a:off x="0" y="0"/>
            <a:ext cx="9215438" cy="6858000"/>
          </a:xfrm>
          <a:prstGeom prst="rect">
            <a:avLst/>
          </a:prstGeom>
          <a:noFill/>
          <a:ln w="9525">
            <a:noFill/>
            <a:miter lim="800000"/>
            <a:headEnd/>
            <a:tailEnd/>
          </a:ln>
        </p:spPr>
      </p:pic>
    </p:spTree>
  </p:cSld>
  <p:clrMapOvr>
    <a:masterClrMapping/>
  </p:clrMapOvr>
  <p:transition spd="slow" advTm="6000">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000100" y="1714488"/>
            <a:ext cx="7215238" cy="3170099"/>
          </a:xfrm>
          <a:prstGeom prst="rect">
            <a:avLst/>
          </a:prstGeom>
          <a:noFill/>
          <a:ln w="9525">
            <a:noFill/>
            <a:miter lim="800000"/>
            <a:headEnd/>
            <a:tailEnd/>
          </a:ln>
        </p:spPr>
        <p:txBody>
          <a:bodyPr wrap="square">
            <a:spAutoFit/>
          </a:bodyPr>
          <a:lstStyle/>
          <a:p>
            <a:pPr algn="ctr"/>
            <a:r>
              <a:rPr lang="es-ES" sz="4000" b="1" i="1" dirty="0">
                <a:latin typeface="Old English Text MT" pitchFamily="66" charset="0"/>
              </a:rPr>
              <a:t>El ascenso de los mares de 25 a 30 cm, pondrá en peligro las tierras bajas de muchos países e islas. Y en jaque a lugares tan bellos como Venecia</a:t>
            </a:r>
          </a:p>
        </p:txBody>
      </p:sp>
    </p:spTree>
  </p:cSld>
  <p:clrMapOvr>
    <a:masterClrMapping/>
  </p:clrMapOvr>
  <p:transition spd="slow" advTm="21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23105145340x265artico%20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imagenes-de-un-peligroso-deshielo-2.jpg"/>
          <p:cNvPicPr>
            <a:picLocks noChangeAspect="1" noChangeArrowheads="1"/>
          </p:cNvPicPr>
          <p:nvPr/>
        </p:nvPicPr>
        <p:blipFill>
          <a:blip r:embed="rId2"/>
          <a:srcRect/>
          <a:stretch>
            <a:fillRect/>
          </a:stretch>
        </p:blipFill>
        <p:spPr bwMode="auto">
          <a:xfrm>
            <a:off x="0" y="0"/>
            <a:ext cx="9639300" cy="6858000"/>
          </a:xfrm>
          <a:prstGeom prst="rect">
            <a:avLst/>
          </a:prstGeom>
          <a:noFill/>
          <a:ln w="9525">
            <a:noFill/>
            <a:miter lim="800000"/>
            <a:headEnd/>
            <a:tailEnd/>
          </a:ln>
        </p:spPr>
      </p:pic>
    </p:spTree>
  </p:cSld>
  <p:clrMapOvr>
    <a:masterClrMapping/>
  </p:clrMapOvr>
  <p:transition spd="slow" advTm="6000">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Pic_JSGrovecom_WWF_v2.jpg"/>
          <p:cNvPicPr>
            <a:picLocks noChangeAspect="1" noChangeArrowheads="1"/>
          </p:cNvPicPr>
          <p:nvPr/>
        </p:nvPicPr>
        <p:blipFill>
          <a:blip r:embed="rId2"/>
          <a:srcRect/>
          <a:stretch>
            <a:fillRect/>
          </a:stretch>
        </p:blipFill>
        <p:spPr bwMode="auto">
          <a:xfrm>
            <a:off x="0" y="0"/>
            <a:ext cx="9142413" cy="6858000"/>
          </a:xfrm>
          <a:prstGeom prst="rect">
            <a:avLst/>
          </a:prstGeom>
          <a:noFill/>
          <a:ln w="9525">
            <a:noFill/>
            <a:miter lim="800000"/>
            <a:headEnd/>
            <a:tailEnd/>
          </a:ln>
        </p:spPr>
      </p:pic>
    </p:spTree>
  </p:cSld>
  <p:clrMapOvr>
    <a:masterClrMapping/>
  </p:clrMapOvr>
  <p:transition spd="slow" advTm="6000">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VVVVV.jpg"/>
          <p:cNvPicPr>
            <a:picLocks noChangeAspect="1" noChangeArrowheads="1"/>
          </p:cNvPicPr>
          <p:nvPr/>
        </p:nvPicPr>
        <p:blipFill>
          <a:blip r:embed="rId2"/>
          <a:srcRect/>
          <a:stretch>
            <a:fillRect/>
          </a:stretch>
        </p:blipFill>
        <p:spPr bwMode="auto">
          <a:xfrm>
            <a:off x="0" y="0"/>
            <a:ext cx="9205913" cy="6858000"/>
          </a:xfrm>
          <a:prstGeom prst="rect">
            <a:avLst/>
          </a:prstGeom>
          <a:noFill/>
          <a:ln w="9525">
            <a:noFill/>
            <a:miter lim="800000"/>
            <a:headEnd/>
            <a:tailEnd/>
          </a:ln>
        </p:spPr>
      </p:pic>
    </p:spTree>
  </p:cSld>
  <p:clrMapOvr>
    <a:masterClrMapping/>
  </p:clrMapOvr>
  <p:transition spd="slow" advTm="6000">
    <p:dissolv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noaa_deshielo_anrtico_record.jpg"/>
          <p:cNvPicPr>
            <a:picLocks noChangeAspect="1" noChangeArrowheads="1"/>
          </p:cNvPicPr>
          <p:nvPr/>
        </p:nvPicPr>
        <p:blipFill>
          <a:blip r:embed="rId2"/>
          <a:srcRect/>
          <a:stretch>
            <a:fillRect/>
          </a:stretch>
        </p:blipFill>
        <p:spPr bwMode="auto">
          <a:xfrm>
            <a:off x="0" y="0"/>
            <a:ext cx="9248775" cy="6858000"/>
          </a:xfrm>
          <a:prstGeom prst="rect">
            <a:avLst/>
          </a:prstGeom>
          <a:noFill/>
          <a:ln w="9525">
            <a:noFill/>
            <a:miter lim="800000"/>
            <a:headEnd/>
            <a:tailEnd/>
          </a:ln>
        </p:spPr>
      </p:pic>
    </p:spTree>
  </p:cSld>
  <p:clrMapOvr>
    <a:masterClrMapping/>
  </p:clrMapOvr>
  <p:transition spd="slow" advTm="6000">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deshielo5.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Rectángulo"/>
          <p:cNvSpPr>
            <a:spLocks noChangeArrowheads="1"/>
          </p:cNvSpPr>
          <p:nvPr/>
        </p:nvSpPr>
        <p:spPr bwMode="auto">
          <a:xfrm>
            <a:off x="500034" y="500042"/>
            <a:ext cx="8215370" cy="6124754"/>
          </a:xfrm>
          <a:prstGeom prst="rect">
            <a:avLst/>
          </a:prstGeom>
          <a:noFill/>
          <a:ln w="9525">
            <a:noFill/>
            <a:miter lim="800000"/>
            <a:headEnd/>
            <a:tailEnd/>
          </a:ln>
        </p:spPr>
        <p:txBody>
          <a:bodyPr wrap="square">
            <a:spAutoFit/>
          </a:bodyPr>
          <a:lstStyle/>
          <a:p>
            <a:pPr algn="ctr"/>
            <a:r>
              <a:rPr lang="es-ES" sz="4000" b="1" i="1" dirty="0">
                <a:latin typeface="Old English Text MT" pitchFamily="66" charset="0"/>
              </a:rPr>
              <a:t>Los icebergs se despiden de los glaciares </a:t>
            </a:r>
          </a:p>
          <a:p>
            <a:pPr algn="ctr"/>
            <a:r>
              <a:rPr lang="es-ES" sz="2400" b="1" i="1" dirty="0">
                <a:latin typeface="Old English Text MT" pitchFamily="66" charset="0"/>
              </a:rPr>
              <a:t>Continuamente muros de icebergs se desprenden del glaciar de Kangerdludduaq, al este de Groenlandia. Los trozos de hielo que caen del glaciar, como son muy pesados llegan a veces hasta 500 metros de hielo por debajo del nivel del mar. Los más grandes llegan casi al fondo de los fiordos de la zona, que tienen una profundidad de entre 700 y 800 metros. Cuando los icebergs se derriten, añaden gran cantidad de agua dulce al mar.</a:t>
            </a:r>
          </a:p>
          <a:p>
            <a:pPr algn="ctr"/>
            <a:r>
              <a:rPr lang="es-ES" sz="2400" b="1" i="1" dirty="0">
                <a:latin typeface="Old English Text MT" pitchFamily="66" charset="0"/>
              </a:rPr>
              <a:t>La imagen del glaciar de Kangerdlugssuaq Gletscher, al este de Groenlandia, ha cambiado. Nadie la reconocería. Ahora se pueden ver las grietas en el hielo y la presencia de rocas en un lugar que antes estaba cubierto por casi 100 metros de hielo. El paisaje polar si añadimos algún oso, podría servir en el futuro como tarjeta para felicitar la Navidad.</a:t>
            </a:r>
          </a:p>
        </p:txBody>
      </p:sp>
    </p:spTree>
  </p:cSld>
  <p:clrMapOvr>
    <a:masterClrMapping/>
  </p:clrMapOvr>
  <p:transition spd="slow" advTm="47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ANTRTI~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657ae05299eaa83c2c3533c958cc097e_article.jpg"/>
          <p:cNvPicPr>
            <a:picLocks noChangeAspect="1" noChangeArrowheads="1"/>
          </p:cNvPicPr>
          <p:nvPr/>
        </p:nvPicPr>
        <p:blipFill>
          <a:blip r:embed="rId2"/>
          <a:srcRect/>
          <a:stretch>
            <a:fillRect/>
          </a:stretch>
        </p:blipFill>
        <p:spPr bwMode="auto">
          <a:xfrm>
            <a:off x="0" y="0"/>
            <a:ext cx="9407525" cy="6858000"/>
          </a:xfrm>
          <a:prstGeom prst="rect">
            <a:avLst/>
          </a:prstGeom>
          <a:noFill/>
          <a:ln w="9525">
            <a:noFill/>
            <a:miter lim="800000"/>
            <a:headEnd/>
            <a:tailEnd/>
          </a:ln>
        </p:spPr>
      </p:pic>
    </p:spTree>
  </p:cSld>
  <p:clrMapOvr>
    <a:masterClrMapping/>
  </p:clrMapOvr>
  <p:transition spd="slow" advTm="6000">
    <p:dissolv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ambio_climatico_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1428728" y="1857364"/>
            <a:ext cx="6500842" cy="3477875"/>
          </a:xfrm>
          <a:prstGeom prst="rect">
            <a:avLst/>
          </a:prstGeom>
          <a:noFill/>
          <a:ln w="9525">
            <a:noFill/>
            <a:miter lim="800000"/>
            <a:headEnd/>
            <a:tailEnd/>
          </a:ln>
        </p:spPr>
        <p:txBody>
          <a:bodyPr wrap="square">
            <a:spAutoFit/>
          </a:bodyPr>
          <a:lstStyle/>
          <a:p>
            <a:pPr algn="ctr"/>
            <a:r>
              <a:rPr lang="es-ES" sz="4400" b="1" i="1" dirty="0">
                <a:latin typeface="Old English Text MT" pitchFamily="66" charset="0"/>
              </a:rPr>
              <a:t>Es posible que en algún momento los barcos puedan navegar por el Ártico sin chocar con ningún témpano de hielo.</a:t>
            </a:r>
          </a:p>
        </p:txBody>
      </p:sp>
    </p:spTree>
  </p:cSld>
  <p:clrMapOvr>
    <a:masterClrMapping/>
  </p:clrMapOvr>
  <p:transition spd="slow" advTm="17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deshielo.jpg"/>
          <p:cNvPicPr>
            <a:picLocks noChangeAspect="1" noChangeArrowheads="1"/>
          </p:cNvPicPr>
          <p:nvPr/>
        </p:nvPicPr>
        <p:blipFill>
          <a:blip r:embed="rId2"/>
          <a:srcRect/>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6000">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313352_185231_1.jpg"/>
          <p:cNvPicPr>
            <a:picLocks noChangeAspect="1" noChangeArrowheads="1"/>
          </p:cNvPicPr>
          <p:nvPr/>
        </p:nvPicPr>
        <p:blipFill>
          <a:blip r:embed="rId2"/>
          <a:srcRect/>
          <a:stretch>
            <a:fillRect/>
          </a:stretch>
        </p:blipFill>
        <p:spPr bwMode="auto">
          <a:xfrm>
            <a:off x="0" y="0"/>
            <a:ext cx="9207500" cy="6858000"/>
          </a:xfrm>
          <a:prstGeom prst="rect">
            <a:avLst/>
          </a:prstGeom>
          <a:noFill/>
          <a:ln w="9525">
            <a:noFill/>
            <a:miter lim="800000"/>
            <a:headEnd/>
            <a:tailEnd/>
          </a:ln>
        </p:spPr>
      </p:pic>
    </p:spTree>
  </p:cSld>
  <p:clrMapOvr>
    <a:masterClrMapping/>
  </p:clrMapOvr>
  <p:transition spd="slow" advTm="6000">
    <p:dissolv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imagenes-de-un-peligroso-deshielo-8.jpg"/>
          <p:cNvPicPr>
            <a:picLocks noChangeAspect="1" noChangeArrowheads="1"/>
          </p:cNvPicPr>
          <p:nvPr/>
        </p:nvPicPr>
        <p:blipFill>
          <a:blip r:embed="rId2"/>
          <a:srcRect/>
          <a:stretch>
            <a:fillRect/>
          </a:stretch>
        </p:blipFill>
        <p:spPr bwMode="auto">
          <a:xfrm>
            <a:off x="-1047750" y="0"/>
            <a:ext cx="10191750" cy="6858000"/>
          </a:xfrm>
          <a:prstGeom prst="rect">
            <a:avLst/>
          </a:prstGeom>
          <a:noFill/>
          <a:ln w="9525">
            <a:noFill/>
            <a:miter lim="800000"/>
            <a:headEnd/>
            <a:tailEnd/>
          </a:ln>
        </p:spPr>
      </p:pic>
    </p:spTree>
  </p:cSld>
  <p:clrMapOvr>
    <a:masterClrMapping/>
  </p:clrMapOvr>
  <p:transition spd="slow" advTm="6000">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1301393736.jpg"/>
          <p:cNvPicPr>
            <a:picLocks noChangeAspect="1" noChangeArrowheads="1"/>
          </p:cNvPicPr>
          <p:nvPr/>
        </p:nvPicPr>
        <p:blipFill>
          <a:blip r:embed="rId2"/>
          <a:srcRect/>
          <a:stretch>
            <a:fillRect/>
          </a:stretch>
        </p:blipFill>
        <p:spPr bwMode="auto">
          <a:xfrm>
            <a:off x="0" y="0"/>
            <a:ext cx="9175750" cy="6858000"/>
          </a:xfrm>
          <a:prstGeom prst="rect">
            <a:avLst/>
          </a:prstGeom>
          <a:noFill/>
          <a:ln w="9525">
            <a:noFill/>
            <a:miter lim="800000"/>
            <a:headEnd/>
            <a:tailEnd/>
          </a:ln>
        </p:spPr>
      </p:pic>
    </p:spTree>
  </p:cSld>
  <p:clrMapOvr>
    <a:masterClrMapping/>
  </p:clrMapOvr>
  <p:transition spd="slow" advTm="6000">
    <p:dissolv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imagenes-de-un-peligroso-deshielo-9a.jpg"/>
          <p:cNvPicPr>
            <a:picLocks noChangeAspect="1" noChangeArrowheads="1"/>
          </p:cNvPicPr>
          <p:nvPr/>
        </p:nvPicPr>
        <p:blipFill>
          <a:blip r:embed="rId2"/>
          <a:srcRect/>
          <a:stretch>
            <a:fillRect/>
          </a:stretch>
        </p:blipFill>
        <p:spPr bwMode="auto">
          <a:xfrm>
            <a:off x="0" y="0"/>
            <a:ext cx="10210800" cy="6858000"/>
          </a:xfrm>
          <a:prstGeom prst="rect">
            <a:avLst/>
          </a:prstGeom>
          <a:noFill/>
          <a:ln w="9525">
            <a:noFill/>
            <a:miter lim="800000"/>
            <a:headEnd/>
            <a:tailEnd/>
          </a:ln>
        </p:spPr>
      </p:pic>
    </p:spTree>
  </p:cSld>
  <p:clrMapOvr>
    <a:masterClrMapping/>
  </p:clrMapOvr>
  <p:transition spd="slow" advTm="6000">
    <p:dissolv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14695.jpg"/>
          <p:cNvPicPr>
            <a:picLocks noChangeAspect="1" noChangeArrowheads="1"/>
          </p:cNvPicPr>
          <p:nvPr/>
        </p:nvPicPr>
        <p:blipFill>
          <a:blip r:embed="rId2"/>
          <a:srcRect/>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6000">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imagesCAP1HN3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Chasing-Ice-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imagenes-de-un-peligroso-deshielo-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imagenes-de-un-peligroso-deshielo-5.jpg"/>
          <p:cNvPicPr>
            <a:picLocks noChangeAspect="1" noChangeArrowheads="1"/>
          </p:cNvPicPr>
          <p:nvPr/>
        </p:nvPicPr>
        <p:blipFill>
          <a:blip r:embed="rId2"/>
          <a:srcRect/>
          <a:stretch>
            <a:fillRect/>
          </a:stretch>
        </p:blipFill>
        <p:spPr bwMode="auto">
          <a:xfrm>
            <a:off x="-1057275" y="0"/>
            <a:ext cx="10201275" cy="6858000"/>
          </a:xfrm>
          <a:prstGeom prst="rect">
            <a:avLst/>
          </a:prstGeom>
          <a:noFill/>
          <a:ln w="9525">
            <a:noFill/>
            <a:miter lim="800000"/>
            <a:headEnd/>
            <a:tailEnd/>
          </a:ln>
        </p:spPr>
      </p:pic>
    </p:spTree>
  </p:cSld>
  <p:clrMapOvr>
    <a:masterClrMapping/>
  </p:clrMapOvr>
  <p:transition spd="slow" advTm="6000">
    <p:dissolv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imagenes-de-un-peligroso-deshielo-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120921235553_polar_bear_304x171_bbc_nocredit.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857224" y="428604"/>
            <a:ext cx="7858180" cy="6247864"/>
          </a:xfrm>
          <a:prstGeom prst="rect">
            <a:avLst/>
          </a:prstGeom>
          <a:noFill/>
          <a:ln w="9525">
            <a:noFill/>
            <a:miter lim="800000"/>
            <a:headEnd/>
            <a:tailEnd/>
          </a:ln>
        </p:spPr>
        <p:txBody>
          <a:bodyPr wrap="square">
            <a:spAutoFit/>
          </a:bodyPr>
          <a:lstStyle/>
          <a:p>
            <a:pPr algn="ctr"/>
            <a:r>
              <a:rPr lang="es-ES" sz="2000" b="1" i="1" dirty="0">
                <a:latin typeface="Old English Text MT" pitchFamily="66" charset="0"/>
              </a:rPr>
              <a:t>El derretimiento acelerado podría ser un anticipo de trastornos más amplios debido a las acumulaciones de emisiones humanas de gases de efecto invernadero. Para el 2100 podrían subir entre 4 y 7 grados Celsius, aproximadamente el doble del promedio mundial previsto por informes de la ONU. Siberia y Alaska ya se han calentado entre 2 y 3 grados desde la década de 1950.</a:t>
            </a:r>
          </a:p>
          <a:p>
            <a:pPr algn="ctr"/>
            <a:r>
              <a:rPr lang="es-ES" sz="2000" b="1" i="1" dirty="0">
                <a:latin typeface="Old English Text MT" pitchFamily="66" charset="0"/>
              </a:rPr>
              <a:t>La Tierra ha tenido períodos cálidos sin casquetes polares y recientemente se ha visto que hay una laguna en el Polo Norte durante el verano boreal. Por todo eso los científicos noruegos predicen que dentro de 50 años el Ártico será navegable en esa estación. Un planeta sin casquetes polares permitiría una mejor circulación de las corrientes marinas, sobre todo en el hemisferio norte, y disminuiría la diferencia de temperatura entre el Ecuador y los Polos.</a:t>
            </a:r>
          </a:p>
          <a:p>
            <a:pPr algn="ctr"/>
            <a:r>
              <a:rPr lang="es-ES" sz="2000" b="1" i="1" dirty="0">
                <a:latin typeface="Old English Text MT" pitchFamily="66" charset="0"/>
              </a:rPr>
              <a:t>Los posibles beneficios como pescas más productivas, acceso más fácil a depósitos de gas y petróleo o rutas navieras transárticas no serían nada comparados con las amenazas a los nativos de esos lugares y los hábitats de animales y plantas.</a:t>
            </a:r>
          </a:p>
          <a:p>
            <a:pPr algn="ctr"/>
            <a:r>
              <a:rPr lang="es-ES" sz="2000" b="1" i="1" dirty="0">
                <a:latin typeface="Old English Text MT" pitchFamily="66" charset="0"/>
              </a:rPr>
              <a:t>El mar congelado alrededor del Polo Norte, por ejemplo, podría casi desaparecer en el verano para finales de este siglo XXI. La extensión del hielo ya se ha reducido entre el 15 y el 20% en los últimos 30 años.</a:t>
            </a:r>
          </a:p>
        </p:txBody>
      </p:sp>
    </p:spTree>
  </p:cSld>
  <p:clrMapOvr>
    <a:masterClrMapping/>
  </p:clrMapOvr>
  <p:transition spd="slow" advTm="78000">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IENTF~1.JPG"/>
          <p:cNvPicPr>
            <a:picLocks noChangeAspect="1" noChangeArrowheads="1"/>
          </p:cNvPicPr>
          <p:nvPr/>
        </p:nvPicPr>
        <p:blipFill>
          <a:blip r:embed="rId2"/>
          <a:srcRect/>
          <a:stretch>
            <a:fillRect/>
          </a:stretch>
        </p:blipFill>
        <p:spPr bwMode="auto">
          <a:xfrm>
            <a:off x="0" y="0"/>
            <a:ext cx="9405938" cy="6858000"/>
          </a:xfrm>
          <a:prstGeom prst="rect">
            <a:avLst/>
          </a:prstGeom>
          <a:noFill/>
          <a:ln w="9525">
            <a:noFill/>
            <a:miter lim="800000"/>
            <a:headEnd/>
            <a:tailEnd/>
          </a:ln>
        </p:spPr>
      </p:pic>
    </p:spTree>
  </p:cSld>
  <p:clrMapOvr>
    <a:masterClrMapping/>
  </p:clrMapOvr>
  <p:transition spd="slow" advTm="6000">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magenes-de-un-peligroso-deshielo-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158" y="642918"/>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228" fill="hold">
                                          <p:stCondLst>
                                            <p:cond delay="0"/>
                                          </p:stCondLst>
                                        </p:cTn>
                                        <p:tgtEl>
                                          <p:spTgt spid="6">
                                            <p:txEl>
                                              <p:pRg st="0" end="0"/>
                                            </p:txEl>
                                          </p:spTgt>
                                        </p:tgtEl>
                                        <p:attrNameLst>
                                          <p:attrName>style.rotation</p:attrName>
                                        </p:attrNameLst>
                                      </p:cBhvr>
                                      <p:to>
                                        <p:strVal val="-45.0"/>
                                      </p:to>
                                    </p:set>
                                    <p:anim calcmode="lin" valueType="num">
                                      <p:cBhvr>
                                        <p:cTn id="8" dur="228" fill="hold">
                                          <p:stCondLst>
                                            <p:cond delay="228"/>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6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228" fill="hold">
                                          <p:stCondLst>
                                            <p:cond delay="0"/>
                                          </p:stCondLst>
                                        </p:cTn>
                                        <p:tgtEl>
                                          <p:spTgt spid="6">
                                            <p:txEl>
                                              <p:pRg st="1" end="1"/>
                                            </p:txEl>
                                          </p:spTgt>
                                        </p:tgtEl>
                                        <p:attrNameLst>
                                          <p:attrName>style.rotation</p:attrName>
                                        </p:attrNameLst>
                                      </p:cBhvr>
                                      <p:to>
                                        <p:strVal val="-45.0"/>
                                      </p:to>
                                    </p:set>
                                    <p:anim calcmode="lin" valueType="num">
                                      <p:cBhvr>
                                        <p:cTn id="16" dur="228" fill="hold">
                                          <p:stCondLst>
                                            <p:cond delay="228"/>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 DEL GRAN DESHIEL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DEL GRAN DESHIELO</Template>
  <TotalTime>6</TotalTime>
  <Words>1107</Words>
  <Application>Microsoft Office PowerPoint</Application>
  <PresentationFormat>Presentación en pantalla (4:3)</PresentationFormat>
  <Paragraphs>63</Paragraphs>
  <Slides>64</Slides>
  <Notes>0</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EL MISTERIO DEL GRAN DESHIELO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2014-03-13T09:50:48Z</dcterms:created>
  <dcterms:modified xsi:type="dcterms:W3CDTF">2014-03-13T09:57:47Z</dcterms:modified>
</cp:coreProperties>
</file>