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5" r:id="rId3"/>
    <p:sldId id="278" r:id="rId4"/>
    <p:sldId id="307" r:id="rId5"/>
    <p:sldId id="257" r:id="rId6"/>
    <p:sldId id="259" r:id="rId7"/>
    <p:sldId id="258" r:id="rId8"/>
    <p:sldId id="263" r:id="rId9"/>
    <p:sldId id="289" r:id="rId10"/>
    <p:sldId id="256" r:id="rId11"/>
    <p:sldId id="292" r:id="rId12"/>
    <p:sldId id="260" r:id="rId13"/>
    <p:sldId id="262" r:id="rId14"/>
    <p:sldId id="295" r:id="rId15"/>
    <p:sldId id="293" r:id="rId16"/>
    <p:sldId id="270" r:id="rId17"/>
    <p:sldId id="277" r:id="rId18"/>
    <p:sldId id="279" r:id="rId19"/>
    <p:sldId id="280" r:id="rId20"/>
    <p:sldId id="281" r:id="rId21"/>
    <p:sldId id="282" r:id="rId22"/>
    <p:sldId id="269" r:id="rId23"/>
    <p:sldId id="272" r:id="rId24"/>
    <p:sldId id="273" r:id="rId25"/>
    <p:sldId id="304" r:id="rId26"/>
    <p:sldId id="275" r:id="rId27"/>
    <p:sldId id="285" r:id="rId28"/>
    <p:sldId id="302" r:id="rId29"/>
    <p:sldId id="301" r:id="rId30"/>
    <p:sldId id="268" r:id="rId31"/>
    <p:sldId id="266" r:id="rId32"/>
    <p:sldId id="261" r:id="rId33"/>
    <p:sldId id="264" r:id="rId34"/>
    <p:sldId id="308" r:id="rId35"/>
    <p:sldId id="309"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2cybQFsXZ0KGeFBkbL6rw==" hashData="U1Fmb8SYWsjmqnJdtg1onea7B/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13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43145C2-7927-4B48-9B0E-E40955196894}" type="datetimeFigureOut">
              <a:rPr lang="es-ES" smtClean="0"/>
              <a:pPr/>
              <a:t>03/12/2014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16F70A-0B2B-468B-A1E6-C03C6F4E3089}" type="slidenum">
              <a:rPr lang="es-ES" smtClean="0"/>
              <a:pPr/>
              <a:t>‹Nº›</a:t>
            </a:fld>
            <a:endParaRPr lang="es-ES"/>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280B9F7-0062-4391-BE95-015C4B2A9B9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alpha val="73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3145C2-7927-4B48-9B0E-E40955196894}" type="datetimeFigureOut">
              <a:rPr lang="es-ES" smtClean="0"/>
              <a:pPr/>
              <a:t>03/12/2014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16F70A-0B2B-468B-A1E6-C03C6F4E308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5117F58-1109-4B04-9408-3212EE1236C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28.jpeg"/><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5"/>
          <p:cNvPicPr>
            <a:picLocks noChangeAspect="1" noChangeArrowheads="1" noCrop="1"/>
          </p:cNvPicPr>
          <p:nvPr/>
        </p:nvPicPr>
        <p:blipFill>
          <a:blip r:embed="rId3"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403648" y="1772816"/>
            <a:ext cx="6462464" cy="3416320"/>
          </a:xfrm>
          <a:prstGeom prst="rect">
            <a:avLst/>
          </a:prstGeom>
        </p:spPr>
        <p:txBody>
          <a:bodyPr wrap="square">
            <a:spAutoFit/>
          </a:bodyPr>
          <a:lstStyle/>
          <a:p>
            <a:pPr algn="ctr"/>
            <a:r>
              <a:rPr lang="es-ES" sz="7200" b="1" i="1" dirty="0" smtClean="0">
                <a:ln w="18000">
                  <a:solidFill>
                    <a:schemeClr val="accent2">
                      <a:satMod val="140000"/>
                    </a:schemeClr>
                  </a:solidFill>
                  <a:prstDash val="solid"/>
                  <a:miter lim="800000"/>
                </a:ln>
                <a:solidFill>
                  <a:srgbClr val="00FFFF"/>
                </a:solidFill>
                <a:effectLst>
                  <a:glow rad="228600">
                    <a:schemeClr val="accent6">
                      <a:satMod val="175000"/>
                      <a:alpha val="40000"/>
                    </a:schemeClr>
                  </a:glow>
                  <a:outerShdw blurRad="25500" dist="23000" dir="7020000" algn="tl">
                    <a:srgbClr val="000000">
                      <a:alpha val="50000"/>
                    </a:srgbClr>
                  </a:outerShdw>
                </a:effectLst>
              </a:rPr>
              <a:t>EL MISTERIO DE LOS HUEVOS AZULES</a:t>
            </a:r>
            <a:endParaRPr lang="es-ES" sz="7200" b="1" i="1" dirty="0">
              <a:ln w="18000">
                <a:solidFill>
                  <a:schemeClr val="accent2">
                    <a:satMod val="140000"/>
                  </a:schemeClr>
                </a:solidFill>
                <a:prstDash val="solid"/>
                <a:miter lim="800000"/>
              </a:ln>
              <a:solidFill>
                <a:srgbClr val="00FFFF"/>
              </a:solidFill>
              <a:effectLst>
                <a:glow rad="228600">
                  <a:schemeClr val="accent6">
                    <a:satMod val="175000"/>
                    <a:alpha val="40000"/>
                  </a:schemeClr>
                </a:glow>
                <a:outerShdw blurRad="25500" dist="23000" dir="7020000" algn="tl">
                  <a:srgbClr val="000000">
                    <a:alpha val="50000"/>
                  </a:srgbClr>
                </a:outerShdw>
              </a:effectLst>
            </a:endParaRPr>
          </a:p>
        </p:txBody>
      </p:sp>
    </p:spTree>
  </p:cSld>
  <p:clrMapOvr>
    <a:masterClrMapping/>
  </p:clrMapOvr>
  <p:transition spd="slow" advTm="7000">
    <p:dissolve/>
    <p:sndAc>
      <p:stSnd loop="1">
        <p:snd r:embed="rId2" name="Bill Bail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p:cTn id="1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0"/>
            <a:ext cx="9144000" cy="6877050"/>
          </a:xfrm>
          <a:prstGeom prst="rect">
            <a:avLst/>
          </a:prstGeom>
          <a:noFill/>
        </p:spPr>
      </p:pic>
      <p:pic>
        <p:nvPicPr>
          <p:cNvPr id="1026" name="Picture 2" descr="C:\Documents and Settings\Dell\Escritorio\tumblr_lmli7lRS4D1qzh83co1_500.jpg"/>
          <p:cNvPicPr>
            <a:picLocks noChangeAspect="1" noChangeArrowheads="1"/>
          </p:cNvPicPr>
          <p:nvPr/>
        </p:nvPicPr>
        <p:blipFill>
          <a:blip r:embed="rId3" cstate="print"/>
          <a:srcRect/>
          <a:stretch>
            <a:fillRect/>
          </a:stretch>
        </p:blipFill>
        <p:spPr bwMode="auto">
          <a:xfrm>
            <a:off x="1187624" y="0"/>
            <a:ext cx="6840760" cy="6840760"/>
          </a:xfrm>
          <a:prstGeom prst="rect">
            <a:avLst/>
          </a:prstGeom>
          <a:noFill/>
        </p:spPr>
      </p:pic>
      <p:pic>
        <p:nvPicPr>
          <p:cNvPr id="5"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0"/>
            <a:ext cx="9144000" cy="6877050"/>
          </a:xfrm>
          <a:prstGeom prst="rect">
            <a:avLst/>
          </a:prstGeom>
          <a:noFill/>
        </p:spPr>
      </p:pic>
      <p:pic>
        <p:nvPicPr>
          <p:cNvPr id="4" name="Picture 2" descr="C:\Documents and Settings\Dell\Escritorio\huevo%20azul.jpg"/>
          <p:cNvPicPr>
            <a:picLocks noChangeAspect="1" noChangeArrowheads="1"/>
          </p:cNvPicPr>
          <p:nvPr/>
        </p:nvPicPr>
        <p:blipFill>
          <a:blip r:embed="rId3" cstate="print"/>
          <a:srcRect/>
          <a:stretch>
            <a:fillRect/>
          </a:stretch>
        </p:blipFill>
        <p:spPr bwMode="auto">
          <a:xfrm>
            <a:off x="1115616" y="692696"/>
            <a:ext cx="6987193" cy="5390868"/>
          </a:xfrm>
          <a:prstGeom prst="ellipse">
            <a:avLst/>
          </a:prstGeom>
          <a:noFill/>
        </p:spPr>
      </p:pic>
      <p:pic>
        <p:nvPicPr>
          <p:cNvPr id="5"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6"/>
                                        </p:tgtEl>
                                        <p:attrNameLst>
                                          <p:attrName>style.opacity</p:attrName>
                                        </p:attrNameLst>
                                      </p:cBhvr>
                                      <p:to>
                                        <p:strVal val="0.5"/>
                                      </p:to>
                                    </p:set>
                                    <p:animEffect filter="image" prLst="opacity: 0.5">
                                      <p:cBhvr rctx="IE">
                                        <p:cTn id="11" dur="indefinite"/>
                                        <p:tgtEl>
                                          <p:spTgt spid="6"/>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467544" y="2348880"/>
            <a:ext cx="8478688" cy="4801314"/>
          </a:xfrm>
          <a:prstGeom prst="rect">
            <a:avLst/>
          </a:prstGeom>
        </p:spPr>
        <p:txBody>
          <a:bodyPr wrap="square">
            <a:spAutoFit/>
          </a:bodyPr>
          <a:lstStyle/>
          <a:p>
            <a:pPr algn="ctr"/>
            <a:r>
              <a:rPr lang="es-ES" sz="2400" b="1" i="1" dirty="0"/>
              <a:t>Los huevos no solo pueden ser marrones o blancos, también pueden tener un bonito color azul. En el Reino Unido, los huevos azules se están haciendo cada vez más populares y parece que el nicho de mercado podría crecer. Los consumidores los consideran más “chic”, más bonitos, e incluso dicen que son más sabrosos.</a:t>
            </a:r>
            <a:r>
              <a:rPr lang="es-ES" sz="2400" b="1" i="1" dirty="0" smtClean="0"/>
              <a:t/>
            </a:r>
            <a:br>
              <a:rPr lang="es-ES" sz="2400" b="1" i="1" dirty="0" smtClean="0"/>
            </a:br>
            <a:r>
              <a:rPr lang="es-ES" sz="2400" b="1" i="1" dirty="0" smtClean="0"/>
              <a:t/>
            </a:r>
            <a:br>
              <a:rPr lang="es-ES" sz="2400" b="1" i="1" dirty="0" smtClean="0"/>
            </a:br>
            <a:r>
              <a:rPr lang="es-ES" sz="2400" b="1" i="1" dirty="0"/>
              <a:t>Ahora, una investigación, que ha durado 4 años y ha sido realizada por la Universidad de Nottingham, ha descubierto la razón por la que algunas gallinas ponen huevos azules. El motivo es una mutación genética que se produjo por primera en gallinas Mapuche de América del Sur y en sus descendientes europeos, la gallina Araucana, hace entre 200 y 500 años.</a:t>
            </a:r>
            <a:r>
              <a:rPr lang="es-ES" b="1" dirty="0"/>
              <a:t/>
            </a:r>
            <a:br>
              <a:rPr lang="es-ES" b="1" dirty="0"/>
            </a:br>
            <a:endParaRPr lang="es-ES" b="1" dirty="0"/>
          </a:p>
        </p:txBody>
      </p:sp>
      <p:pic>
        <p:nvPicPr>
          <p:cNvPr id="3" name="Picture 2" descr="C:\Documents and Settings\Dell\Escritorio\huevo_azul.jpg"/>
          <p:cNvPicPr>
            <a:picLocks noChangeAspect="1" noChangeArrowheads="1"/>
          </p:cNvPicPr>
          <p:nvPr/>
        </p:nvPicPr>
        <p:blipFill>
          <a:blip r:embed="rId3" cstate="print"/>
          <a:srcRect/>
          <a:stretch>
            <a:fillRect/>
          </a:stretch>
        </p:blipFill>
        <p:spPr bwMode="auto">
          <a:xfrm>
            <a:off x="0" y="0"/>
            <a:ext cx="9186933" cy="2204864"/>
          </a:xfrm>
          <a:prstGeom prst="rect">
            <a:avLst/>
          </a:prstGeom>
          <a:noFill/>
        </p:spPr>
      </p:pic>
      <p:pic>
        <p:nvPicPr>
          <p:cNvPr id="5"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LUE_EGG_IM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5"/>
          <p:cNvPicPr>
            <a:picLocks noChangeAspect="1" noChangeArrowheads="1" noCrop="1"/>
          </p:cNvPicPr>
          <p:nvPr/>
        </p:nvPicPr>
        <p:blipFill>
          <a:blip r:embed="rId3"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4"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0"/>
            <a:ext cx="9144000" cy="687705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90488"/>
            <a:ext cx="9144000" cy="6948488"/>
          </a:xfrm>
          <a:prstGeom prst="rect">
            <a:avLst/>
          </a:prstGeom>
          <a:noFill/>
        </p:spPr>
      </p:pic>
      <p:sp>
        <p:nvSpPr>
          <p:cNvPr id="2" name="1 Rectángulo"/>
          <p:cNvSpPr/>
          <p:nvPr/>
        </p:nvSpPr>
        <p:spPr>
          <a:xfrm>
            <a:off x="683568" y="980728"/>
            <a:ext cx="7974632" cy="5262979"/>
          </a:xfrm>
          <a:prstGeom prst="rect">
            <a:avLst/>
          </a:prstGeom>
        </p:spPr>
        <p:txBody>
          <a:bodyPr wrap="square">
            <a:spAutoFit/>
          </a:bodyPr>
          <a:lstStyle/>
          <a:p>
            <a:pPr algn="ctr"/>
            <a:r>
              <a:rPr lang="es-ES" sz="2400" b="1" i="1" dirty="0"/>
              <a:t>El estudio ha revelado que la causa genética de que el huevo tenga la cáscara de color azul es un antiguo retrovirus inofensivo en los pollos domésticos. Un retrovirus es un virus que, a diferencia de la mayoría de los organismos celulares, lleva su material genético en forma de ácido ribonucleico (ARN). Se reproduce a sí mismo en una célula hospedadora, utilizando una enzima especial llamada "transcriptasa inversa", que transcribe el ARN en ácido desoxirribonucleico (ADN). Esto hace que sea posible para el material genético de un retrovirus se incorpore de forma permanente en el ADN de una célula infectada. El efecto del retrovirus es desencadenar una acumulación de un pigmento verde-azulado de la bilis, llamado biliverdina, en la cáscara del huevo mientras éste se desarrolla en la gallina. </a:t>
            </a:r>
            <a:endParaRPr lang="es-ES" sz="2400" i="1" dirty="0"/>
          </a:p>
        </p:txBody>
      </p:sp>
    </p:spTree>
  </p:cSld>
  <p:clrMapOvr>
    <a:masterClrMapping/>
  </p:clrMapOvr>
  <p:transition spd="slow" advTm="5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3"/>
                                        </p:tgtEl>
                                        <p:attrNameLst>
                                          <p:attrName>style.opacity</p:attrName>
                                        </p:attrNameLst>
                                      </p:cBhvr>
                                      <p:to>
                                        <p:strVal val="0.5"/>
                                      </p:to>
                                    </p:set>
                                    <p:animEffect filter="image" prLst="opacity: 0.5">
                                      <p:cBhvr rctx="IE">
                                        <p:cTn id="11" dur="indefinite"/>
                                        <p:tgtEl>
                                          <p:spTgt spid="3"/>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2c4a2-cebccf80cebbceb5ceb1cf85ceb3ceac.jpg"/>
          <p:cNvPicPr>
            <a:picLocks noChangeAspect="1" noChangeArrowheads="1"/>
          </p:cNvPicPr>
          <p:nvPr/>
        </p:nvPicPr>
        <p:blipFill>
          <a:blip r:embed="rId2" cstate="print"/>
          <a:srcRect/>
          <a:stretch>
            <a:fillRect/>
          </a:stretch>
        </p:blipFill>
        <p:spPr bwMode="auto">
          <a:xfrm>
            <a:off x="0" y="0"/>
            <a:ext cx="9144000" cy="6960628"/>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90488"/>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1026" name="Picture 2" descr="C:\Documents and Settings\Dell\Escritorio\292wg81.jpg"/>
          <p:cNvPicPr>
            <a:picLocks noChangeAspect="1" noChangeArrowheads="1"/>
          </p:cNvPicPr>
          <p:nvPr/>
        </p:nvPicPr>
        <p:blipFill>
          <a:blip r:embed="rId3" cstate="print"/>
          <a:srcRect/>
          <a:stretch>
            <a:fillRect/>
          </a:stretch>
        </p:blipFill>
        <p:spPr bwMode="auto">
          <a:xfrm>
            <a:off x="971600" y="620688"/>
            <a:ext cx="7308304" cy="5481228"/>
          </a:xfrm>
          <a:prstGeom prst="rect">
            <a:avLst/>
          </a:prstGeom>
          <a:noFill/>
        </p:spPr>
      </p:pic>
      <p:pic>
        <p:nvPicPr>
          <p:cNvPr id="3"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par>
                          <p:cTn id="12" fill="hold">
                            <p:stCondLst>
                              <p:cond delay="5000"/>
                            </p:stCondLst>
                            <p:childTnLst>
                              <p:par>
                                <p:cTn id="13" presetID="9" presetClass="emph" presetSubtype="0" nodeType="afterEffect">
                                  <p:stCondLst>
                                    <p:cond delay="0"/>
                                  </p:stCondLst>
                                  <p:childTnLst>
                                    <p:set>
                                      <p:cBhvr rctx="PPT">
                                        <p:cTn id="14" dur="indefinite"/>
                                        <p:tgtEl>
                                          <p:spTgt spid="4"/>
                                        </p:tgtEl>
                                        <p:attrNameLst>
                                          <p:attrName>style.opacity</p:attrName>
                                        </p:attrNameLst>
                                      </p:cBhvr>
                                      <p:to>
                                        <p:strVal val="0.5"/>
                                      </p:to>
                                    </p:set>
                                    <p:animEffect filter="image" prLst="opacity: 0.5">
                                      <p:cBhvr rctx="IE">
                                        <p:cTn id="15"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4" name="3 Rectángulo"/>
          <p:cNvSpPr/>
          <p:nvPr/>
        </p:nvSpPr>
        <p:spPr>
          <a:xfrm>
            <a:off x="1331640" y="2276872"/>
            <a:ext cx="7812360" cy="4955203"/>
          </a:xfrm>
          <a:prstGeom prst="rect">
            <a:avLst/>
          </a:prstGeom>
        </p:spPr>
        <p:txBody>
          <a:bodyPr wrap="square">
            <a:spAutoFit/>
          </a:bodyPr>
          <a:lstStyle/>
          <a:p>
            <a:r>
              <a:rPr lang="es-ES" sz="2000" b="1" i="1" dirty="0"/>
              <a:t/>
            </a:r>
            <a:br>
              <a:rPr lang="es-ES" sz="2000" b="1" i="1" dirty="0"/>
            </a:br>
            <a:r>
              <a:rPr lang="es-ES" sz="2000" b="1" i="1" dirty="0"/>
              <a:t>Los retrovirus generalmente se integran en lugares al azar en el genoma, por lo que la posibilidad de una integración de retrovirus más o menos en el mismo lugar en dos poblaciones de aves es extremadamente baja. </a:t>
            </a:r>
            <a:r>
              <a:rPr lang="es-ES" sz="2000" b="1" i="1" dirty="0" smtClean="0"/>
              <a:t/>
            </a:r>
            <a:br>
              <a:rPr lang="es-ES" sz="2000" b="1" i="1" dirty="0" smtClean="0"/>
            </a:br>
            <a:r>
              <a:rPr lang="es-ES" sz="2000" b="1" i="1" dirty="0" smtClean="0"/>
              <a:t/>
            </a:r>
            <a:br>
              <a:rPr lang="es-ES" sz="2000" b="1" i="1" dirty="0" smtClean="0"/>
            </a:br>
            <a:r>
              <a:rPr lang="es-ES" sz="2000" b="1" i="1" dirty="0"/>
              <a:t>Actualmente hay tres clases de gallinas conocidas que ponen huevos azules: Araucana de Chile, </a:t>
            </a:r>
            <a:r>
              <a:rPr lang="es-ES" sz="2000" b="1" i="1" dirty="0" smtClean="0"/>
              <a:t>así </a:t>
            </a:r>
            <a:r>
              <a:rPr lang="es-ES" sz="2000" b="1" i="1" dirty="0"/>
              <a:t>como Dongxiang y Lushi, de China. Losa huevos azules también pueden encontrase en patos y otras aves silvestres.</a:t>
            </a:r>
            <a:r>
              <a:rPr lang="es-ES" sz="2000" b="1" i="1" dirty="0" smtClean="0"/>
              <a:t/>
            </a:r>
            <a:br>
              <a:rPr lang="es-ES" sz="2000" b="1" i="1" dirty="0" smtClean="0"/>
            </a:br>
            <a:r>
              <a:rPr lang="es-ES" sz="2000" b="1" i="1" dirty="0" smtClean="0"/>
              <a:t/>
            </a:r>
            <a:br>
              <a:rPr lang="es-ES" sz="2000" b="1" i="1" dirty="0" smtClean="0"/>
            </a:br>
            <a:r>
              <a:rPr lang="es-ES" sz="2000" b="1" i="1" dirty="0"/>
              <a:t>Los resultados de esta investigación, que se han publicado en la revista </a:t>
            </a:r>
            <a:r>
              <a:rPr lang="es-ES" sz="2000" b="1" i="1" dirty="0" smtClean="0"/>
              <a:t>PLOS </a:t>
            </a:r>
            <a:r>
              <a:rPr lang="es-ES" sz="2000" b="1" i="1" dirty="0"/>
              <a:t>ONE, podrían servir para futuras investigaciones en técnicas de mejora ganadera, si la demanda del huevo azul sigue creciendo.</a:t>
            </a:r>
            <a:r>
              <a:rPr lang="es-ES" sz="2000" b="1" i="1" dirty="0" smtClean="0"/>
              <a:t/>
            </a:r>
            <a:br>
              <a:rPr lang="es-ES" sz="2000" b="1" i="1" dirty="0" smtClean="0"/>
            </a:br>
            <a:r>
              <a:rPr lang="es-ES" b="1" dirty="0" smtClean="0"/>
              <a:t/>
            </a:r>
            <a:br>
              <a:rPr lang="es-ES" b="1" dirty="0" smtClean="0"/>
            </a:br>
            <a:endParaRPr lang="es-ES" dirty="0"/>
          </a:p>
        </p:txBody>
      </p:sp>
      <p:pic>
        <p:nvPicPr>
          <p:cNvPr id="3" name="Picture 2" descr="C:\Documents and Settings\Dell\Escritorio\gallinaaraucana_clip_image002_0000.jpg"/>
          <p:cNvPicPr>
            <a:picLocks noChangeAspect="1" noChangeArrowheads="1"/>
          </p:cNvPicPr>
          <p:nvPr/>
        </p:nvPicPr>
        <p:blipFill>
          <a:blip r:embed="rId3" cstate="print"/>
          <a:srcRect/>
          <a:stretch>
            <a:fillRect/>
          </a:stretch>
        </p:blipFill>
        <p:spPr bwMode="auto">
          <a:xfrm>
            <a:off x="395536" y="260648"/>
            <a:ext cx="2063890" cy="1988840"/>
          </a:xfrm>
          <a:prstGeom prst="rect">
            <a:avLst/>
          </a:prstGeom>
          <a:noFill/>
        </p:spPr>
      </p:pic>
      <p:pic>
        <p:nvPicPr>
          <p:cNvPr id="6"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6"/>
                                        </p:tgtEl>
                                        <p:attrNameLst>
                                          <p:attrName>style.opacity</p:attrName>
                                        </p:attrNameLst>
                                      </p:cBhvr>
                                      <p:to>
                                        <p:strVal val="0.5"/>
                                      </p:to>
                                    </p:set>
                                    <p:animEffect filter="image" prLst="opacity: 0.5">
                                      <p:cBhvr rctx="IE">
                                        <p:cTn id="11" dur="indefinite"/>
                                        <p:tgtEl>
                                          <p:spTgt spid="6"/>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inamus-tao-huevos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90488"/>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971600" y="620688"/>
            <a:ext cx="8172400" cy="5324535"/>
          </a:xfrm>
          <a:prstGeom prst="rect">
            <a:avLst/>
          </a:prstGeom>
        </p:spPr>
        <p:txBody>
          <a:bodyPr wrap="square">
            <a:spAutoFit/>
          </a:bodyPr>
          <a:lstStyle/>
          <a:p>
            <a:pPr algn="ctr"/>
            <a:endParaRPr lang="es-ES" sz="2000" i="1" dirty="0" smtClean="0"/>
          </a:p>
          <a:p>
            <a:pPr algn="ctr"/>
            <a:r>
              <a:rPr lang="es-ES" sz="2000" b="1" i="1" dirty="0" smtClean="0"/>
              <a:t>Los científicos consultados afirmaron que el misterio de los huevos azules es muy sencillo. La gallina pertenece a la raza araucana, originaria de Chile, que pone huevos azulados.</a:t>
            </a:r>
            <a:endParaRPr lang="es-ES" sz="2000" i="1" dirty="0" smtClean="0"/>
          </a:p>
          <a:p>
            <a:pPr algn="ctr"/>
            <a:r>
              <a:rPr lang="es-ES" sz="2000" b="1" i="1" dirty="0" smtClean="0"/>
              <a:t>Desde el principio, supieron que esta gallina iba a ser diferente, según publica el ‘Diario </a:t>
            </a:r>
            <a:r>
              <a:rPr lang="es-ES" sz="2000" b="1" i="1" dirty="0" smtClean="0"/>
              <a:t>’ </a:t>
            </a:r>
            <a:r>
              <a:rPr lang="es-ES" sz="2000" b="1" i="1" dirty="0" smtClean="0"/>
              <a:t>. Ahora, </a:t>
            </a:r>
            <a:r>
              <a:rPr lang="es-ES" sz="2000" b="1" i="1" dirty="0" smtClean="0"/>
              <a:t>se piensa</a:t>
            </a:r>
            <a:r>
              <a:rPr lang="es-ES" sz="2000" b="1" i="1" dirty="0" smtClean="0"/>
              <a:t> en </a:t>
            </a:r>
            <a:r>
              <a:rPr lang="es-ES" sz="2000" b="1" i="1" dirty="0" smtClean="0"/>
              <a:t>poner a incubar los huevos azules a ver qué sucede. </a:t>
            </a:r>
            <a:r>
              <a:rPr lang="es-ES" sz="2000" b="1" i="1" dirty="0" smtClean="0"/>
              <a:t>Se tiene </a:t>
            </a:r>
            <a:r>
              <a:rPr lang="es-ES" sz="2000" b="1" i="1" dirty="0" smtClean="0"/>
              <a:t>la esperanza de que salga algún macho y “mejorar la especie”, </a:t>
            </a:r>
            <a:r>
              <a:rPr lang="es-ES" sz="2000" b="1" i="1" dirty="0" smtClean="0"/>
              <a:t>aseguran. </a:t>
            </a:r>
            <a:r>
              <a:rPr lang="es-ES" sz="2000" b="1" i="1" dirty="0" smtClean="0"/>
              <a:t>Los científicos consultados afirmaron que el misterio de los huevos azules es muy sencillo. La gallina pertenece a la raza araucana, originaria de Chile, que pone huevos azulados.</a:t>
            </a:r>
          </a:p>
          <a:p>
            <a:pPr algn="ctr"/>
            <a:r>
              <a:rPr lang="es-ES" sz="2000" b="1" i="1" dirty="0" smtClean="0"/>
              <a:t>Estos huevos tienen muy bajo contenido en colesterol, y en algunos países, como Alemania se está extendiendo la cría de esta especie.</a:t>
            </a:r>
          </a:p>
          <a:p>
            <a:pPr algn="ctr"/>
            <a:r>
              <a:rPr lang="es-ES" sz="2000" b="1" i="1" dirty="0" smtClean="0"/>
              <a:t>Fuente: Telecinco.es </a:t>
            </a:r>
            <a:endParaRPr lang="es-ES" sz="2000" b="1" i="1" dirty="0" smtClean="0"/>
          </a:p>
          <a:p>
            <a:pPr algn="ctr"/>
            <a:r>
              <a:rPr lang="es-ES" sz="2000" b="1" i="1" dirty="0" smtClean="0"/>
              <a:t>Come </a:t>
            </a:r>
            <a:r>
              <a:rPr lang="es-ES" sz="2000" b="1" i="1" dirty="0" smtClean="0"/>
              <a:t>lo mismo que todas las gallinas y vive en el mismo corral, pero a diferencia de sus congéneres pone huevos azules. Este ejemplar que es blanca,  ha sorprendido a todos </a:t>
            </a:r>
            <a:r>
              <a:rPr lang="es-ES" sz="2000" b="1" i="1" dirty="0" smtClean="0"/>
              <a:t>que solo </a:t>
            </a:r>
            <a:r>
              <a:rPr lang="es-ES" sz="2000" b="1" i="1" dirty="0" smtClean="0"/>
              <a:t>se habla de ella. </a:t>
            </a:r>
            <a:br>
              <a:rPr lang="es-ES" sz="2000" b="1" i="1" dirty="0" smtClean="0"/>
            </a:br>
            <a:endParaRPr lang="es-ES" sz="2000" b="1" i="1" dirty="0"/>
          </a:p>
        </p:txBody>
      </p:sp>
      <p:pic>
        <p:nvPicPr>
          <p:cNvPr id="4"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90488"/>
            <a:ext cx="9144000" cy="6948488"/>
          </a:xfrm>
          <a:prstGeom prst="rect">
            <a:avLst/>
          </a:prstGeom>
          <a:noFill/>
        </p:spPr>
      </p:pic>
    </p:spTree>
  </p:cSld>
  <p:clrMapOvr>
    <a:masterClrMapping/>
  </p:clrMapOvr>
  <p:transition spd="slow" advTm="5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259632" y="2852936"/>
            <a:ext cx="6768752" cy="3785652"/>
          </a:xfrm>
          <a:prstGeom prst="rect">
            <a:avLst/>
          </a:prstGeom>
        </p:spPr>
        <p:txBody>
          <a:bodyPr wrap="square">
            <a:spAutoFit/>
          </a:bodyPr>
          <a:lstStyle/>
          <a:p>
            <a:pPr algn="ctr"/>
            <a:r>
              <a:rPr lang="es-ES" sz="3600" b="1" i="1" dirty="0" smtClean="0">
                <a:solidFill>
                  <a:srgbClr val="FF0000"/>
                </a:solidFill>
              </a:rPr>
              <a:t>Detalles del aviso de un comerciante</a:t>
            </a:r>
          </a:p>
          <a:p>
            <a:pPr algn="ctr"/>
            <a:r>
              <a:rPr lang="es-ES" sz="2400" b="1" i="1" dirty="0" smtClean="0"/>
              <a:t>omega 3 y omega 6 , consuma huevos de calidad , azules , de calidad , en la comodidad de su casa , ultra frescos , en 05 horas en su domicilio , , pruebe la diferencia de comer algo realmente delicioso , son diferentes en sabor y textura , color de yema , en d fin ,no todos los huevos son iguales , estos son realmente diferentes.</a:t>
            </a:r>
            <a:endParaRPr lang="es-ES" sz="2400" b="1" i="1" dirty="0"/>
          </a:p>
        </p:txBody>
      </p:sp>
      <p:pic>
        <p:nvPicPr>
          <p:cNvPr id="3" name="Picture 2" descr="C:\Documents and Settings\Dell\Escritorio\BLUE_EGG.jpg"/>
          <p:cNvPicPr>
            <a:picLocks noChangeAspect="1" noChangeArrowheads="1"/>
          </p:cNvPicPr>
          <p:nvPr/>
        </p:nvPicPr>
        <p:blipFill>
          <a:blip r:embed="rId3" cstate="print"/>
          <a:srcRect t="18431" b="15620"/>
          <a:stretch>
            <a:fillRect/>
          </a:stretch>
        </p:blipFill>
        <p:spPr bwMode="auto">
          <a:xfrm>
            <a:off x="-76178" y="0"/>
            <a:ext cx="9220178" cy="2736304"/>
          </a:xfrm>
          <a:prstGeom prst="rect">
            <a:avLst/>
          </a:prstGeom>
          <a:noFill/>
        </p:spPr>
      </p:pic>
      <p:pic>
        <p:nvPicPr>
          <p:cNvPr id="5"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4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kf06si.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g_1696-adobe.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shimgGrande.jpg"/>
          <p:cNvPicPr>
            <a:picLocks noChangeAspect="1" noChangeArrowheads="1"/>
          </p:cNvPicPr>
          <p:nvPr/>
        </p:nvPicPr>
        <p:blipFill>
          <a:blip r:embed="rId2" cstate="print"/>
          <a:srcRect/>
          <a:stretch>
            <a:fillRect/>
          </a:stretch>
        </p:blipFill>
        <p:spPr bwMode="auto">
          <a:xfrm>
            <a:off x="-1" y="0"/>
            <a:ext cx="10192455"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331640" y="2764572"/>
            <a:ext cx="7812360" cy="4093428"/>
          </a:xfrm>
          <a:prstGeom prst="rect">
            <a:avLst/>
          </a:prstGeom>
        </p:spPr>
        <p:txBody>
          <a:bodyPr wrap="square">
            <a:spAutoFit/>
          </a:bodyPr>
          <a:lstStyle/>
          <a:p>
            <a:r>
              <a:rPr lang="es-ES" sz="2000" b="1" i="1" dirty="0" smtClean="0"/>
              <a:t>Hoy compré huevos azules de gallina araucana o mapuche, no es fácil encontrarlos y de echo es la primera vez que los veo. Obviamente no me pude resistir y pregunte al vendedor. Me contó que son de un tipo de gallinas felices que corretean por el campo y que  les cuesta mucho vivir en cautividad y no en los típicos gallineros. El precio ronda los 3 euros la docena.</a:t>
            </a:r>
          </a:p>
          <a:p>
            <a:r>
              <a:rPr lang="es-ES" sz="2000" b="1" i="1" dirty="0" smtClean="0"/>
              <a:t>La gallina araucana es la única gallinácea en el mundo que pone huevos de color celeste o verde, pero no es una raza especializada en postura, por lo que se encuentra en estado salvaje y no en cautiverio. El sabor de los huevos azules es parecido a un huevo de campo, debido a la alimentación natural de las gallinas. Con estos sanos y exquisitos huevos en mis manos me decidí a preparar una  típica pero riquísima receta campestre.</a:t>
            </a:r>
            <a:endParaRPr lang="es-ES" sz="2000" b="1" i="1" dirty="0"/>
          </a:p>
        </p:txBody>
      </p:sp>
      <p:pic>
        <p:nvPicPr>
          <p:cNvPr id="3" name="Picture 2" descr="C:\Documents and Settings\Dell\Escritorio\BLUE_EGG.jpg"/>
          <p:cNvPicPr>
            <a:picLocks noChangeAspect="1" noChangeArrowheads="1"/>
          </p:cNvPicPr>
          <p:nvPr/>
        </p:nvPicPr>
        <p:blipFill>
          <a:blip r:embed="rId3" cstate="print"/>
          <a:srcRect t="18431" b="15620"/>
          <a:stretch>
            <a:fillRect/>
          </a:stretch>
        </p:blipFill>
        <p:spPr bwMode="auto">
          <a:xfrm>
            <a:off x="0" y="0"/>
            <a:ext cx="9220178" cy="2736304"/>
          </a:xfrm>
          <a:prstGeom prst="rect">
            <a:avLst/>
          </a:prstGeom>
          <a:noFill/>
        </p:spPr>
      </p:pic>
      <p:pic>
        <p:nvPicPr>
          <p:cNvPr id="5"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4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274709054907.jpg"/>
          <p:cNvPicPr>
            <a:picLocks noChangeAspect="1" noChangeArrowheads="1"/>
          </p:cNvPicPr>
          <p:nvPr/>
        </p:nvPicPr>
        <p:blipFill>
          <a:blip r:embed="rId2" cstate="print"/>
          <a:srcRect/>
          <a:stretch>
            <a:fillRect/>
          </a:stretch>
        </p:blipFill>
        <p:spPr bwMode="auto">
          <a:xfrm>
            <a:off x="-1" y="0"/>
            <a:ext cx="9143223"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49709787_4.jpg"/>
          <p:cNvPicPr>
            <a:picLocks noChangeAspect="1" noChangeArrowheads="1"/>
          </p:cNvPicPr>
          <p:nvPr/>
        </p:nvPicPr>
        <p:blipFill>
          <a:blip r:embed="rId2" cstate="print"/>
          <a:srcRect/>
          <a:stretch>
            <a:fillRect/>
          </a:stretch>
        </p:blipFill>
        <p:spPr bwMode="auto">
          <a:xfrm>
            <a:off x="0" y="0"/>
            <a:ext cx="9139126"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9709787_2.jpg"/>
          <p:cNvPicPr>
            <a:picLocks noChangeAspect="1" noChangeArrowheads="1"/>
          </p:cNvPicPr>
          <p:nvPr/>
        </p:nvPicPr>
        <p:blipFill>
          <a:blip r:embed="rId2" cstate="print"/>
          <a:srcRect/>
          <a:stretch>
            <a:fillRect/>
          </a:stretch>
        </p:blipFill>
        <p:spPr bwMode="auto">
          <a:xfrm>
            <a:off x="0" y="0"/>
            <a:ext cx="9139126"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49709787_1.jpg"/>
          <p:cNvPicPr>
            <a:picLocks noChangeAspect="1" noChangeArrowheads="1"/>
          </p:cNvPicPr>
          <p:nvPr/>
        </p:nvPicPr>
        <p:blipFill>
          <a:blip r:embed="rId2" cstate="print"/>
          <a:srcRect/>
          <a:stretch>
            <a:fillRect/>
          </a:stretch>
        </p:blipFill>
        <p:spPr bwMode="auto">
          <a:xfrm>
            <a:off x="0" y="0"/>
            <a:ext cx="9144000" cy="6861658"/>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huh.jpg"/>
          <p:cNvPicPr>
            <a:picLocks noChangeAspect="1" noChangeArrowheads="1"/>
          </p:cNvPicPr>
          <p:nvPr/>
        </p:nvPicPr>
        <p:blipFill>
          <a:blip r:embed="rId2" cstate="print"/>
          <a:srcRect/>
          <a:stretch>
            <a:fillRect/>
          </a:stretch>
        </p:blipFill>
        <p:spPr bwMode="auto">
          <a:xfrm>
            <a:off x="0" y="0"/>
            <a:ext cx="9155784"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0"/>
            <a:ext cx="9144000" cy="6877050"/>
          </a:xfrm>
          <a:prstGeom prst="rect">
            <a:avLst/>
          </a:prstGeom>
          <a:noFill/>
        </p:spPr>
      </p:pic>
      <p:pic>
        <p:nvPicPr>
          <p:cNvPr id="12290" name="Picture 2" descr="C:\Documents and Settings\Dell\Escritorio\huevos_azules.jpg"/>
          <p:cNvPicPr>
            <a:picLocks noChangeAspect="1" noChangeArrowheads="1"/>
          </p:cNvPicPr>
          <p:nvPr/>
        </p:nvPicPr>
        <p:blipFill>
          <a:blip r:embed="rId3" cstate="print"/>
          <a:srcRect/>
          <a:stretch>
            <a:fillRect/>
          </a:stretch>
        </p:blipFill>
        <p:spPr bwMode="auto">
          <a:xfrm>
            <a:off x="2123727" y="0"/>
            <a:ext cx="4679777" cy="6858000"/>
          </a:xfrm>
          <a:prstGeom prst="rect">
            <a:avLst/>
          </a:prstGeom>
          <a:noFill/>
        </p:spPr>
      </p:pic>
      <p:pic>
        <p:nvPicPr>
          <p:cNvPr id="4"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5724128" y="908720"/>
            <a:ext cx="2790056" cy="5447645"/>
          </a:xfrm>
          <a:prstGeom prst="rect">
            <a:avLst/>
          </a:prstGeom>
        </p:spPr>
        <p:txBody>
          <a:bodyPr wrap="square">
            <a:spAutoFit/>
          </a:bodyPr>
          <a:lstStyle/>
          <a:p>
            <a:r>
              <a:rPr lang="es-ES" sz="2400" b="1" i="1" dirty="0"/>
              <a:t>Los huevos azules del Acentor </a:t>
            </a:r>
            <a:r>
              <a:rPr lang="es-ES" sz="2400" b="1" i="1" dirty="0" smtClean="0"/>
              <a:t>común. </a:t>
            </a:r>
            <a:r>
              <a:rPr lang="es-ES" sz="2400" b="1" i="1" dirty="0"/>
              <a:t>estos huevos </a:t>
            </a:r>
            <a:r>
              <a:rPr lang="es-ES" sz="2400" b="1" i="1" dirty="0" smtClean="0"/>
              <a:t>azules </a:t>
            </a:r>
            <a:r>
              <a:rPr lang="es-ES" sz="2400" b="1" i="1" dirty="0"/>
              <a:t>son típicos de muchas especies de </a:t>
            </a:r>
            <a:r>
              <a:rPr lang="es-ES" sz="2400" b="1" i="1" dirty="0" smtClean="0"/>
              <a:t>tundidor </a:t>
            </a:r>
            <a:r>
              <a:rPr lang="es-ES" sz="2400" b="1" i="1" dirty="0"/>
              <a:t>y pequeñas aves que encuentran en lugares de sombra, ya sean arbustos o pequeños agujeros, el sitio ideal para anidar</a:t>
            </a:r>
            <a:r>
              <a:rPr lang="es-ES" sz="2400" b="1" i="1" dirty="0" smtClean="0"/>
              <a:t>.</a:t>
            </a:r>
            <a:r>
              <a:rPr lang="es-ES" sz="2400" i="1" dirty="0" smtClean="0"/>
              <a:t> </a:t>
            </a:r>
            <a:r>
              <a:rPr lang="es-ES" dirty="0" smtClean="0"/>
              <a:t/>
            </a:r>
            <a:br>
              <a:rPr lang="es-ES" dirty="0" smtClean="0"/>
            </a:br>
            <a:r>
              <a:rPr lang="es-ES" dirty="0" smtClean="0"/>
              <a:t/>
            </a:r>
            <a:br>
              <a:rPr lang="es-ES" dirty="0" smtClean="0"/>
            </a:br>
            <a:endParaRPr lang="es-ES" dirty="0"/>
          </a:p>
        </p:txBody>
      </p:sp>
      <p:pic>
        <p:nvPicPr>
          <p:cNvPr id="4" name="Picture 2" descr="C:\Documents and Settings\Dell\Escritorio\Imagen005.jpg"/>
          <p:cNvPicPr>
            <a:picLocks noChangeAspect="1" noChangeArrowheads="1"/>
          </p:cNvPicPr>
          <p:nvPr/>
        </p:nvPicPr>
        <p:blipFill>
          <a:blip r:embed="rId3" cstate="print"/>
          <a:srcRect/>
          <a:stretch>
            <a:fillRect/>
          </a:stretch>
        </p:blipFill>
        <p:spPr bwMode="auto">
          <a:xfrm>
            <a:off x="0" y="0"/>
            <a:ext cx="5143500" cy="6858000"/>
          </a:xfrm>
          <a:prstGeom prst="rect">
            <a:avLst/>
          </a:prstGeom>
          <a:noFill/>
        </p:spPr>
      </p:pic>
      <p:pic>
        <p:nvPicPr>
          <p:cNvPr id="6"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6"/>
                                        </p:tgtEl>
                                        <p:attrNameLst>
                                          <p:attrName>style.opacity</p:attrName>
                                        </p:attrNameLst>
                                      </p:cBhvr>
                                      <p:to>
                                        <p:strVal val="0.5"/>
                                      </p:to>
                                    </p:set>
                                    <p:animEffect filter="image" prLst="opacity: 0.5">
                                      <p:cBhvr rctx="IE">
                                        <p:cTn id="11" dur="indefinite"/>
                                        <p:tgtEl>
                                          <p:spTgt spid="6"/>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acentor comu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4" name="Picture 2" descr="C:\Documents and Settings\Dell\Escritorio\BLUE_EGG.jpg"/>
          <p:cNvPicPr>
            <a:picLocks noChangeAspect="1" noChangeArrowheads="1"/>
          </p:cNvPicPr>
          <p:nvPr/>
        </p:nvPicPr>
        <p:blipFill>
          <a:blip r:embed="rId3" cstate="print"/>
          <a:srcRect l="5071" t="18431" r="52756" b="15620"/>
          <a:stretch>
            <a:fillRect/>
          </a:stretch>
        </p:blipFill>
        <p:spPr bwMode="auto">
          <a:xfrm>
            <a:off x="5004048" y="3645024"/>
            <a:ext cx="3888432" cy="2736304"/>
          </a:xfrm>
          <a:prstGeom prst="rect">
            <a:avLst/>
          </a:prstGeom>
          <a:noFill/>
        </p:spPr>
      </p:pic>
      <p:pic>
        <p:nvPicPr>
          <p:cNvPr id="15362" name="Picture 2" descr="C:\Documents and Settings\Dell\Escritorio\imagesCAU9A1NZ.jpg"/>
          <p:cNvPicPr>
            <a:picLocks noChangeAspect="1" noChangeArrowheads="1"/>
          </p:cNvPicPr>
          <p:nvPr/>
        </p:nvPicPr>
        <p:blipFill>
          <a:blip r:embed="rId4" cstate="print"/>
          <a:srcRect/>
          <a:stretch>
            <a:fillRect/>
          </a:stretch>
        </p:blipFill>
        <p:spPr bwMode="auto">
          <a:xfrm>
            <a:off x="179512" y="188640"/>
            <a:ext cx="3639301" cy="2801940"/>
          </a:xfrm>
          <a:prstGeom prst="rect">
            <a:avLst/>
          </a:prstGeom>
          <a:noFill/>
        </p:spPr>
      </p:pic>
      <p:pic>
        <p:nvPicPr>
          <p:cNvPr id="3" name="Picture 2" descr="C:\Documents and Settings\Dell\Escritorio\3077.jpg"/>
          <p:cNvPicPr>
            <a:picLocks noChangeAspect="1" noChangeArrowheads="1"/>
          </p:cNvPicPr>
          <p:nvPr/>
        </p:nvPicPr>
        <p:blipFill>
          <a:blip r:embed="rId5" cstate="print"/>
          <a:srcRect/>
          <a:stretch>
            <a:fillRect/>
          </a:stretch>
        </p:blipFill>
        <p:spPr bwMode="auto">
          <a:xfrm>
            <a:off x="2483768" y="2420888"/>
            <a:ext cx="3415764" cy="2664296"/>
          </a:xfrm>
          <a:prstGeom prst="rect">
            <a:avLst/>
          </a:prstGeom>
          <a:noFill/>
        </p:spPr>
      </p:pic>
      <p:pic>
        <p:nvPicPr>
          <p:cNvPr id="5" name="Picture 2" descr="C:\Documents and Settings\Dell\Escritorio\gallinaaraucana_clip_image002_0000.jpg"/>
          <p:cNvPicPr>
            <a:picLocks noChangeAspect="1" noChangeArrowheads="1"/>
          </p:cNvPicPr>
          <p:nvPr/>
        </p:nvPicPr>
        <p:blipFill>
          <a:blip r:embed="rId6" cstate="print"/>
          <a:srcRect/>
          <a:stretch>
            <a:fillRect/>
          </a:stretch>
        </p:blipFill>
        <p:spPr bwMode="auto">
          <a:xfrm>
            <a:off x="6804248" y="260648"/>
            <a:ext cx="2063890" cy="1988840"/>
          </a:xfrm>
          <a:prstGeom prst="rect">
            <a:avLst/>
          </a:prstGeom>
          <a:noFill/>
        </p:spPr>
      </p:pic>
      <p:pic>
        <p:nvPicPr>
          <p:cNvPr id="6" name="Picture 2" descr="C:\Documents and Settings\Dell\Escritorio\gallinaaraucana_clip_image002_0000.jpg"/>
          <p:cNvPicPr>
            <a:picLocks noChangeAspect="1" noChangeArrowheads="1"/>
          </p:cNvPicPr>
          <p:nvPr/>
        </p:nvPicPr>
        <p:blipFill>
          <a:blip r:embed="rId6" cstate="print"/>
          <a:srcRect/>
          <a:stretch>
            <a:fillRect/>
          </a:stretch>
        </p:blipFill>
        <p:spPr bwMode="auto">
          <a:xfrm>
            <a:off x="251520" y="4653136"/>
            <a:ext cx="2063890" cy="1988840"/>
          </a:xfrm>
          <a:prstGeom prst="rect">
            <a:avLst/>
          </a:prstGeom>
          <a:noFill/>
        </p:spPr>
      </p:pic>
      <p:pic>
        <p:nvPicPr>
          <p:cNvPr id="9" name="Picture 3" descr="illusion-010"/>
          <p:cNvPicPr>
            <a:picLocks noChangeAspect="1" noChangeArrowheads="1"/>
          </p:cNvPicPr>
          <p:nvPr/>
        </p:nvPicPr>
        <p:blipFill>
          <a:blip r:embed="rId7"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5"/>
                                      </p:to>
                                    </p:set>
                                    <p:animEffect filter="image" prLst="opacity: 0.5">
                                      <p:cBhvr rctx="IE">
                                        <p:cTn id="7" dur="indefinite"/>
                                        <p:tgtEl>
                                          <p:spTgt spid="8"/>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9"/>
                                        </p:tgtEl>
                                        <p:attrNameLst>
                                          <p:attrName>style.opacity</p:attrName>
                                        </p:attrNameLst>
                                      </p:cBhvr>
                                      <p:to>
                                        <p:strVal val="0.5"/>
                                      </p:to>
                                    </p:set>
                                    <p:animEffect filter="image" prLst="opacity: 0.5">
                                      <p:cBhvr rctx="IE">
                                        <p:cTn id="11" dur="indefinite"/>
                                        <p:tgtEl>
                                          <p:spTgt spid="9"/>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9"/>
                                        </p:tgtEl>
                                      </p:cBhvr>
                                    </p:animEffect>
                                    <p:set>
                                      <p:cBhvr>
                                        <p:cTn id="15"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2195736" y="3212976"/>
            <a:ext cx="4572000" cy="3170099"/>
          </a:xfrm>
          <a:prstGeom prst="rect">
            <a:avLst/>
          </a:prstGeom>
        </p:spPr>
        <p:txBody>
          <a:bodyPr>
            <a:spAutoFit/>
          </a:bodyPr>
          <a:lstStyle/>
          <a:p>
            <a:pPr algn="ctr"/>
            <a:r>
              <a:rPr lang="es-ES" sz="4000" b="1" i="1" dirty="0" smtClean="0"/>
              <a:t>Una receta original, que se hace sin colores artificiales. </a:t>
            </a:r>
            <a:br>
              <a:rPr lang="es-ES" sz="4000" b="1" i="1" dirty="0" smtClean="0"/>
            </a:br>
            <a:r>
              <a:rPr lang="es-ES" sz="4000" b="1" i="1" dirty="0" smtClean="0"/>
              <a:t>¿Cómo es esto posible? </a:t>
            </a:r>
            <a:endParaRPr lang="es-ES" sz="4000" b="1" i="1" dirty="0"/>
          </a:p>
        </p:txBody>
      </p:sp>
      <p:pic>
        <p:nvPicPr>
          <p:cNvPr id="3" name="Picture 2" descr="C:\Documents and Settings\Dell\Escritorio\huevo_azul.jpg"/>
          <p:cNvPicPr>
            <a:picLocks noChangeAspect="1" noChangeArrowheads="1"/>
          </p:cNvPicPr>
          <p:nvPr/>
        </p:nvPicPr>
        <p:blipFill>
          <a:blip r:embed="rId3" cstate="print"/>
          <a:srcRect/>
          <a:stretch>
            <a:fillRect/>
          </a:stretch>
        </p:blipFill>
        <p:spPr bwMode="auto">
          <a:xfrm>
            <a:off x="0" y="0"/>
            <a:ext cx="9186933" cy="2204864"/>
          </a:xfrm>
          <a:prstGeom prst="rect">
            <a:avLst/>
          </a:prstGeom>
          <a:noFill/>
        </p:spPr>
      </p:pic>
      <p:pic>
        <p:nvPicPr>
          <p:cNvPr id="5"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5"/>
                                      </p:to>
                                    </p:set>
                                    <p:animEffect filter="image" prLst="opacity: 0.5">
                                      <p:cBhvr rctx="IE">
                                        <p:cTn id="11" dur="indefinite"/>
                                        <p:tgtEl>
                                          <p:spTgt spid="5"/>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43d7effad9.jpg"/>
          <p:cNvPicPr>
            <a:picLocks noChangeAspect="1" noChangeArrowheads="1"/>
          </p:cNvPicPr>
          <p:nvPr/>
        </p:nvPicPr>
        <p:blipFill>
          <a:blip r:embed="rId2" cstate="print"/>
          <a:srcRect/>
          <a:stretch>
            <a:fillRect/>
          </a:stretch>
        </p:blipFill>
        <p:spPr bwMode="auto">
          <a:xfrm>
            <a:off x="0" y="0"/>
            <a:ext cx="9147146" cy="6858000"/>
          </a:xfrm>
          <a:prstGeom prst="rect">
            <a:avLst/>
          </a:prstGeom>
          <a:noFill/>
        </p:spPr>
      </p:pic>
      <p:pic>
        <p:nvPicPr>
          <p:cNvPr id="3" name="Picture 2" descr="C:\Documents and Settings\Dell\Escritorio\huevos 1.jpg"/>
          <p:cNvPicPr>
            <a:picLocks noChangeAspect="1" noChangeArrowheads="1"/>
          </p:cNvPicPr>
          <p:nvPr/>
        </p:nvPicPr>
        <p:blipFill>
          <a:blip r:embed="rId3" cstate="print"/>
          <a:srcRect/>
          <a:stretch>
            <a:fillRect/>
          </a:stretch>
        </p:blipFill>
        <p:spPr bwMode="auto">
          <a:xfrm>
            <a:off x="6168823" y="0"/>
            <a:ext cx="2975177" cy="3876452"/>
          </a:xfrm>
          <a:prstGeom prst="rect">
            <a:avLst/>
          </a:prstGeom>
          <a:noFill/>
        </p:spPr>
      </p:pic>
      <p:pic>
        <p:nvPicPr>
          <p:cNvPr id="4" name="Picture 3" descr="illusion-010"/>
          <p:cNvPicPr>
            <a:picLocks noChangeAspect="1" noChangeArrowheads="1"/>
          </p:cNvPicPr>
          <p:nvPr/>
        </p:nvPicPr>
        <p:blipFill>
          <a:blip r:embed="rId4"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12d6863f8.jpg"/>
          <p:cNvPicPr>
            <a:picLocks noChangeAspect="1" noChangeArrowheads="1"/>
          </p:cNvPicPr>
          <p:nvPr/>
        </p:nvPicPr>
        <p:blipFill>
          <a:blip r:embed="rId2" cstate="print"/>
          <a:srcRect/>
          <a:stretch>
            <a:fillRect/>
          </a:stretch>
        </p:blipFill>
        <p:spPr bwMode="auto">
          <a:xfrm>
            <a:off x="0" y="0"/>
            <a:ext cx="9147146"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8702363b7d.jpg"/>
          <p:cNvPicPr>
            <a:picLocks noChangeAspect="1" noChangeArrowheads="1"/>
          </p:cNvPicPr>
          <p:nvPr/>
        </p:nvPicPr>
        <p:blipFill>
          <a:blip r:embed="rId2" cstate="print"/>
          <a:srcRect/>
          <a:stretch>
            <a:fillRect/>
          </a:stretch>
        </p:blipFill>
        <p:spPr bwMode="auto">
          <a:xfrm>
            <a:off x="0" y="0"/>
            <a:ext cx="9255244"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9d0b39676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29476fa974.jpg"/>
          <p:cNvPicPr>
            <a:picLocks noChangeAspect="1" noChangeArrowheads="1"/>
          </p:cNvPicPr>
          <p:nvPr/>
        </p:nvPicPr>
        <p:blipFill>
          <a:blip r:embed="rId2" cstate="print"/>
          <a:srcRect/>
          <a:stretch>
            <a:fillRect/>
          </a:stretch>
        </p:blipFill>
        <p:spPr bwMode="auto">
          <a:xfrm>
            <a:off x="0" y="0"/>
            <a:ext cx="9147146"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2d57487fc.jpg"/>
          <p:cNvPicPr>
            <a:picLocks noChangeAspect="1" noChangeArrowheads="1"/>
          </p:cNvPicPr>
          <p:nvPr/>
        </p:nvPicPr>
        <p:blipFill>
          <a:blip r:embed="rId2" cstate="print"/>
          <a:srcRect/>
          <a:stretch>
            <a:fillRect/>
          </a:stretch>
        </p:blipFill>
        <p:spPr bwMode="auto">
          <a:xfrm>
            <a:off x="0" y="-171400"/>
            <a:ext cx="9404449" cy="7029400"/>
          </a:xfrm>
          <a:prstGeom prst="rect">
            <a:avLst/>
          </a:prstGeom>
          <a:noFill/>
        </p:spPr>
      </p:pic>
      <p:sp>
        <p:nvSpPr>
          <p:cNvPr id="3" name="2 Rectángulo"/>
          <p:cNvSpPr/>
          <p:nvPr/>
        </p:nvSpPr>
        <p:spPr>
          <a:xfrm>
            <a:off x="323528" y="0"/>
            <a:ext cx="3991349" cy="2585323"/>
          </a:xfrm>
          <a:prstGeom prst="rect">
            <a:avLst/>
          </a:prstGeom>
          <a:noFill/>
        </p:spPr>
        <p:txBody>
          <a:bodyPr wrap="none" lIns="91440" tIns="45720" rIns="91440" bIns="45720">
            <a:spAutoFit/>
          </a:bodyPr>
          <a:lstStyle/>
          <a:p>
            <a:pPr algn="ctr"/>
            <a:r>
              <a:rPr lang="es-ES"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Esta rico</a:t>
            </a:r>
          </a:p>
          <a:p>
            <a:pPr algn="ctr"/>
            <a:r>
              <a:rPr lang="es-ES"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Te atreverías </a:t>
            </a:r>
          </a:p>
          <a:p>
            <a:pPr algn="ctr"/>
            <a:r>
              <a:rPr lang="es-ES"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a comértelo</a:t>
            </a:r>
            <a:endParaRPr lang="es-E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endParaRPr>
          </a:p>
        </p:txBody>
      </p:sp>
      <p:pic>
        <p:nvPicPr>
          <p:cNvPr id="4"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0"/>
            <a:ext cx="9144000" cy="6877050"/>
          </a:xfrm>
          <a:prstGeom prst="rect">
            <a:avLst/>
          </a:prstGeom>
          <a:noFill/>
        </p:spPr>
      </p:pic>
      <p:sp>
        <p:nvSpPr>
          <p:cNvPr id="6" name="5 Rectángulo"/>
          <p:cNvSpPr/>
          <p:nvPr/>
        </p:nvSpPr>
        <p:spPr>
          <a:xfrm>
            <a:off x="611560" y="548680"/>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5"/>
                                      </p:to>
                                    </p:set>
                                    <p:animEffect filter="image" prLst="opacity: 0.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 DE LOS HUEVOS AZUL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 DE LOS HUEVOS AZULES</Template>
  <TotalTime>15</TotalTime>
  <Words>563</Words>
  <Application>Microsoft Office PowerPoint</Application>
  <PresentationFormat>Presentación en pantalla (4:3)</PresentationFormat>
  <Paragraphs>51</Paragraphs>
  <Slides>34</Slides>
  <Notes>0</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EL MISTERIO DE LOS HUEVOS AZULES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2014-12-03T18:59:00Z</dcterms:created>
  <dcterms:modified xsi:type="dcterms:W3CDTF">2014-12-03T19:14:17Z</dcterms:modified>
</cp:coreProperties>
</file>