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3" r:id="rId3"/>
    <p:sldId id="272" r:id="rId4"/>
    <p:sldId id="308" r:id="rId5"/>
    <p:sldId id="267" r:id="rId6"/>
    <p:sldId id="307" r:id="rId7"/>
    <p:sldId id="301" r:id="rId8"/>
    <p:sldId id="289" r:id="rId9"/>
    <p:sldId id="279" r:id="rId10"/>
    <p:sldId id="306" r:id="rId11"/>
    <p:sldId id="288" r:id="rId12"/>
    <p:sldId id="268" r:id="rId13"/>
    <p:sldId id="302" r:id="rId14"/>
    <p:sldId id="271" r:id="rId15"/>
    <p:sldId id="303" r:id="rId16"/>
    <p:sldId id="258" r:id="rId17"/>
    <p:sldId id="290" r:id="rId18"/>
    <p:sldId id="270" r:id="rId19"/>
    <p:sldId id="304" r:id="rId20"/>
    <p:sldId id="291" r:id="rId21"/>
    <p:sldId id="260" r:id="rId22"/>
    <p:sldId id="294" r:id="rId23"/>
    <p:sldId id="261" r:id="rId24"/>
    <p:sldId id="257" r:id="rId25"/>
    <p:sldId id="262" r:id="rId26"/>
    <p:sldId id="309" r:id="rId27"/>
    <p:sldId id="264" r:id="rId28"/>
    <p:sldId id="311" r:id="rId29"/>
    <p:sldId id="259" r:id="rId30"/>
    <p:sldId id="282" r:id="rId31"/>
    <p:sldId id="305" r:id="rId32"/>
    <p:sldId id="310" r:id="rId33"/>
    <p:sldId id="274" r:id="rId34"/>
    <p:sldId id="273" r:id="rId35"/>
    <p:sldId id="297" r:id="rId36"/>
    <p:sldId id="256" r:id="rId37"/>
    <p:sldId id="278" r:id="rId38"/>
    <p:sldId id="315" r:id="rId39"/>
    <p:sldId id="316" r:id="rId4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YjGgBIS//VKUjIP61NrPBg==" hashData="YNUmSRYjW83ld8pdT+r5khE2f4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2554"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DCBE00-5946-4362-A035-3C3C84999038}" type="datetimeFigureOut">
              <a:rPr lang="es-ES"/>
              <a:pPr>
                <a:defRPr/>
              </a:pPr>
              <a:t>05/08/2014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59F9E7F-7DED-45B7-B215-479F03AE3AD8}" type="slidenum">
              <a:rPr lang="es-ES"/>
              <a:pPr>
                <a:defRPr/>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2322A98-0776-4D40-AE87-8DD9DCC83C3C}" type="datetimeFigureOut">
              <a:rPr lang="es-ES"/>
              <a:pPr>
                <a:defRPr/>
              </a:pPr>
              <a:t>05/08/2014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3F6B1CB-9276-495D-BEB4-AA1CDD05AA33}" type="slidenum">
              <a:rPr lang="es-ES"/>
              <a:pPr>
                <a:defRPr/>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B58CC47-7C05-406F-9128-7C35D8F4403A}" type="datetimeFigureOut">
              <a:rPr lang="es-ES"/>
              <a:pPr>
                <a:defRPr/>
              </a:pPr>
              <a:t>05/08/2014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07A95BC-3B35-46F7-AA5C-D5BB8C942FE2}" type="slidenum">
              <a:rPr lang="es-ES"/>
              <a:pPr>
                <a:defRPr/>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D73BACC-74CE-490B-940F-33D3B541AEAE}" type="datetimeFigureOut">
              <a:rPr lang="es-ES"/>
              <a:pPr>
                <a:defRPr/>
              </a:pPr>
              <a:t>05/08/2014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E3A116D-AED2-4B26-A284-CD039CEFA1F2}" type="slidenum">
              <a:rPr lang="es-ES"/>
              <a:pPr>
                <a:defRPr/>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46FDA4E9-5E22-4386-AB50-767203729DFD}" type="datetimeFigureOut">
              <a:rPr lang="es-ES"/>
              <a:pPr>
                <a:defRPr/>
              </a:pPr>
              <a:t>05/08/2014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66F692E1-91EA-45E4-BB71-D6D6107AD64C}" type="slidenum">
              <a:rPr lang="es-ES"/>
              <a:pPr>
                <a:defRPr/>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202C622-C5CF-40B0-8879-600BBE813CD4}" type="datetimeFigureOut">
              <a:rPr lang="es-ES"/>
              <a:pPr>
                <a:defRPr/>
              </a:pPr>
              <a:t>05/08/2014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28E98CD-A833-477F-9142-4AF7901C0D35}" type="slidenum">
              <a:rPr lang="es-ES"/>
              <a:pPr>
                <a:defRPr/>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3F3A082-6822-4A13-A540-7C49B4DB1F5C}" type="datetimeFigureOut">
              <a:rPr lang="es-ES"/>
              <a:pPr>
                <a:defRPr/>
              </a:pPr>
              <a:t>05/08/2014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19FE03C-731E-4FDD-BA73-97CF6A362762}" type="slidenum">
              <a:rPr lang="es-ES"/>
              <a:pPr>
                <a:defRPr/>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BA60953-CB73-4DA4-B7C0-9500B2780573}" type="datetimeFigureOut">
              <a:rPr lang="es-ES"/>
              <a:pPr>
                <a:defRPr/>
              </a:pPr>
              <a:t>05/08/2014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D6E07F7-6A32-4717-8E25-75FF005AB166}" type="slidenum">
              <a:rPr lang="es-ES"/>
              <a:pPr>
                <a:defRPr/>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72CD1B4-F1D5-41C5-81D8-8EA392ACE7C4}" type="datetimeFigureOut">
              <a:rPr lang="es-ES"/>
              <a:pPr>
                <a:defRPr/>
              </a:pPr>
              <a:t>05/08/2014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775CE5D-41C2-473F-942E-EF3F11FC3D18}" type="slidenum">
              <a:rPr lang="es-ES"/>
              <a:pPr>
                <a:defRPr/>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F2F39B6-CB6C-4325-93F9-9EF9215E3351}" type="datetimeFigureOut">
              <a:rPr lang="es-ES"/>
              <a:pPr>
                <a:defRPr/>
              </a:pPr>
              <a:t>05/08/2014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FD46D2-975E-4550-9630-B7466609969E}" type="slidenum">
              <a:rPr lang="es-ES"/>
              <a:pPr>
                <a:defRPr/>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0114C24-B1E0-41E9-95A9-84EAA55B710C}" type="datetimeFigureOut">
              <a:rPr lang="es-ES"/>
              <a:pPr>
                <a:defRPr/>
              </a:pPr>
              <a:t>05/08/2014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0E458E3-8C68-4E12-A8DC-DF8709C5A7FE}" type="slidenum">
              <a:rPr lang="es-ES"/>
              <a:pPr>
                <a:defRPr/>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7D68675-7F66-4A0D-81B7-40FC82DCBD5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680D2C4B-D455-4BD0-9C1E-BD0B167B9537}" type="datetimeFigureOut">
              <a:rPr lang="es-ES"/>
              <a:pPr>
                <a:defRPr/>
              </a:pPr>
              <a:t>05/08/2014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0B07A71D-E3A5-4630-AA16-80843CBF54B4}"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6000">
    <p:dissolv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B7C81C6-E3F2-42E5-87D4-5C49C263DF24}"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es.wikipedia.org/wiki/Indonesia" TargetMode="External"/><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hyperlink" Target="https://es.wikipedia.org/wiki/Sureste_Asi%C3%A1tico"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2.bp.blogspot.com/-NM8TKm1rxck/TWp295H69dI/AAAAAAAAFng/nb4xNdXRc6E/s1600/The-Hanging-Coffins-of-Sagada-001.jpg" TargetMode="External"/><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1.bp.blogspot.com/-p80X2XGD6h0/TWp5LJWAzqI/AAAAAAAAFn4/ekduccpv9oE/s1600/The-Hanging-Coffins-of-Sagada-005.jpg" TargetMode="External"/><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3.bp.blogspot.com/-QX7K1MhovTw/TWp3NlTIOZI/AAAAAAAAFno/8aKomxdHQmY/s1600/The-Hanging-Coffins-of-Sagada-002.jpg"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2.bp.blogspot.com/-e_gqDH-l6Mw/TWp3UKd5rkI/AAAAAAAAFnw/IXuHq13Hs6M/s1600/The-Hanging-Coffins-of-Sagada-004.jpg" TargetMode="External"/><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3" cstate="print"/>
          <a:srcRect/>
          <a:stretch>
            <a:fillRect/>
          </a:stretch>
        </p:blipFill>
        <p:spPr bwMode="auto">
          <a:xfrm>
            <a:off x="0" y="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331640" y="1196752"/>
            <a:ext cx="6408712" cy="4524315"/>
          </a:xfrm>
          <a:prstGeom prst="rect">
            <a:avLst/>
          </a:prstGeom>
        </p:spPr>
        <p:txBody>
          <a:bodyPr wrap="square">
            <a:spAutoFit/>
          </a:bodyPr>
          <a:lstStyle/>
          <a:p>
            <a:pPr algn="ctr"/>
            <a:r>
              <a:rPr lang="es-ES" sz="72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Berlin Sans FB Demi" pitchFamily="34" charset="0"/>
              </a:rPr>
              <a:t>EL MISTERIO</a:t>
            </a:r>
          </a:p>
          <a:p>
            <a:pPr algn="ctr"/>
            <a:r>
              <a:rPr lang="es-ES" sz="72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Berlin Sans FB Demi" pitchFamily="34" charset="0"/>
              </a:rPr>
              <a:t> DE LOS </a:t>
            </a:r>
          </a:p>
          <a:p>
            <a:pPr algn="ctr"/>
            <a:r>
              <a:rPr lang="es-ES" sz="7200" b="1" i="1" dirty="0" smtClean="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Berlin Sans FB Demi" pitchFamily="34" charset="0"/>
              </a:rPr>
              <a:t>ATAÚDES COLGANTES </a:t>
            </a:r>
            <a:endParaRPr lang="es-ES" sz="7200" b="1" i="1" dirty="0">
              <a:ln w="18000">
                <a:solidFill>
                  <a:schemeClr val="accent2">
                    <a:satMod val="140000"/>
                  </a:schemeClr>
                </a:solidFill>
                <a:prstDash val="solid"/>
                <a:miter lim="800000"/>
              </a:ln>
              <a:solidFill>
                <a:srgbClr val="FFFF00"/>
              </a:solidFill>
              <a:effectLst>
                <a:glow rad="228600">
                  <a:schemeClr val="accent2">
                    <a:satMod val="175000"/>
                    <a:alpha val="40000"/>
                  </a:schemeClr>
                </a:glow>
                <a:outerShdw blurRad="25500" dist="23000" dir="7020000" algn="tl">
                  <a:srgbClr val="000000">
                    <a:alpha val="50000"/>
                  </a:srgbClr>
                </a:outerShdw>
              </a:effectLst>
              <a:latin typeface="Berlin Sans FB Demi" pitchFamily="34" charset="0"/>
            </a:endParaRPr>
          </a:p>
        </p:txBody>
      </p:sp>
    </p:spTree>
  </p:cSld>
  <p:clrMapOvr>
    <a:masterClrMapping/>
  </p:clrMapOvr>
  <p:transition spd="slow" advTm="14000">
    <p:dissolve/>
    <p:sndAc>
      <p:stSnd loop="1">
        <p:snd r:embed="rId2" name="micheal jackson - thriller - triller21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38" presetClass="entr" presetSubtype="0" accel="50000" fill="hold" nodeType="afterEffect">
                                  <p:stCondLst>
                                    <p:cond delay="0"/>
                                  </p:stCondLst>
                                  <p:iterate type="lt">
                                    <p:tmPct val="50000"/>
                                  </p:iterate>
                                  <p:childTnLst>
                                    <p:set>
                                      <p:cBhvr>
                                        <p:cTn id="10" dur="1" fill="hold">
                                          <p:stCondLst>
                                            <p:cond delay="0"/>
                                          </p:stCondLst>
                                        </p:cTn>
                                        <p:tgtEl>
                                          <p:spTgt spid="9">
                                            <p:txEl>
                                              <p:pRg st="0" end="0"/>
                                            </p:txEl>
                                          </p:spTgt>
                                        </p:tgtEl>
                                        <p:attrNameLst>
                                          <p:attrName>style.visibility</p:attrName>
                                        </p:attrNameLst>
                                      </p:cBhvr>
                                      <p:to>
                                        <p:strVal val="visible"/>
                                      </p:to>
                                    </p:set>
                                    <p:set>
                                      <p:cBhvr>
                                        <p:cTn id="11" dur="455" fill="hold">
                                          <p:stCondLst>
                                            <p:cond delay="0"/>
                                          </p:stCondLst>
                                        </p:cTn>
                                        <p:tgtEl>
                                          <p:spTgt spid="9">
                                            <p:txEl>
                                              <p:pRg st="0" end="0"/>
                                            </p:txEl>
                                          </p:spTgt>
                                        </p:tgtEl>
                                        <p:attrNameLst>
                                          <p:attrName>style.rotation</p:attrName>
                                        </p:attrNameLst>
                                      </p:cBhvr>
                                      <p:to>
                                        <p:strVal val="-45.0"/>
                                      </p:to>
                                    </p:set>
                                    <p:anim calcmode="lin" valueType="num">
                                      <p:cBhvr>
                                        <p:cTn id="1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1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6" fill="hold">
                            <p:stCondLst>
                              <p:cond delay="5500"/>
                            </p:stCondLst>
                            <p:childTnLst>
                              <p:par>
                                <p:cTn id="17" presetID="38" presetClass="entr" presetSubtype="0" accel="50000" fill="hold" nodeType="afterEffect">
                                  <p:stCondLst>
                                    <p:cond delay="0"/>
                                  </p:stCondLst>
                                  <p:iterate type="lt">
                                    <p:tmPct val="50000"/>
                                  </p:iterate>
                                  <p:childTnLst>
                                    <p:set>
                                      <p:cBhvr>
                                        <p:cTn id="18" dur="1" fill="hold">
                                          <p:stCondLst>
                                            <p:cond delay="0"/>
                                          </p:stCondLst>
                                        </p:cTn>
                                        <p:tgtEl>
                                          <p:spTgt spid="9">
                                            <p:txEl>
                                              <p:pRg st="1" end="1"/>
                                            </p:txEl>
                                          </p:spTgt>
                                        </p:tgtEl>
                                        <p:attrNameLst>
                                          <p:attrName>style.visibility</p:attrName>
                                        </p:attrNameLst>
                                      </p:cBhvr>
                                      <p:to>
                                        <p:strVal val="visible"/>
                                      </p:to>
                                    </p:set>
                                    <p:set>
                                      <p:cBhvr>
                                        <p:cTn id="19" dur="455" fill="hold">
                                          <p:stCondLst>
                                            <p:cond delay="0"/>
                                          </p:stCondLst>
                                        </p:cTn>
                                        <p:tgtEl>
                                          <p:spTgt spid="9">
                                            <p:txEl>
                                              <p:pRg st="1" end="1"/>
                                            </p:txEl>
                                          </p:spTgt>
                                        </p:tgtEl>
                                        <p:attrNameLst>
                                          <p:attrName>style.rotation</p:attrName>
                                        </p:attrNameLst>
                                      </p:cBhvr>
                                      <p:to>
                                        <p:strVal val="-45.0"/>
                                      </p:to>
                                    </p:set>
                                    <p:anim calcmode="lin" valueType="num">
                                      <p:cBhvr>
                                        <p:cTn id="20"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1"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22"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3"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4" fill="hold">
                            <p:stCondLst>
                              <p:cond delay="850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9">
                                            <p:txEl>
                                              <p:pRg st="2" end="2"/>
                                            </p:txEl>
                                          </p:spTgt>
                                        </p:tgtEl>
                                        <p:attrNameLst>
                                          <p:attrName>style.visibility</p:attrName>
                                        </p:attrNameLst>
                                      </p:cBhvr>
                                      <p:to>
                                        <p:strVal val="visible"/>
                                      </p:to>
                                    </p:set>
                                    <p:set>
                                      <p:cBhvr>
                                        <p:cTn id="27" dur="455" fill="hold">
                                          <p:stCondLst>
                                            <p:cond delay="0"/>
                                          </p:stCondLst>
                                        </p:cTn>
                                        <p:tgtEl>
                                          <p:spTgt spid="9">
                                            <p:txEl>
                                              <p:pRg st="2" end="2"/>
                                            </p:txEl>
                                          </p:spTgt>
                                        </p:tgtEl>
                                        <p:attrNameLst>
                                          <p:attrName>style.rotation</p:attrName>
                                        </p:attrNameLst>
                                      </p:cBhvr>
                                      <p:to>
                                        <p:strVal val="-45.0"/>
                                      </p:to>
                                    </p:set>
                                    <p:anim calcmode="lin" valueType="num">
                                      <p:cBhvr>
                                        <p:cTn id="28"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1962932_f496.jpg"/>
          <p:cNvPicPr>
            <a:picLocks noChangeAspect="1" noChangeArrowheads="1"/>
          </p:cNvPicPr>
          <p:nvPr/>
        </p:nvPicPr>
        <p:blipFill>
          <a:blip r:embed="rId2" cstate="print"/>
          <a:srcRect/>
          <a:stretch>
            <a:fillRect/>
          </a:stretch>
        </p:blipFill>
        <p:spPr bwMode="auto">
          <a:xfrm>
            <a:off x="0" y="0"/>
            <a:ext cx="9281932"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srcRect/>
          <a:stretch>
            <a:fillRect/>
          </a:stretch>
        </p:blipFill>
        <p:spPr bwMode="auto">
          <a:xfrm>
            <a:off x="0" y="0"/>
            <a:ext cx="9144000" cy="6948488"/>
          </a:xfrm>
          <a:prstGeom prst="rect">
            <a:avLst/>
          </a:prstGeom>
          <a:noFill/>
        </p:spPr>
      </p:pic>
      <p:sp>
        <p:nvSpPr>
          <p:cNvPr id="2" name="1 Rectángulo"/>
          <p:cNvSpPr/>
          <p:nvPr/>
        </p:nvSpPr>
        <p:spPr>
          <a:xfrm>
            <a:off x="755576" y="404664"/>
            <a:ext cx="7632848" cy="6001643"/>
          </a:xfrm>
          <a:prstGeom prst="rect">
            <a:avLst/>
          </a:prstGeom>
        </p:spPr>
        <p:txBody>
          <a:bodyPr wrap="square">
            <a:spAutoFit/>
          </a:bodyPr>
          <a:lstStyle/>
          <a:p>
            <a:pPr algn="ctr"/>
            <a:r>
              <a:rPr lang="es-ES" sz="2400" b="1" i="1" dirty="0" smtClean="0">
                <a:solidFill>
                  <a:srgbClr val="FFFF00"/>
                </a:solidFill>
                <a:latin typeface="Arial Narrow" pitchFamily="34" charset="0"/>
              </a:rPr>
              <a:t>Hay partes del planeta tierra que, con sus asombrosos lugares, extrañas costumbres y pintorescos habitantes, no deja de asombrarnos y aportarnos infinidad de temas de los que escribir en este blog. Hoy quiero centrar este PPS en una parte muy concreta del globo terráqueo y situar la historia en la zona geográfica de China, </a:t>
            </a:r>
            <a:r>
              <a:rPr lang="es-ES" sz="2400" b="1" i="1" dirty="0" smtClean="0">
                <a:solidFill>
                  <a:srgbClr val="FFFF00"/>
                </a:solidFill>
                <a:latin typeface="Arial Narrow" pitchFamily="34" charset="0"/>
                <a:hlinkClick r:id="rId3"/>
              </a:rPr>
              <a:t>I</a:t>
            </a:r>
            <a:r>
              <a:rPr lang="es-ES" sz="2400" b="1" i="1" dirty="0" smtClean="0">
                <a:solidFill>
                  <a:srgbClr val="FFFF00"/>
                </a:solidFill>
                <a:latin typeface="Arial Black" pitchFamily="34" charset="0"/>
                <a:hlinkClick r:id="rId3"/>
              </a:rPr>
              <a:t>ndonesia</a:t>
            </a:r>
            <a:r>
              <a:rPr lang="es-ES" sz="2400" b="1" i="1" dirty="0" smtClean="0">
                <a:solidFill>
                  <a:srgbClr val="FFFF00"/>
                </a:solidFill>
                <a:latin typeface="Arial Narrow" pitchFamily="34" charset="0"/>
              </a:rPr>
              <a:t> y Filipinas en las que se realizaban unos antiquísimos rituales por los que colgaban los ataúdes de sus muertos en las paredes de las montañas y acantilados.</a:t>
            </a:r>
          </a:p>
          <a:p>
            <a:pPr algn="ctr"/>
            <a:r>
              <a:rPr lang="es-ES" sz="2400" b="1" i="1" dirty="0" smtClean="0">
                <a:solidFill>
                  <a:srgbClr val="FFFF00"/>
                </a:solidFill>
                <a:latin typeface="Arial Narrow" pitchFamily="34" charset="0"/>
              </a:rPr>
              <a:t>Estoy seguro que, sin leer el texto que acompaña esta entrada, las fotografías adjuntas habrán llamado vuestra atención, por lo insólito y curioso que resulta el tema.</a:t>
            </a:r>
          </a:p>
          <a:p>
            <a:pPr algn="ctr"/>
            <a:r>
              <a:rPr lang="es-ES" sz="2400" b="1" i="1" dirty="0" smtClean="0">
                <a:solidFill>
                  <a:srgbClr val="FFFF00"/>
                </a:solidFill>
                <a:latin typeface="Arial Narrow" pitchFamily="34" charset="0"/>
              </a:rPr>
              <a:t>Sin tener un nexo común entre ellas, varias son las etnias que estaban repartidas por el Sur y </a:t>
            </a:r>
            <a:r>
              <a:rPr lang="es-ES" sz="2400" b="1" i="1" dirty="0" smtClean="0">
                <a:solidFill>
                  <a:srgbClr val="FFFF00"/>
                </a:solidFill>
                <a:latin typeface="Arial Black" pitchFamily="34" charset="0"/>
                <a:hlinkClick r:id="rId4"/>
              </a:rPr>
              <a:t>Sudeste Asiático</a:t>
            </a:r>
            <a:r>
              <a:rPr lang="es-ES" sz="2400" b="1" i="1" dirty="0" smtClean="0">
                <a:solidFill>
                  <a:srgbClr val="FFFF00"/>
                </a:solidFill>
                <a:latin typeface="Arial Narrow" pitchFamily="34" charset="0"/>
              </a:rPr>
              <a:t> y que realizaban técnicas muy similares a la hora de dar el último adiós a sus fallecidos.</a:t>
            </a:r>
            <a:endParaRPr lang="es-ES" sz="2400" b="1" i="1" dirty="0">
              <a:solidFill>
                <a:srgbClr val="FFFF00"/>
              </a:solidFill>
              <a:latin typeface="Arial Narrow" pitchFamily="34" charset="0"/>
            </a:endParaRPr>
          </a:p>
        </p:txBody>
      </p:sp>
    </p:spTree>
  </p:cSld>
  <p:clrMapOvr>
    <a:masterClrMapping/>
  </p:clrMapOvr>
  <p:transition spd="slow" advTm="4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sagada-04.jpg"/>
          <p:cNvPicPr>
            <a:picLocks noChangeAspect="1" noChangeArrowheads="1"/>
          </p:cNvPicPr>
          <p:nvPr/>
        </p:nvPicPr>
        <p:blipFill>
          <a:blip r:embed="rId2" cstate="print"/>
          <a:srcRect/>
          <a:stretch>
            <a:fillRect/>
          </a:stretch>
        </p:blipFill>
        <p:spPr bwMode="auto">
          <a:xfrm>
            <a:off x="-47625" y="-314326"/>
            <a:ext cx="9563100" cy="7172325"/>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srcRect/>
          <a:stretch>
            <a:fillRect/>
          </a:stretch>
        </p:blipFill>
        <p:spPr bwMode="auto">
          <a:xfrm>
            <a:off x="0" y="0"/>
            <a:ext cx="9144000" cy="6877050"/>
          </a:xfrm>
          <a:prstGeom prst="rect">
            <a:avLst/>
          </a:prstGeom>
          <a:noFill/>
        </p:spPr>
      </p:pic>
      <p:pic>
        <p:nvPicPr>
          <p:cNvPr id="2050" name="Picture 2" descr="C:\Documents and Settings\Dell\Escritorio\IMG_8739.JPG"/>
          <p:cNvPicPr>
            <a:picLocks noChangeAspect="1" noChangeArrowheads="1"/>
          </p:cNvPicPr>
          <p:nvPr/>
        </p:nvPicPr>
        <p:blipFill>
          <a:blip r:embed="rId3" cstate="print"/>
          <a:srcRect/>
          <a:stretch>
            <a:fillRect/>
          </a:stretch>
        </p:blipFill>
        <p:spPr bwMode="auto">
          <a:xfrm>
            <a:off x="1259632" y="-171400"/>
            <a:ext cx="6299430" cy="8399241"/>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srcRect/>
          <a:stretch>
            <a:fillRect/>
          </a:stretch>
        </p:blipFill>
        <p:spPr bwMode="auto">
          <a:xfrm>
            <a:off x="0" y="-19050"/>
            <a:ext cx="9144000" cy="6877050"/>
          </a:xfrm>
          <a:prstGeom prst="rect">
            <a:avLst/>
          </a:prstGeom>
          <a:noFill/>
        </p:spPr>
      </p:pic>
      <p:sp>
        <p:nvSpPr>
          <p:cNvPr id="3074" name="1 Rectángulo"/>
          <p:cNvSpPr>
            <a:spLocks noChangeArrowheads="1"/>
          </p:cNvSpPr>
          <p:nvPr/>
        </p:nvSpPr>
        <p:spPr bwMode="auto">
          <a:xfrm>
            <a:off x="1763688" y="2780928"/>
            <a:ext cx="6444208" cy="3539430"/>
          </a:xfrm>
          <a:prstGeom prst="rect">
            <a:avLst/>
          </a:prstGeom>
          <a:noFill/>
          <a:ln w="9525">
            <a:noFill/>
            <a:miter lim="800000"/>
            <a:headEnd/>
            <a:tailEnd/>
          </a:ln>
        </p:spPr>
        <p:txBody>
          <a:bodyPr wrap="square">
            <a:spAutoFit/>
          </a:bodyPr>
          <a:lstStyle/>
          <a:p>
            <a:pPr algn="ctr"/>
            <a:r>
              <a:rPr lang="es-ES" sz="3200" b="1" i="1" dirty="0">
                <a:solidFill>
                  <a:srgbClr val="FFFF00"/>
                </a:solidFill>
                <a:latin typeface="Arial Narrow" pitchFamily="34" charset="0"/>
              </a:rPr>
              <a:t>Los ataúdes colgantes de </a:t>
            </a:r>
            <a:r>
              <a:rPr lang="es-ES" sz="3200" b="1" i="1" dirty="0" err="1">
                <a:solidFill>
                  <a:srgbClr val="FFFF00"/>
                </a:solidFill>
                <a:latin typeface="Arial Narrow" pitchFamily="34" charset="0"/>
              </a:rPr>
              <a:t>Sagada</a:t>
            </a:r>
            <a:r>
              <a:rPr lang="es-ES" sz="3200" b="1" i="1" dirty="0">
                <a:solidFill>
                  <a:srgbClr val="FFFF00"/>
                </a:solidFill>
                <a:latin typeface="Arial Narrow" pitchFamily="34" charset="0"/>
              </a:rPr>
              <a:t>. </a:t>
            </a:r>
          </a:p>
          <a:p>
            <a:pPr algn="ctr"/>
            <a:r>
              <a:rPr lang="es-ES" sz="3200" b="1" i="1" dirty="0" err="1">
                <a:solidFill>
                  <a:srgbClr val="FFFF00"/>
                </a:solidFill>
                <a:latin typeface="Arial Narrow" pitchFamily="34" charset="0"/>
              </a:rPr>
              <a:t>Sagada</a:t>
            </a:r>
            <a:r>
              <a:rPr lang="es-ES" sz="3200" b="1" i="1" dirty="0">
                <a:solidFill>
                  <a:srgbClr val="FFFF00"/>
                </a:solidFill>
                <a:latin typeface="Arial Narrow" pitchFamily="34" charset="0"/>
              </a:rPr>
              <a:t> es un pequeño pueblo al norte de Manila, en Filipinas, y se caracterizan por tener un ritual funerario único en el mundo: entierran a sus difuntos en ataúdes que luego cuelgan de la pared de un </a:t>
            </a:r>
            <a:r>
              <a:rPr lang="es-ES" sz="3200" b="1" i="1" dirty="0" smtClean="0">
                <a:solidFill>
                  <a:srgbClr val="FFFF00"/>
                </a:solidFill>
                <a:latin typeface="Arial Narrow" pitchFamily="34" charset="0"/>
              </a:rPr>
              <a:t>precipicio.</a:t>
            </a:r>
            <a:endParaRPr lang="es-ES" sz="3200" b="1" i="1" dirty="0">
              <a:solidFill>
                <a:srgbClr val="FFFF00"/>
              </a:solidFill>
              <a:latin typeface="Arial Narrow" pitchFamily="34" charset="0"/>
            </a:endParaRPr>
          </a:p>
        </p:txBody>
      </p:sp>
      <p:pic>
        <p:nvPicPr>
          <p:cNvPr id="3075" name="Picture 2" descr="http://2.bp.blogspot.com/-NM8TKm1rxck/TWp295H69dI/AAAAAAAAFng/nb4xNdXRc6E/s320/The-Hanging-Coffins-of-Sagada-001.jpg">
            <a:hlinkClick r:id="rId3"/>
          </p:cNvPr>
          <p:cNvPicPr>
            <a:picLocks noChangeAspect="1" noChangeArrowheads="1"/>
          </p:cNvPicPr>
          <p:nvPr/>
        </p:nvPicPr>
        <p:blipFill>
          <a:blip r:embed="rId4" cstate="print"/>
          <a:srcRect/>
          <a:stretch>
            <a:fillRect/>
          </a:stretch>
        </p:blipFill>
        <p:spPr bwMode="auto">
          <a:xfrm>
            <a:off x="611560" y="332656"/>
            <a:ext cx="3048000" cy="2019300"/>
          </a:xfrm>
          <a:prstGeom prst="rect">
            <a:avLst/>
          </a:prstGeom>
          <a:noFill/>
          <a:ln w="9525">
            <a:noFill/>
            <a:miter lim="800000"/>
            <a:headEnd/>
            <a:tailEnd/>
          </a:ln>
        </p:spPr>
      </p:pic>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anginght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anging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ataudes_tumbas_colgantes_torayas_indonesia.jpeg"/>
          <p:cNvPicPr>
            <a:picLocks noChangeAspect="1" noChangeArrowheads="1"/>
          </p:cNvPicPr>
          <p:nvPr/>
        </p:nvPicPr>
        <p:blipFill>
          <a:blip r:embed="rId2" cstate="print"/>
          <a:srcRect/>
          <a:stretch>
            <a:fillRect/>
          </a:stretch>
        </p:blipFill>
        <p:spPr bwMode="auto">
          <a:xfrm>
            <a:off x="0" y="0"/>
            <a:ext cx="925374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anginght3"/>
          <p:cNvPicPr>
            <a:picLocks noChangeAspect="1" noChangeArrowheads="1"/>
          </p:cNvPicPr>
          <p:nvPr/>
        </p:nvPicPr>
        <p:blipFill>
          <a:blip r:embed="rId2" cstate="print"/>
          <a:srcRect/>
          <a:stretch>
            <a:fillRect/>
          </a:stretch>
        </p:blipFill>
        <p:spPr bwMode="auto">
          <a:xfrm>
            <a:off x="-1" y="0"/>
            <a:ext cx="9372533" cy="70294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sagada-03.jpg"/>
          <p:cNvPicPr>
            <a:picLocks noChangeAspect="1" noChangeArrowheads="1"/>
          </p:cNvPicPr>
          <p:nvPr/>
        </p:nvPicPr>
        <p:blipFill>
          <a:blip r:embed="rId2" cstate="print"/>
          <a:srcRect/>
          <a:stretch>
            <a:fillRect/>
          </a:stretch>
        </p:blipFill>
        <p:spPr bwMode="auto">
          <a:xfrm>
            <a:off x="0" y="0"/>
            <a:ext cx="9284222"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srcRect/>
          <a:stretch>
            <a:fillRect/>
          </a:stretch>
        </p:blipFill>
        <p:spPr bwMode="auto">
          <a:xfrm>
            <a:off x="0" y="-19050"/>
            <a:ext cx="9144000" cy="6877050"/>
          </a:xfrm>
          <a:prstGeom prst="rect">
            <a:avLst/>
          </a:prstGeom>
          <a:noFill/>
        </p:spPr>
      </p:pic>
      <p:sp>
        <p:nvSpPr>
          <p:cNvPr id="5122" name="Rectangle 1"/>
          <p:cNvSpPr>
            <a:spLocks noChangeArrowheads="1"/>
          </p:cNvSpPr>
          <p:nvPr/>
        </p:nvSpPr>
        <p:spPr bwMode="auto">
          <a:xfrm>
            <a:off x="1547664" y="3212976"/>
            <a:ext cx="7235825" cy="5620103"/>
          </a:xfrm>
          <a:prstGeom prst="rect">
            <a:avLst/>
          </a:prstGeom>
          <a:noFill/>
          <a:ln w="9525">
            <a:noFill/>
            <a:miter lim="800000"/>
            <a:headEnd/>
            <a:tailEnd/>
          </a:ln>
        </p:spPr>
        <p:txBody>
          <a:bodyPr lIns="0" tIns="0" rIns="119025" bIns="79350" anchor="ctr">
            <a:spAutoFit/>
          </a:bodyPr>
          <a:lstStyle/>
          <a:p>
            <a:r>
              <a:rPr lang="es-ES" sz="3600" b="1" i="1" dirty="0">
                <a:solidFill>
                  <a:srgbClr val="FFFF00"/>
                </a:solidFill>
                <a:latin typeface="Arial Narrow" pitchFamily="34" charset="0"/>
                <a:cs typeface="Times New Roman" pitchFamily="18" charset="0"/>
              </a:rPr>
              <a:t>Los ataúdes son construidos por los propios futuros difuntos cuando son ancianos. Pero si están demasiado débiles o enfermos, los construirán sus hijos o su familiar más cercano.</a:t>
            </a:r>
            <a:r>
              <a:rPr lang="es-ES" dirty="0">
                <a:latin typeface="Times New Roman" pitchFamily="18" charset="0"/>
                <a:cs typeface="Times New Roman" pitchFamily="18" charset="0"/>
              </a:rPr>
              <a:t/>
            </a:r>
            <a:br>
              <a:rPr lang="es-ES" dirty="0">
                <a:latin typeface="Times New Roman" pitchFamily="18" charset="0"/>
                <a:cs typeface="Times New Roman" pitchFamily="18" charset="0"/>
              </a:rPr>
            </a:br>
            <a:endParaRPr lang="es-ES" dirty="0">
              <a:latin typeface="Times New Roman" pitchFamily="18" charset="0"/>
              <a:cs typeface="Times New Roman" pitchFamily="18" charset="0"/>
            </a:endParaRPr>
          </a:p>
          <a:p>
            <a:pPr eaLnBrk="0" fontAlgn="t" hangingPunct="0"/>
            <a:r>
              <a:rPr lang="es-ES" dirty="0">
                <a:latin typeface="Times New Roman" pitchFamily="18" charset="0"/>
                <a:cs typeface="Times New Roman" pitchFamily="18" charset="0"/>
              </a:rPr>
              <a:t/>
            </a:r>
            <a:br>
              <a:rPr lang="es-ES" dirty="0">
                <a:latin typeface="Times New Roman" pitchFamily="18" charset="0"/>
                <a:cs typeface="Times New Roman" pitchFamily="18" charset="0"/>
              </a:rPr>
            </a:br>
            <a:r>
              <a:rPr lang="es-ES" dirty="0">
                <a:latin typeface="Times New Roman" pitchFamily="18" charset="0"/>
                <a:cs typeface="Times New Roman" pitchFamily="18" charset="0"/>
                <a:hlinkClick r:id="rId3"/>
              </a:rPr>
              <a:t>  </a:t>
            </a:r>
            <a:r>
              <a:rPr lang="es-ES" sz="14400" dirty="0">
                <a:latin typeface="Calibri" pitchFamily="34" charset="0"/>
                <a:cs typeface="Times New Roman" pitchFamily="18" charset="0"/>
              </a:rPr>
              <a:t> </a:t>
            </a:r>
            <a:r>
              <a:rPr lang="es-ES" dirty="0">
                <a:latin typeface="Calibri" pitchFamily="34" charset="0"/>
                <a:cs typeface="Times New Roman" pitchFamily="18" charset="0"/>
              </a:rPr>
              <a:t>                                                    </a:t>
            </a:r>
            <a:r>
              <a:rPr lang="es-ES" dirty="0">
                <a:latin typeface="Times New Roman" pitchFamily="18" charset="0"/>
                <a:cs typeface="Times New Roman" pitchFamily="18" charset="0"/>
              </a:rPr>
              <a:t> </a:t>
            </a:r>
          </a:p>
        </p:txBody>
      </p:sp>
      <p:pic>
        <p:nvPicPr>
          <p:cNvPr id="5123" name="Picture 2" descr="http://1.bp.blogspot.com/-p80X2XGD6h0/TWp5LJWAzqI/AAAAAAAAFn4/ekduccpv9oE/s320/The-Hanging-Coffins-of-Sagada-005.jpg">
            <a:hlinkClick r:id="rId3"/>
          </p:cNvPr>
          <p:cNvPicPr>
            <a:picLocks noChangeAspect="1" noChangeArrowheads="1"/>
          </p:cNvPicPr>
          <p:nvPr/>
        </p:nvPicPr>
        <p:blipFill>
          <a:blip r:embed="rId4" cstate="print"/>
          <a:srcRect/>
          <a:stretch>
            <a:fillRect/>
          </a:stretch>
        </p:blipFill>
        <p:spPr bwMode="auto">
          <a:xfrm>
            <a:off x="251520" y="260648"/>
            <a:ext cx="3048000" cy="2286000"/>
          </a:xfrm>
          <a:prstGeom prst="rect">
            <a:avLst/>
          </a:prstGeom>
          <a:noFill/>
          <a:ln w="9525">
            <a:noFill/>
            <a:miter lim="800000"/>
            <a:headEnd/>
            <a:tailEnd/>
          </a:ln>
        </p:spPr>
      </p:pic>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2046282783_448ab75ac4.jpg"/>
          <p:cNvPicPr>
            <a:picLocks noChangeAspect="1" noChangeArrowheads="1"/>
          </p:cNvPicPr>
          <p:nvPr/>
        </p:nvPicPr>
        <p:blipFill>
          <a:blip r:embed="rId2" cstate="print"/>
          <a:srcRect/>
          <a:stretch>
            <a:fillRect/>
          </a:stretch>
        </p:blipFill>
        <p:spPr bwMode="auto">
          <a:xfrm>
            <a:off x="-1" y="0"/>
            <a:ext cx="9171641"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srcRect/>
          <a:stretch>
            <a:fillRect/>
          </a:stretch>
        </p:blipFill>
        <p:spPr bwMode="auto">
          <a:xfrm>
            <a:off x="0" y="0"/>
            <a:ext cx="9144000" cy="6948488"/>
          </a:xfrm>
          <a:prstGeom prst="rect">
            <a:avLst/>
          </a:prstGeom>
          <a:noFill/>
        </p:spPr>
      </p:pic>
      <p:sp>
        <p:nvSpPr>
          <p:cNvPr id="6146" name="Rectangle 1"/>
          <p:cNvSpPr>
            <a:spLocks noChangeArrowheads="1"/>
          </p:cNvSpPr>
          <p:nvPr/>
        </p:nvSpPr>
        <p:spPr bwMode="auto">
          <a:xfrm>
            <a:off x="5724128" y="876201"/>
            <a:ext cx="3060303" cy="8405481"/>
          </a:xfrm>
          <a:prstGeom prst="rect">
            <a:avLst/>
          </a:prstGeom>
          <a:noFill/>
          <a:ln w="9525">
            <a:noFill/>
            <a:miter lim="800000"/>
            <a:headEnd/>
            <a:tailEnd/>
          </a:ln>
        </p:spPr>
        <p:txBody>
          <a:bodyPr wrap="square" lIns="0" tIns="0" rIns="119025" bIns="79350" anchor="ctr">
            <a:spAutoFit/>
          </a:bodyPr>
          <a:lstStyle/>
          <a:p>
            <a:r>
              <a:rPr lang="es-ES" sz="2800" b="1" i="1" dirty="0">
                <a:solidFill>
                  <a:srgbClr val="FF0000"/>
                </a:solidFill>
                <a:latin typeface="Arial Narrow" pitchFamily="34" charset="0"/>
                <a:cs typeface="Times New Roman" pitchFamily="18" charset="0"/>
              </a:rPr>
              <a:t>Cuando la persona fallece, sus familiares son los encargados de colocar el cuerpo dentro del ataúd artesanal. En esta tarea, a menudo quiebran huesos del difunto al forzarlo a entrar en esos pequeños </a:t>
            </a:r>
            <a:r>
              <a:rPr lang="es-ES" sz="2800" b="1" i="1" dirty="0" smtClean="0">
                <a:solidFill>
                  <a:srgbClr val="FF0000"/>
                </a:solidFill>
                <a:latin typeface="Arial Narrow" pitchFamily="34" charset="0"/>
                <a:cs typeface="Times New Roman" pitchFamily="18" charset="0"/>
              </a:rPr>
              <a:t>espacios.</a:t>
            </a:r>
            <a:r>
              <a:rPr lang="es-ES" dirty="0" smtClean="0">
                <a:latin typeface="Times New Roman" pitchFamily="18" charset="0"/>
                <a:cs typeface="Times New Roman" pitchFamily="18" charset="0"/>
              </a:rPr>
              <a:t/>
            </a:r>
            <a:br>
              <a:rPr lang="es-ES" dirty="0" smtClean="0">
                <a:latin typeface="Times New Roman" pitchFamily="18" charset="0"/>
                <a:cs typeface="Times New Roman" pitchFamily="18" charset="0"/>
              </a:rPr>
            </a:br>
            <a:endParaRPr lang="es-ES" dirty="0" smtClean="0">
              <a:latin typeface="Times New Roman" pitchFamily="18" charset="0"/>
              <a:cs typeface="Times New Roman" pitchFamily="18" charset="0"/>
            </a:endParaRPr>
          </a:p>
          <a:p>
            <a:pPr algn="ctr" eaLnBrk="0" fontAlgn="t" hangingPunct="0"/>
            <a:r>
              <a:rPr lang="es-ES" dirty="0" smtClean="0">
                <a:latin typeface="Times New Roman" pitchFamily="18" charset="0"/>
                <a:cs typeface="Times New Roman" pitchFamily="18" charset="0"/>
              </a:rPr>
              <a:t/>
            </a:r>
            <a:br>
              <a:rPr lang="es-ES" dirty="0" smtClean="0">
                <a:latin typeface="Times New Roman" pitchFamily="18" charset="0"/>
                <a:cs typeface="Times New Roman" pitchFamily="18" charset="0"/>
              </a:rPr>
            </a:br>
            <a:r>
              <a:rPr lang="es-ES" dirty="0" smtClean="0">
                <a:latin typeface="Times New Roman" pitchFamily="18" charset="0"/>
                <a:cs typeface="Times New Roman" pitchFamily="18" charset="0"/>
              </a:rPr>
              <a:t>  </a:t>
            </a:r>
            <a:r>
              <a:rPr lang="es-ES" sz="13300" dirty="0" smtClean="0">
                <a:latin typeface="Calibri" pitchFamily="34" charset="0"/>
                <a:cs typeface="Times New Roman" pitchFamily="18" charset="0"/>
              </a:rPr>
              <a:t> </a:t>
            </a:r>
            <a:r>
              <a:rPr lang="es-ES" dirty="0" smtClean="0">
                <a:latin typeface="Calibri" pitchFamily="34" charset="0"/>
                <a:cs typeface="Times New Roman" pitchFamily="18" charset="0"/>
              </a:rPr>
              <a:t>                                                    </a:t>
            </a:r>
            <a:r>
              <a:rPr lang="es-ES" dirty="0" smtClean="0">
                <a:latin typeface="Times New Roman" pitchFamily="18" charset="0"/>
                <a:cs typeface="Times New Roman" pitchFamily="18" charset="0"/>
              </a:rPr>
              <a:t/>
            </a:r>
            <a:br>
              <a:rPr lang="es-ES" dirty="0" smtClean="0">
                <a:latin typeface="Times New Roman" pitchFamily="18" charset="0"/>
                <a:cs typeface="Times New Roman" pitchFamily="18" charset="0"/>
              </a:rPr>
            </a:br>
            <a:endParaRPr lang="es-ES" dirty="0">
              <a:latin typeface="Times New Roman" pitchFamily="18" charset="0"/>
              <a:cs typeface="Times New Roman" pitchFamily="18" charset="0"/>
            </a:endParaRPr>
          </a:p>
        </p:txBody>
      </p:sp>
      <p:pic>
        <p:nvPicPr>
          <p:cNvPr id="4" name="Picture 2" descr="C:\Documents and Settings\Dell\Escritorio\4403346174_cb93cbc66d_b.jpg"/>
          <p:cNvPicPr>
            <a:picLocks noChangeAspect="1" noChangeArrowheads="1"/>
          </p:cNvPicPr>
          <p:nvPr/>
        </p:nvPicPr>
        <p:blipFill>
          <a:blip r:embed="rId3" cstate="print"/>
          <a:srcRect/>
          <a:stretch>
            <a:fillRect/>
          </a:stretch>
        </p:blipFill>
        <p:spPr bwMode="auto">
          <a:xfrm>
            <a:off x="0" y="0"/>
            <a:ext cx="4993481" cy="6858000"/>
          </a:xfrm>
          <a:prstGeom prst="rect">
            <a:avLst/>
          </a:prstGeom>
          <a:noFill/>
          <a:ln w="9525">
            <a:noFill/>
            <a:miter lim="800000"/>
            <a:headEnd/>
            <a:tailEnd/>
          </a:ln>
        </p:spPr>
      </p:pic>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the hanging coffins @ the burial cav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anging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QX7K1MhovTw/TWp3NlTIOZI/AAAAAAAAFno/8aKomxdHQmY/s320/The-Hanging-Coffins-of-Sagada-002.jpg">
            <a:hlinkClick r:id="rId2"/>
          </p:cNvPr>
          <p:cNvPicPr>
            <a:picLocks noChangeAspect="1" noChangeArrowheads="1"/>
          </p:cNvPicPr>
          <p:nvPr/>
        </p:nvPicPr>
        <p:blipFill>
          <a:blip r:embed="rId3" cstate="print"/>
          <a:srcRect/>
          <a:stretch>
            <a:fillRect/>
          </a:stretch>
        </p:blipFill>
        <p:spPr bwMode="auto">
          <a:xfrm>
            <a:off x="-1" y="0"/>
            <a:ext cx="91570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srcRect/>
          <a:stretch>
            <a:fillRect/>
          </a:stretch>
        </p:blipFill>
        <p:spPr bwMode="auto">
          <a:xfrm>
            <a:off x="0" y="-19050"/>
            <a:ext cx="9144000" cy="6877050"/>
          </a:xfrm>
          <a:prstGeom prst="rect">
            <a:avLst/>
          </a:prstGeom>
          <a:noFill/>
        </p:spPr>
      </p:pic>
      <p:sp>
        <p:nvSpPr>
          <p:cNvPr id="7170" name="Rectangle 1"/>
          <p:cNvSpPr>
            <a:spLocks noChangeArrowheads="1"/>
          </p:cNvSpPr>
          <p:nvPr/>
        </p:nvSpPr>
        <p:spPr bwMode="auto">
          <a:xfrm>
            <a:off x="2267744" y="2926105"/>
            <a:ext cx="6659562" cy="6035601"/>
          </a:xfrm>
          <a:prstGeom prst="rect">
            <a:avLst/>
          </a:prstGeom>
          <a:noFill/>
          <a:ln w="9525">
            <a:noFill/>
            <a:miter lim="800000"/>
            <a:headEnd/>
            <a:tailEnd/>
          </a:ln>
        </p:spPr>
        <p:txBody>
          <a:bodyPr lIns="0" tIns="0" rIns="119025" bIns="79350" anchor="ctr">
            <a:spAutoFit/>
          </a:bodyPr>
          <a:lstStyle/>
          <a:p>
            <a:r>
              <a:rPr lang="es-ES" sz="3200" b="1" i="1" dirty="0">
                <a:solidFill>
                  <a:srgbClr val="FFFF00"/>
                </a:solidFill>
                <a:latin typeface="Arial Narrow" pitchFamily="34" charset="0"/>
                <a:cs typeface="Times New Roman" pitchFamily="18" charset="0"/>
              </a:rPr>
              <a:t>Seguidamente el ataúd es colgado y depositado en la pared de roca, donde reposará con sus antecesores. Los habitantes de </a:t>
            </a:r>
            <a:r>
              <a:rPr lang="es-ES" sz="3200" b="1" i="1" dirty="0" err="1">
                <a:solidFill>
                  <a:srgbClr val="FFFF00"/>
                </a:solidFill>
                <a:latin typeface="Arial Narrow" pitchFamily="34" charset="0"/>
                <a:cs typeface="Times New Roman" pitchFamily="18" charset="0"/>
              </a:rPr>
              <a:t>Sagada</a:t>
            </a:r>
            <a:r>
              <a:rPr lang="es-ES" sz="3200" b="1" i="1" dirty="0">
                <a:solidFill>
                  <a:srgbClr val="FFFF00"/>
                </a:solidFill>
                <a:latin typeface="Arial Narrow" pitchFamily="34" charset="0"/>
                <a:cs typeface="Times New Roman" pitchFamily="18" charset="0"/>
              </a:rPr>
              <a:t> prefieren que sus ataúdes sean depositados en la pared que bajo tierra, y así lo llevan haciendo durante más de 2000 años.</a:t>
            </a:r>
            <a:r>
              <a:rPr lang="es-ES" dirty="0">
                <a:solidFill>
                  <a:srgbClr val="FF0000"/>
                </a:solidFill>
                <a:latin typeface="Times New Roman" pitchFamily="18" charset="0"/>
                <a:cs typeface="Times New Roman" pitchFamily="18" charset="0"/>
              </a:rPr>
              <a:t/>
            </a:r>
            <a:br>
              <a:rPr lang="es-ES" dirty="0">
                <a:solidFill>
                  <a:srgbClr val="FF0000"/>
                </a:solidFill>
                <a:latin typeface="Times New Roman" pitchFamily="18" charset="0"/>
                <a:cs typeface="Times New Roman" pitchFamily="18" charset="0"/>
              </a:rPr>
            </a:br>
            <a:endParaRPr lang="es-ES" dirty="0">
              <a:solidFill>
                <a:srgbClr val="FF0000"/>
              </a:solidFill>
              <a:latin typeface="Times New Roman" pitchFamily="18" charset="0"/>
              <a:cs typeface="Times New Roman" pitchFamily="18" charset="0"/>
            </a:endParaRPr>
          </a:p>
          <a:p>
            <a:pPr eaLnBrk="0" fontAlgn="t" hangingPunct="0"/>
            <a:r>
              <a:rPr lang="es-ES" dirty="0">
                <a:latin typeface="Times New Roman" pitchFamily="18" charset="0"/>
                <a:cs typeface="Times New Roman" pitchFamily="18" charset="0"/>
              </a:rPr>
              <a:t/>
            </a:r>
            <a:br>
              <a:rPr lang="es-ES" dirty="0">
                <a:latin typeface="Times New Roman" pitchFamily="18" charset="0"/>
                <a:cs typeface="Times New Roman" pitchFamily="18" charset="0"/>
              </a:rPr>
            </a:br>
            <a:r>
              <a:rPr lang="es-ES" dirty="0">
                <a:latin typeface="Times New Roman" pitchFamily="18" charset="0"/>
                <a:cs typeface="Times New Roman" pitchFamily="18" charset="0"/>
                <a:hlinkClick r:id="rId3"/>
              </a:rPr>
              <a:t>  </a:t>
            </a:r>
            <a:r>
              <a:rPr lang="es-ES" sz="12700" dirty="0">
                <a:latin typeface="Calibri" pitchFamily="34" charset="0"/>
                <a:cs typeface="Times New Roman" pitchFamily="18" charset="0"/>
              </a:rPr>
              <a:t> </a:t>
            </a:r>
            <a:r>
              <a:rPr lang="es-ES" dirty="0">
                <a:latin typeface="Calibri" pitchFamily="34" charset="0"/>
                <a:cs typeface="Times New Roman" pitchFamily="18" charset="0"/>
              </a:rPr>
              <a:t>                                                    </a:t>
            </a:r>
            <a:r>
              <a:rPr lang="es-ES" dirty="0">
                <a:latin typeface="Times New Roman" pitchFamily="18" charset="0"/>
                <a:cs typeface="Times New Roman" pitchFamily="18" charset="0"/>
              </a:rPr>
              <a:t> </a:t>
            </a:r>
          </a:p>
        </p:txBody>
      </p:sp>
      <p:pic>
        <p:nvPicPr>
          <p:cNvPr id="7171" name="Picture 2" descr="http://2.bp.blogspot.com/-e_gqDH-l6Mw/TWp3UKd5rkI/AAAAAAAAFnw/IXuHq13Hs6M/s320/The-Hanging-Coffins-of-Sagada-004.jpg">
            <a:hlinkClick r:id="rId3"/>
          </p:cNvPr>
          <p:cNvPicPr>
            <a:picLocks noChangeAspect="1" noChangeArrowheads="1"/>
          </p:cNvPicPr>
          <p:nvPr/>
        </p:nvPicPr>
        <p:blipFill>
          <a:blip r:embed="rId4" cstate="print"/>
          <a:srcRect/>
          <a:stretch>
            <a:fillRect/>
          </a:stretch>
        </p:blipFill>
        <p:spPr bwMode="auto">
          <a:xfrm>
            <a:off x="323528" y="260648"/>
            <a:ext cx="3586814" cy="2376264"/>
          </a:xfrm>
          <a:prstGeom prst="rect">
            <a:avLst/>
          </a:prstGeom>
          <a:noFill/>
          <a:ln w="9525">
            <a:noFill/>
            <a:miter lim="800000"/>
            <a:headEnd/>
            <a:tailEnd/>
          </a:ln>
        </p:spPr>
      </p:pic>
    </p:spTree>
  </p:cSld>
  <p:clrMapOvr>
    <a:masterClrMapping/>
  </p:clrMapOvr>
  <p:transition spd="slow"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anging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sagada-09.jpg"/>
          <p:cNvPicPr>
            <a:picLocks noChangeAspect="1" noChangeArrowheads="1"/>
          </p:cNvPicPr>
          <p:nvPr/>
        </p:nvPicPr>
        <p:blipFill>
          <a:blip r:embed="rId2" cstate="print"/>
          <a:srcRect/>
          <a:stretch>
            <a:fillRect/>
          </a:stretch>
        </p:blipFill>
        <p:spPr bwMode="auto">
          <a:xfrm>
            <a:off x="0" y="0"/>
            <a:ext cx="928422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srcRect/>
          <a:stretch>
            <a:fillRect/>
          </a:stretch>
        </p:blipFill>
        <p:spPr bwMode="auto">
          <a:xfrm>
            <a:off x="0" y="0"/>
            <a:ext cx="9144000" cy="6877050"/>
          </a:xfrm>
          <a:prstGeom prst="rect">
            <a:avLst/>
          </a:prstGeom>
          <a:noFill/>
        </p:spPr>
      </p:pic>
      <p:sp>
        <p:nvSpPr>
          <p:cNvPr id="3" name="2 Rectángulo"/>
          <p:cNvSpPr/>
          <p:nvPr/>
        </p:nvSpPr>
        <p:spPr>
          <a:xfrm>
            <a:off x="827584" y="474345"/>
            <a:ext cx="7776864" cy="5940088"/>
          </a:xfrm>
          <a:prstGeom prst="rect">
            <a:avLst/>
          </a:prstGeom>
        </p:spPr>
        <p:txBody>
          <a:bodyPr wrap="square">
            <a:spAutoFit/>
          </a:bodyPr>
          <a:lstStyle/>
          <a:p>
            <a:pPr algn="ctr"/>
            <a:r>
              <a:rPr lang="es-ES" sz="2000" b="1" i="1" dirty="0" smtClean="0">
                <a:solidFill>
                  <a:srgbClr val="FFFF00"/>
                </a:solidFill>
                <a:latin typeface="Arial Black" pitchFamily="34" charset="0"/>
              </a:rPr>
              <a:t>Llama la atención la disposición en la que se colocaban muchos de esos ataúdes colgando de altísimos precipicios, realizándose en una época en la que no se disponía de ningún tipo de tecnología ni avance para hacerlo posible de una manera sencilla.</a:t>
            </a:r>
          </a:p>
          <a:p>
            <a:pPr algn="ctr"/>
            <a:r>
              <a:rPr lang="es-ES" sz="2000" b="1" i="1" dirty="0" smtClean="0">
                <a:solidFill>
                  <a:srgbClr val="FFFF00"/>
                </a:solidFill>
                <a:latin typeface="Arial Black" pitchFamily="34" charset="0"/>
              </a:rPr>
              <a:t>Hoy en día si se quisiera proceder a colocar un ataúd a esa altura (en muchos casos superan los 100 metros sobre el suelo), se necesitaría una infraestructura técnica y humana que igualmente lo haría complicado. El averiguar cómo fueron subidos y colocados es el gran interrogante que pende sobre la cabeza de la mayoría de expertos que están investigando sobre el tema. La hipótesis que más se baraja es la utilización de cuerdas y poleas primitivas, pero no se descartan otros medios más rudimentarios, como el crear rampas con troncos de madera, piedra o arena, aunque suene a idea descabellada por la altura y el lugar en el que se realizó.</a:t>
            </a:r>
            <a:endParaRPr lang="es-ES" sz="2000" b="1" i="1" dirty="0">
              <a:solidFill>
                <a:srgbClr val="FFFF00"/>
              </a:solidFill>
              <a:latin typeface="Arial Black" pitchFamily="34" charset="0"/>
            </a:endParaRPr>
          </a:p>
        </p:txBody>
      </p:sp>
    </p:spTree>
  </p:cSld>
  <p:clrMapOvr>
    <a:masterClrMapping/>
  </p:clrMapOvr>
  <p:transition spd="slow" advTm="4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sagada-08.jpg"/>
          <p:cNvPicPr>
            <a:picLocks noChangeAspect="1" noChangeArrowheads="1"/>
          </p:cNvPicPr>
          <p:nvPr/>
        </p:nvPicPr>
        <p:blipFill>
          <a:blip r:embed="rId2" cstate="print"/>
          <a:srcRect/>
          <a:stretch>
            <a:fillRect/>
          </a:stretch>
        </p:blipFill>
        <p:spPr bwMode="auto">
          <a:xfrm>
            <a:off x="0" y="0"/>
            <a:ext cx="913331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the hanging coffins @ the burial cave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sagada-07.jpg"/>
          <p:cNvPicPr>
            <a:picLocks noChangeAspect="1" noChangeArrowheads="1"/>
          </p:cNvPicPr>
          <p:nvPr/>
        </p:nvPicPr>
        <p:blipFill>
          <a:blip r:embed="rId2" cstate="print"/>
          <a:srcRect/>
          <a:stretch>
            <a:fillRect/>
          </a:stretch>
        </p:blipFill>
        <p:spPr bwMode="auto">
          <a:xfrm>
            <a:off x="0" y="0"/>
            <a:ext cx="913331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srcRect/>
          <a:stretch>
            <a:fillRect/>
          </a:stretch>
        </p:blipFill>
        <p:spPr bwMode="auto">
          <a:xfrm>
            <a:off x="0" y="-19050"/>
            <a:ext cx="9144000" cy="6877050"/>
          </a:xfrm>
          <a:prstGeom prst="rect">
            <a:avLst/>
          </a:prstGeom>
          <a:noFill/>
        </p:spPr>
      </p:pic>
      <p:sp>
        <p:nvSpPr>
          <p:cNvPr id="2" name="1 Rectángulo"/>
          <p:cNvSpPr/>
          <p:nvPr/>
        </p:nvSpPr>
        <p:spPr>
          <a:xfrm>
            <a:off x="1115616" y="2852936"/>
            <a:ext cx="7704856" cy="3785652"/>
          </a:xfrm>
          <a:prstGeom prst="rect">
            <a:avLst/>
          </a:prstGeom>
        </p:spPr>
        <p:txBody>
          <a:bodyPr wrap="square">
            <a:spAutoFit/>
          </a:bodyPr>
          <a:lstStyle/>
          <a:p>
            <a:pPr algn="just" eaLnBrk="0" hangingPunct="0"/>
            <a:r>
              <a:rPr lang="es-ES" sz="2400" i="1" dirty="0" smtClean="0">
                <a:solidFill>
                  <a:srgbClr val="FFFF00"/>
                </a:solidFill>
                <a:latin typeface="Arial Black" pitchFamily="34" charset="0"/>
              </a:rPr>
              <a:t>Esas cajas pesaban una media de 200 kilos cada una (incluso se ha encontrado alguna que superaba los 500 kg.). Los ataúdes solían ser realizados por la propia persona que después sería depositada allí una vez fallecida, ya que era costumbre ancestral el hecho de realizar su propio ataúd en el momento en el que llegaban a la vejez y en eso ocupaban la mayor parte del tiempo que les quedaba antes de morir.</a:t>
            </a:r>
            <a:endParaRPr lang="es-ES" sz="2400" i="1" dirty="0">
              <a:solidFill>
                <a:srgbClr val="FFFF00"/>
              </a:solidFill>
              <a:latin typeface="Arial Black" pitchFamily="34" charset="0"/>
            </a:endParaRPr>
          </a:p>
        </p:txBody>
      </p:sp>
      <p:pic>
        <p:nvPicPr>
          <p:cNvPr id="5" name="Picture 2" descr="hanging2"/>
          <p:cNvPicPr>
            <a:picLocks noChangeAspect="1" noChangeArrowheads="1"/>
          </p:cNvPicPr>
          <p:nvPr/>
        </p:nvPicPr>
        <p:blipFill>
          <a:blip r:embed="rId3" cstate="print"/>
          <a:srcRect/>
          <a:stretch>
            <a:fillRect/>
          </a:stretch>
        </p:blipFill>
        <p:spPr bwMode="auto">
          <a:xfrm>
            <a:off x="395536" y="332656"/>
            <a:ext cx="2915816" cy="2186862"/>
          </a:xfrm>
          <a:prstGeom prst="rect">
            <a:avLst/>
          </a:prstGeom>
          <a:noFill/>
          <a:ln w="9525">
            <a:noFill/>
            <a:miter lim="800000"/>
            <a:headEnd/>
            <a:tailEnd/>
          </a:ln>
        </p:spPr>
      </p:pic>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Sagada-hanging-coffin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srcRect/>
          <a:stretch>
            <a:fillRect/>
          </a:stretch>
        </p:blipFill>
        <p:spPr bwMode="auto">
          <a:xfrm>
            <a:off x="0" y="0"/>
            <a:ext cx="9144000" cy="6948488"/>
          </a:xfrm>
          <a:prstGeom prst="rect">
            <a:avLst/>
          </a:prstGeom>
          <a:noFill/>
        </p:spPr>
      </p:pic>
      <p:sp>
        <p:nvSpPr>
          <p:cNvPr id="2" name="1 Rectángulo"/>
          <p:cNvSpPr/>
          <p:nvPr/>
        </p:nvSpPr>
        <p:spPr>
          <a:xfrm>
            <a:off x="5148064" y="476672"/>
            <a:ext cx="3744416" cy="6124754"/>
          </a:xfrm>
          <a:prstGeom prst="rect">
            <a:avLst/>
          </a:prstGeom>
        </p:spPr>
        <p:txBody>
          <a:bodyPr wrap="square">
            <a:spAutoFit/>
          </a:bodyPr>
          <a:lstStyle/>
          <a:p>
            <a:pPr algn="ctr"/>
            <a:r>
              <a:rPr lang="es-ES" sz="2800" b="1" i="1" dirty="0" smtClean="0">
                <a:solidFill>
                  <a:srgbClr val="FF0000"/>
                </a:solidFill>
                <a:latin typeface="Arial Narrow" pitchFamily="34" charset="0"/>
              </a:rPr>
              <a:t>Varios eran los modos de elaboración de las cajas, pero la más común era cogiendo un tronco entero de árbol e irlo tallando y haciendo el hueco interior en el que descansaría el cadáver, quedando un ataúd realizado de una sola pieza. Esta técnica se utilizó sobre todo por los miembros de la minoría étnica Bo.</a:t>
            </a:r>
            <a:endParaRPr lang="es-ES" sz="2800" b="1" i="1" dirty="0">
              <a:solidFill>
                <a:srgbClr val="FF0000"/>
              </a:solidFill>
              <a:latin typeface="Arial Narrow" pitchFamily="34" charset="0"/>
            </a:endParaRPr>
          </a:p>
        </p:txBody>
      </p:sp>
      <p:pic>
        <p:nvPicPr>
          <p:cNvPr id="3" name="Picture 2" descr="C:\Documents and Settings\Dell\Escritorio\sagada-05.jpg"/>
          <p:cNvPicPr>
            <a:picLocks noChangeAspect="1" noChangeArrowheads="1"/>
          </p:cNvPicPr>
          <p:nvPr/>
        </p:nvPicPr>
        <p:blipFill>
          <a:blip r:embed="rId3" cstate="print"/>
          <a:srcRect/>
          <a:stretch>
            <a:fillRect/>
          </a:stretch>
        </p:blipFill>
        <p:spPr bwMode="auto">
          <a:xfrm>
            <a:off x="-252536" y="0"/>
            <a:ext cx="4752528" cy="6886997"/>
          </a:xfrm>
          <a:prstGeom prst="rect">
            <a:avLst/>
          </a:prstGeom>
          <a:noFill/>
          <a:ln w="9525">
            <a:noFill/>
            <a:miter lim="800000"/>
            <a:headEnd/>
            <a:tailEnd/>
          </a:ln>
        </p:spPr>
      </p:pic>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sagada pictures burial cave.jpg"/>
          <p:cNvPicPr>
            <a:picLocks noChangeAspect="1" noChangeArrowheads="1"/>
          </p:cNvPicPr>
          <p:nvPr/>
        </p:nvPicPr>
        <p:blipFill>
          <a:blip r:embed="rId2" cstate="print"/>
          <a:srcRect/>
          <a:stretch>
            <a:fillRect/>
          </a:stretch>
        </p:blipFill>
        <p:spPr bwMode="auto">
          <a:xfrm>
            <a:off x="-1" y="0"/>
            <a:ext cx="9132807"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anginght"/>
          <p:cNvPicPr>
            <a:picLocks noChangeAspect="1" noChangeArrowheads="1"/>
          </p:cNvPicPr>
          <p:nvPr/>
        </p:nvPicPr>
        <p:blipFill>
          <a:blip r:embed="rId2" cstate="print"/>
          <a:srcRect/>
          <a:stretch>
            <a:fillRect/>
          </a:stretch>
        </p:blipFill>
        <p:spPr bwMode="auto">
          <a:xfrm>
            <a:off x="0" y="0"/>
            <a:ext cx="935596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descr="96e571d4aa8c9809dcb7010517c6bd32"/>
          <p:cNvPicPr>
            <a:picLocks noChangeAspect="1" noChangeArrowheads="1"/>
          </p:cNvPicPr>
          <p:nvPr/>
        </p:nvPicPr>
        <p:blipFill>
          <a:blip r:embed="rId2" cstate="print"/>
          <a:srcRect/>
          <a:stretch>
            <a:fillRect/>
          </a:stretch>
        </p:blipFill>
        <p:spPr bwMode="auto">
          <a:xfrm>
            <a:off x="0" y="0"/>
            <a:ext cx="9160599"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srcRect/>
          <a:stretch>
            <a:fillRect/>
          </a:stretch>
        </p:blipFill>
        <p:spPr bwMode="auto">
          <a:xfrm>
            <a:off x="0" y="0"/>
            <a:ext cx="9144000" cy="6948488"/>
          </a:xfrm>
          <a:prstGeom prst="rect">
            <a:avLst/>
          </a:prstGeom>
          <a:noFill/>
        </p:spPr>
      </p:pic>
      <p:sp>
        <p:nvSpPr>
          <p:cNvPr id="3" name="2 Rectángulo"/>
          <p:cNvSpPr/>
          <p:nvPr/>
        </p:nvSpPr>
        <p:spPr>
          <a:xfrm>
            <a:off x="683568" y="476672"/>
            <a:ext cx="2880320" cy="6001643"/>
          </a:xfrm>
          <a:prstGeom prst="rect">
            <a:avLst/>
          </a:prstGeom>
        </p:spPr>
        <p:txBody>
          <a:bodyPr wrap="square">
            <a:spAutoFit/>
          </a:bodyPr>
          <a:lstStyle/>
          <a:p>
            <a:pPr algn="ctr" eaLnBrk="0" hangingPunct="0"/>
            <a:r>
              <a:rPr lang="es-ES" sz="3200" b="1" i="1" dirty="0" smtClean="0">
                <a:solidFill>
                  <a:srgbClr val="FF0000"/>
                </a:solidFill>
                <a:latin typeface="Arial Narrow" pitchFamily="34" charset="0"/>
              </a:rPr>
              <a:t>Sin embargo, en Filipinas la construcción de los ataúdes era mucho más rudimentaria, encontrándonos que se asemejan estéticamente mucho más a cómo se realizan en Occidente.</a:t>
            </a:r>
            <a:endParaRPr lang="es-ES" sz="3200" b="1" i="1" dirty="0">
              <a:solidFill>
                <a:srgbClr val="FF0000"/>
              </a:solidFill>
              <a:latin typeface="Arial Narrow" pitchFamily="34" charset="0"/>
            </a:endParaRPr>
          </a:p>
        </p:txBody>
      </p:sp>
      <p:pic>
        <p:nvPicPr>
          <p:cNvPr id="4" name="Picture 2" descr="24"/>
          <p:cNvPicPr>
            <a:picLocks noChangeAspect="1" noChangeArrowheads="1"/>
          </p:cNvPicPr>
          <p:nvPr/>
        </p:nvPicPr>
        <p:blipFill>
          <a:blip r:embed="rId3" cstate="print"/>
          <a:srcRect/>
          <a:stretch>
            <a:fillRect/>
          </a:stretch>
        </p:blipFill>
        <p:spPr bwMode="auto">
          <a:xfrm>
            <a:off x="4282440" y="0"/>
            <a:ext cx="4861560" cy="6858000"/>
          </a:xfrm>
          <a:prstGeom prst="rect">
            <a:avLst/>
          </a:prstGeom>
          <a:noFill/>
          <a:ln w="9525">
            <a:noFill/>
            <a:miter lim="800000"/>
            <a:headEnd/>
            <a:tailEnd/>
          </a:ln>
        </p:spPr>
      </p:pic>
    </p:spTree>
  </p:cSld>
  <p:clrMapOvr>
    <a:masterClrMapping/>
  </p:clrMapOvr>
  <p:transition spd="slow"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Un-gran-numero-de-ataudes-se-encuentran-en-pesimas-condiciones-de-conservacion-pyjama-Flickr"/>
          <p:cNvPicPr>
            <a:picLocks noChangeAspect="1" noChangeArrowheads="1"/>
          </p:cNvPicPr>
          <p:nvPr/>
        </p:nvPicPr>
        <p:blipFill>
          <a:blip r:embed="rId2" cstate="print"/>
          <a:srcRect/>
          <a:stretch>
            <a:fillRect/>
          </a:stretch>
        </p:blipFill>
        <p:spPr bwMode="auto">
          <a:xfrm>
            <a:off x="0" y="0"/>
            <a:ext cx="9125226"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En-algunos-lugares-en-lugar-de-colgarlos-individualmente-los-ataudes-son-apilados-Ironchefbalara-Flickr"/>
          <p:cNvPicPr>
            <a:picLocks noChangeAspect="1" noChangeArrowheads="1"/>
          </p:cNvPicPr>
          <p:nvPr/>
        </p:nvPicPr>
        <p:blipFill>
          <a:blip r:embed="rId2" cstate="print"/>
          <a:srcRect/>
          <a:stretch>
            <a:fillRect/>
          </a:stretch>
        </p:blipFill>
        <p:spPr bwMode="auto">
          <a:xfrm>
            <a:off x="0" y="0"/>
            <a:ext cx="919376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srcRect/>
          <a:stretch>
            <a:fillRect/>
          </a:stretch>
        </p:blipFill>
        <p:spPr bwMode="auto">
          <a:xfrm>
            <a:off x="0" y="0"/>
            <a:ext cx="9144000" cy="6948488"/>
          </a:xfrm>
          <a:prstGeom prst="rect">
            <a:avLst/>
          </a:prstGeom>
          <a:noFill/>
        </p:spPr>
      </p:pic>
      <p:sp>
        <p:nvSpPr>
          <p:cNvPr id="13314" name="Rectangle 2"/>
          <p:cNvSpPr>
            <a:spLocks noChangeArrowheads="1"/>
          </p:cNvSpPr>
          <p:nvPr/>
        </p:nvSpPr>
        <p:spPr bwMode="auto">
          <a:xfrm>
            <a:off x="5580112" y="189801"/>
            <a:ext cx="3311971" cy="6678751"/>
          </a:xfrm>
          <a:prstGeom prst="rect">
            <a:avLst/>
          </a:prstGeom>
          <a:noFill/>
          <a:ln w="9525">
            <a:noFill/>
            <a:miter lim="800000"/>
            <a:headEnd/>
            <a:tailEnd/>
          </a:ln>
        </p:spPr>
        <p:txBody>
          <a:bodyPr wrap="square" anchor="ctr">
            <a:spAutoFit/>
          </a:bodyPr>
          <a:lstStyle/>
          <a:p>
            <a:pPr algn="ctr"/>
            <a:r>
              <a:rPr lang="es-ES" sz="2800" b="1" i="1" dirty="0">
                <a:solidFill>
                  <a:srgbClr val="FF0000"/>
                </a:solidFill>
                <a:latin typeface="Arial Narrow" pitchFamily="34" charset="0"/>
              </a:rPr>
              <a:t>Tampoco se encuentran en todos los lugares en la misma disposición o se utilizan las mismas técnicas, pues según la zona geográfica se coloca sobre vigas de madera o en otros sitios se introducen en cuevas o agujeros que se han hecho en la pared de los acantilados.</a:t>
            </a:r>
          </a:p>
          <a:p>
            <a:pPr algn="ctr"/>
            <a:r>
              <a:rPr lang="es-ES" dirty="0"/>
              <a:t/>
            </a:r>
            <a:br>
              <a:rPr lang="es-ES" dirty="0"/>
            </a:br>
            <a:endParaRPr lang="es-ES" dirty="0"/>
          </a:p>
        </p:txBody>
      </p:sp>
      <p:pic>
        <p:nvPicPr>
          <p:cNvPr id="3" name="Picture 2" descr="C:\Documents and Settings\Dell\Escritorio\IMG_8739.JPG"/>
          <p:cNvPicPr>
            <a:picLocks noChangeAspect="1" noChangeArrowheads="1"/>
          </p:cNvPicPr>
          <p:nvPr/>
        </p:nvPicPr>
        <p:blipFill>
          <a:blip r:embed="rId3" cstate="print"/>
          <a:srcRect/>
          <a:stretch>
            <a:fillRect/>
          </a:stretch>
        </p:blipFill>
        <p:spPr bwMode="auto">
          <a:xfrm>
            <a:off x="0" y="0"/>
            <a:ext cx="5143500" cy="6858000"/>
          </a:xfrm>
          <a:prstGeom prst="rect">
            <a:avLst/>
          </a:prstGeom>
          <a:noFill/>
          <a:ln w="9525">
            <a:noFill/>
            <a:miter lim="800000"/>
            <a:headEnd/>
            <a:tailEnd/>
          </a:ln>
        </p:spPr>
      </p:pic>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The-Hanging-Coffins-of-Sagada-00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anging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7"/>
          <p:cNvPicPr>
            <a:picLocks noChangeAspect="1" noChangeArrowheads="1" noCrop="1"/>
          </p:cNvPicPr>
          <p:nvPr/>
        </p:nvPicPr>
        <p:blipFill>
          <a:blip r:embed="rId2" cstate="print"/>
          <a:srcRect/>
          <a:stretch>
            <a:fillRect/>
          </a:stretch>
        </p:blipFill>
        <p:spPr bwMode="auto">
          <a:xfrm>
            <a:off x="0" y="0"/>
            <a:ext cx="9144000" cy="6877050"/>
          </a:xfrm>
          <a:prstGeom prst="rect">
            <a:avLst/>
          </a:prstGeom>
          <a:noFill/>
        </p:spPr>
      </p:pic>
      <p:sp>
        <p:nvSpPr>
          <p:cNvPr id="6" name="5 Rectángulo"/>
          <p:cNvSpPr/>
          <p:nvPr/>
        </p:nvSpPr>
        <p:spPr>
          <a:xfrm>
            <a:off x="179512" y="836712"/>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ISTERIO DE LOS ATAUDES COLGAN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MISTERIO DE LOS ATAUDES COLGANTES</Template>
  <TotalTime>2</TotalTime>
  <Words>681</Words>
  <Application>Microsoft Office PowerPoint</Application>
  <PresentationFormat>Presentación en pantalla (4:3)</PresentationFormat>
  <Paragraphs>53</Paragraphs>
  <Slides>38</Slides>
  <Notes>0</Notes>
  <HiddenSlides>0</HiddenSlides>
  <MMClips>0</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EL MISTERIO DE LOS ATAUDES COLGANTES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2014-08-05T08:02:48Z</dcterms:created>
  <dcterms:modified xsi:type="dcterms:W3CDTF">2014-08-05T08:05:47Z</dcterms:modified>
</cp:coreProperties>
</file>